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7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7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7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7" name="Google Shape;19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/>
              <a:t>https://quantumpedia.uk/a-brief-history-of-quantum-computing-e0bbd05893d0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5" name="Google Shape;205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8" name="Google Shape;79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1" name="Google Shape;81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_white">
  <p:cSld name="Title slide 1_whi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1" y="0"/>
            <a:ext cx="9144000" cy="51495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328612" y="1685356"/>
            <a:ext cx="35646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40005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Char char="○"/>
              <a:def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40005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Char char="■"/>
              <a:def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40005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Char char="●"/>
              <a:def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40005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Char char="○"/>
              <a:def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328613" y="2903366"/>
            <a:ext cx="3564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048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B0F0"/>
              </a:buClr>
              <a:buSzPts val="1200"/>
              <a:buChar char="■"/>
              <a:defRPr>
                <a:solidFill>
                  <a:srgbClr val="00B0F0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 group of blue and green letters&#10;&#10;Description automatically generated" id="20" name="Google Shape;2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612" y="288835"/>
            <a:ext cx="1789175" cy="502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51013"/>
            <a:ext cx="9144000" cy="339248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eaker Intro" showMasterSp="0">
  <p:cSld name="1_Speaker Intro">
    <p:bg>
      <p:bgPr>
        <a:gradFill>
          <a:gsLst>
            <a:gs pos="0">
              <a:srgbClr val="345C9D"/>
            </a:gs>
            <a:gs pos="20000">
              <a:srgbClr val="345C9D"/>
            </a:gs>
            <a:gs pos="100000">
              <a:schemeClr val="accent1"/>
            </a:gs>
          </a:gsLst>
          <a:lin ang="2700000" scaled="0"/>
        </a:gra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type="title"/>
          </p:nvPr>
        </p:nvSpPr>
        <p:spPr>
          <a:xfrm>
            <a:off x="623888" y="1121885"/>
            <a:ext cx="7886700" cy="14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" type="body"/>
          </p:nvPr>
        </p:nvSpPr>
        <p:spPr>
          <a:xfrm>
            <a:off x="623888" y="2686929"/>
            <a:ext cx="7886700" cy="1719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B8B8B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B8B8B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Intro Logo" showMasterSp="0">
  <p:cSld name="Speaker Intro Logo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gradFill>
            <a:gsLst>
              <a:gs pos="0">
                <a:schemeClr val="accent2"/>
              </a:gs>
              <a:gs pos="20000">
                <a:schemeClr val="accent2"/>
              </a:gs>
              <a:gs pos="99000">
                <a:schemeClr val="accent1"/>
              </a:gs>
              <a:gs pos="100000">
                <a:schemeClr val="accent1"/>
              </a:gs>
            </a:gsLst>
            <a:lin ang="2700000" scaled="0"/>
          </a:gradFill>
          <a:ln cap="flat" cmpd="sng" w="12700">
            <a:solidFill>
              <a:srgbClr val="326F1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>
            <p:ph type="title"/>
          </p:nvPr>
        </p:nvSpPr>
        <p:spPr>
          <a:xfrm>
            <a:off x="623888" y="112188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" type="body"/>
          </p:nvPr>
        </p:nvSpPr>
        <p:spPr>
          <a:xfrm>
            <a:off x="623888" y="328167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B8B8B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B8B8B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00" y="168966"/>
            <a:ext cx="4055110" cy="1135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ection Header" showMasterSp="0">
  <p:cSld name="5_Section Head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gradFill>
            <a:gsLst>
              <a:gs pos="0">
                <a:schemeClr val="accent2"/>
              </a:gs>
              <a:gs pos="20000">
                <a:schemeClr val="accent2"/>
              </a:gs>
              <a:gs pos="99000">
                <a:schemeClr val="accent1"/>
              </a:gs>
              <a:gs pos="100000">
                <a:schemeClr val="accent1"/>
              </a:gs>
            </a:gsLst>
            <a:lin ang="2700000" scaled="0"/>
          </a:gradFill>
          <a:ln cap="flat" cmpd="sng" w="12700">
            <a:solidFill>
              <a:srgbClr val="326F1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>
            <p:ph type="title"/>
          </p:nvPr>
        </p:nvSpPr>
        <p:spPr>
          <a:xfrm>
            <a:off x="623888" y="112188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623888" y="328167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B8B8B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B8B8B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9pPr>
          </a:lstStyle>
          <a:p/>
        </p:txBody>
      </p:sp>
      <p:sp>
        <p:nvSpPr>
          <p:cNvPr id="99" name="Google Shape;99;p14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1" showMasterSp="0">
  <p:cSld name="Dark 1">
    <p:bg>
      <p:bgPr>
        <a:solidFill>
          <a:srgbClr val="1A2E4E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 rotWithShape="1">
          <a:blip r:embed="rId2">
            <a:alphaModFix amt="40000"/>
          </a:blip>
          <a:srcRect b="0" l="0" r="0" t="0"/>
          <a:stretch/>
        </p:blipFill>
        <p:spPr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11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4pPr>
            <a:lvl5pPr indent="-3111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ark 1" showMasterSp="0">
  <p:cSld name="2_Dark 1">
    <p:bg>
      <p:bgPr>
        <a:solidFill>
          <a:srgbClr val="1A2E4E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/>
          <p:cNvPicPr preferRelativeResize="0"/>
          <p:nvPr/>
        </p:nvPicPr>
        <p:blipFill rotWithShape="1">
          <a:blip r:embed="rId2">
            <a:alphaModFix amt="40000"/>
          </a:blip>
          <a:srcRect b="0" l="0" r="0" t="0"/>
          <a:stretch/>
        </p:blipFill>
        <p:spPr>
          <a:xfrm>
            <a:off x="0" y="678180"/>
            <a:ext cx="9385300" cy="4465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11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4pPr>
            <a:lvl5pPr indent="-3111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1099" y="429418"/>
            <a:ext cx="1008501" cy="684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2" showMasterSp="0">
  <p:cSld name="Dark 2">
    <p:bg>
      <p:bgPr>
        <a:solidFill>
          <a:srgbClr val="1A2E4E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 amt="54000"/>
          </a:blip>
          <a:srcRect b="0" l="0" r="0" t="0"/>
          <a:stretch/>
        </p:blipFill>
        <p:spPr>
          <a:xfrm>
            <a:off x="0" y="1751013"/>
            <a:ext cx="9144000" cy="3392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11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4pPr>
            <a:lvl5pPr indent="-3111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7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1099" y="429418"/>
            <a:ext cx="1008501" cy="684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2" showMasterSp="0">
  <p:cSld name="1_Dark 2">
    <p:bg>
      <p:bgPr>
        <a:solidFill>
          <a:srgbClr val="1A2E4E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 rotWithShape="1">
          <a:blip r:embed="rId2">
            <a:alphaModFix amt="54000"/>
          </a:blip>
          <a:srcRect b="0" l="0" r="0" t="0"/>
          <a:stretch/>
        </p:blipFill>
        <p:spPr>
          <a:xfrm>
            <a:off x="0" y="1751013"/>
            <a:ext cx="9144000" cy="3392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11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4pPr>
            <a:lvl5pPr indent="-3111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18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Skyline" showMasterSp="0">
  <p:cSld name="1_Divider Skyline">
    <p:bg>
      <p:bgPr>
        <a:solidFill>
          <a:schemeClr val="dk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44"/>
            <a:ext cx="9144000" cy="514041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>
            <p:ph type="title"/>
          </p:nvPr>
        </p:nvSpPr>
        <p:spPr>
          <a:xfrm>
            <a:off x="623888" y="112188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623888" y="328167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B8B8B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B8B8B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9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1484" y="4479227"/>
            <a:ext cx="2057400" cy="5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bstract" showMasterSp="0">
  <p:cSld name="Divider Abstract"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709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>
            <p:ph type="title"/>
          </p:nvPr>
        </p:nvSpPr>
        <p:spPr>
          <a:xfrm>
            <a:off x="623888" y="112188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623888" y="328167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B8B8B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B8B8B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9pPr>
          </a:lstStyle>
          <a:p/>
        </p:txBody>
      </p:sp>
      <p:sp>
        <p:nvSpPr>
          <p:cNvPr id="143" name="Google Shape;143;p20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0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 amt="10000"/>
          </a:blip>
          <a:srcRect b="14751" l="0" r="2596" t="0"/>
          <a:stretch/>
        </p:blipFill>
        <p:spPr>
          <a:xfrm>
            <a:off x="1" y="-1393"/>
            <a:ext cx="9149653" cy="51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/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" showMasterSp="0">
  <p:cSld name="Divider Purple">
    <p:bg>
      <p:bgPr>
        <a:solidFill>
          <a:schemeClr val="dk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 rotWithShape="1">
          <a:blip r:embed="rId2">
            <a:alphaModFix amt="67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>
            <p:ph type="title"/>
          </p:nvPr>
        </p:nvSpPr>
        <p:spPr>
          <a:xfrm>
            <a:off x="623888" y="112188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1"/>
          <p:cNvSpPr txBox="1"/>
          <p:nvPr>
            <p:ph idx="1" type="body"/>
          </p:nvPr>
        </p:nvSpPr>
        <p:spPr>
          <a:xfrm>
            <a:off x="623888" y="328167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B8B8B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B8B8B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9pPr>
          </a:lstStyle>
          <a:p/>
        </p:txBody>
      </p:sp>
      <p:sp>
        <p:nvSpPr>
          <p:cNvPr id="150" name="Google Shape;150;p21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1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1484" y="4479227"/>
            <a:ext cx="2057400" cy="5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678180"/>
            <a:ext cx="9385300" cy="4465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2"/>
          <p:cNvSpPr txBox="1"/>
          <p:nvPr>
            <p:ph idx="2" type="body"/>
          </p:nvPr>
        </p:nvSpPr>
        <p:spPr>
          <a:xfrm>
            <a:off x="627380" y="1393032"/>
            <a:ext cx="3887391" cy="485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8" name="Google Shape;158;p22"/>
          <p:cNvSpPr txBox="1"/>
          <p:nvPr>
            <p:ph idx="3" type="body"/>
          </p:nvPr>
        </p:nvSpPr>
        <p:spPr>
          <a:xfrm>
            <a:off x="4645820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4" type="body"/>
          </p:nvPr>
        </p:nvSpPr>
        <p:spPr>
          <a:xfrm>
            <a:off x="4643358" y="1393032"/>
            <a:ext cx="3887391" cy="485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0" name="Google Shape;160;p22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2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2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3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3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4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4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3" name="Google Shape;173;p24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629841" y="740568"/>
            <a:ext cx="2949178" cy="802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629841" y="1663700"/>
            <a:ext cx="2949178" cy="2738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77" name="Google Shape;177;p25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5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5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6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6"/>
          <p:cNvSpPr txBox="1"/>
          <p:nvPr>
            <p:ph idx="1" type="body"/>
          </p:nvPr>
        </p:nvSpPr>
        <p:spPr>
          <a:xfrm>
            <a:off x="629841" y="1663700"/>
            <a:ext cx="2949178" cy="2738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85" name="Google Shape;185;p26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6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6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, title, text, half-image">
  <p:cSld name="section, title, text, half-image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27"/>
          <p:cNvSpPr txBox="1"/>
          <p:nvPr>
            <p:ph type="title"/>
          </p:nvPr>
        </p:nvSpPr>
        <p:spPr>
          <a:xfrm>
            <a:off x="228600" y="411480"/>
            <a:ext cx="41148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11" type="ftr"/>
          </p:nvPr>
        </p:nvSpPr>
        <p:spPr>
          <a:xfrm>
            <a:off x="228600" y="4805012"/>
            <a:ext cx="41148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27"/>
          <p:cNvSpPr txBox="1"/>
          <p:nvPr>
            <p:ph idx="1" type="body"/>
          </p:nvPr>
        </p:nvSpPr>
        <p:spPr>
          <a:xfrm>
            <a:off x="228600" y="201169"/>
            <a:ext cx="4114800" cy="30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84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Char char="•"/>
              <a:defRPr sz="11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27"/>
          <p:cNvSpPr txBox="1"/>
          <p:nvPr>
            <p:ph idx="3" type="body"/>
          </p:nvPr>
        </p:nvSpPr>
        <p:spPr>
          <a:xfrm>
            <a:off x="228600" y="1097281"/>
            <a:ext cx="4114800" cy="3585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Intro" showMasterSp="0" type="secHead">
  <p:cSld name="SECTION_HEADER">
    <p:bg>
      <p:bgPr>
        <a:gradFill>
          <a:gsLst>
            <a:gs pos="0">
              <a:srgbClr val="345C9D"/>
            </a:gs>
            <a:gs pos="20000">
              <a:srgbClr val="345C9D"/>
            </a:gs>
            <a:gs pos="100000">
              <a:schemeClr val="accent1"/>
            </a:gs>
          </a:gsLst>
          <a:lin ang="2700000" scaled="0"/>
        </a:gra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23888" y="1121885"/>
            <a:ext cx="7886700" cy="14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23888" y="2686929"/>
            <a:ext cx="7886700" cy="1719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B8B8B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B8B8B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01484" y="4479227"/>
            <a:ext cx="2057400" cy="5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650" y="1268413"/>
            <a:ext cx="6736080" cy="3786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dk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709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type="ctrTitle"/>
          </p:nvPr>
        </p:nvSpPr>
        <p:spPr>
          <a:xfrm>
            <a:off x="1143000" y="1854200"/>
            <a:ext cx="6858000" cy="15136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" type="subTitle"/>
          </p:nvPr>
        </p:nvSpPr>
        <p:spPr>
          <a:xfrm>
            <a:off x="1143000" y="3474242"/>
            <a:ext cx="6858000" cy="469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6" name="Google Shape;56;p8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8215" y="198596"/>
            <a:ext cx="2147570" cy="1457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/>
          <p:nvPr>
            <p:ph type="ctrTitle"/>
          </p:nvPr>
        </p:nvSpPr>
        <p:spPr>
          <a:xfrm>
            <a:off x="1143000" y="1854200"/>
            <a:ext cx="6858000" cy="15136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1143000" y="3474242"/>
            <a:ext cx="6858000" cy="469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0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693420"/>
            <a:ext cx="9385300" cy="445008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90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1745673" y="491282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Relationship Id="rId6" Type="http://schemas.openxmlformats.org/officeDocument/2006/relationships/image" Target="../media/image30.png"/><Relationship Id="rId7" Type="http://schemas.openxmlformats.org/officeDocument/2006/relationships/image" Target="../media/image38.png"/><Relationship Id="rId8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5.png"/><Relationship Id="rId5" Type="http://schemas.openxmlformats.org/officeDocument/2006/relationships/image" Target="../media/image17.jpg"/><Relationship Id="rId6" Type="http://schemas.openxmlformats.org/officeDocument/2006/relationships/image" Target="../media/image30.png"/><Relationship Id="rId7" Type="http://schemas.openxmlformats.org/officeDocument/2006/relationships/image" Target="../media/image38.png"/><Relationship Id="rId8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Relationship Id="rId5" Type="http://schemas.openxmlformats.org/officeDocument/2006/relationships/image" Target="../media/image17.jpg"/><Relationship Id="rId6" Type="http://schemas.openxmlformats.org/officeDocument/2006/relationships/image" Target="../media/image30.png"/><Relationship Id="rId7" Type="http://schemas.openxmlformats.org/officeDocument/2006/relationships/image" Target="../media/image13.jpg"/><Relationship Id="rId8" Type="http://schemas.openxmlformats.org/officeDocument/2006/relationships/image" Target="../media/image48.png"/><Relationship Id="rId10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Relationship Id="rId5" Type="http://schemas.openxmlformats.org/officeDocument/2006/relationships/image" Target="../media/image17.jpg"/><Relationship Id="rId6" Type="http://schemas.openxmlformats.org/officeDocument/2006/relationships/image" Target="../media/image30.png"/><Relationship Id="rId7" Type="http://schemas.openxmlformats.org/officeDocument/2006/relationships/image" Target="../media/image13.jpg"/><Relationship Id="rId8" Type="http://schemas.openxmlformats.org/officeDocument/2006/relationships/image" Target="../media/image48.png"/><Relationship Id="rId11" Type="http://schemas.openxmlformats.org/officeDocument/2006/relationships/image" Target="../media/image40.png"/><Relationship Id="rId10" Type="http://schemas.openxmlformats.org/officeDocument/2006/relationships/image" Target="../media/image44.png"/><Relationship Id="rId13" Type="http://schemas.openxmlformats.org/officeDocument/2006/relationships/image" Target="../media/image49.png"/><Relationship Id="rId12" Type="http://schemas.openxmlformats.org/officeDocument/2006/relationships/image" Target="../media/image46.png"/><Relationship Id="rId15" Type="http://schemas.openxmlformats.org/officeDocument/2006/relationships/image" Target="../media/image43.png"/><Relationship Id="rId14" Type="http://schemas.openxmlformats.org/officeDocument/2006/relationships/image" Target="../media/image53.png"/><Relationship Id="rId16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Relationship Id="rId5" Type="http://schemas.openxmlformats.org/officeDocument/2006/relationships/image" Target="../media/image17.jpg"/><Relationship Id="rId6" Type="http://schemas.openxmlformats.org/officeDocument/2006/relationships/image" Target="../media/image30.png"/><Relationship Id="rId7" Type="http://schemas.openxmlformats.org/officeDocument/2006/relationships/image" Target="../media/image13.jpg"/><Relationship Id="rId8" Type="http://schemas.openxmlformats.org/officeDocument/2006/relationships/image" Target="../media/image48.png"/><Relationship Id="rId11" Type="http://schemas.openxmlformats.org/officeDocument/2006/relationships/image" Target="../media/image51.png"/><Relationship Id="rId10" Type="http://schemas.openxmlformats.org/officeDocument/2006/relationships/image" Target="../media/image44.png"/><Relationship Id="rId13" Type="http://schemas.openxmlformats.org/officeDocument/2006/relationships/image" Target="../media/image52.png"/><Relationship Id="rId12" Type="http://schemas.openxmlformats.org/officeDocument/2006/relationships/image" Target="../media/image56.png"/><Relationship Id="rId15" Type="http://schemas.openxmlformats.org/officeDocument/2006/relationships/image" Target="../media/image55.png"/><Relationship Id="rId14" Type="http://schemas.openxmlformats.org/officeDocument/2006/relationships/image" Target="../media/image62.png"/><Relationship Id="rId17" Type="http://schemas.openxmlformats.org/officeDocument/2006/relationships/image" Target="../media/image19.png"/><Relationship Id="rId16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131.png"/><Relationship Id="rId5" Type="http://schemas.openxmlformats.org/officeDocument/2006/relationships/image" Target="../media/image13.jpg"/><Relationship Id="rId6" Type="http://schemas.openxmlformats.org/officeDocument/2006/relationships/image" Target="../media/image57.jpg"/><Relationship Id="rId7" Type="http://schemas.openxmlformats.org/officeDocument/2006/relationships/image" Target="../media/image64.png"/><Relationship Id="rId8" Type="http://schemas.openxmlformats.org/officeDocument/2006/relationships/image" Target="../media/image6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2.png"/><Relationship Id="rId4" Type="http://schemas.openxmlformats.org/officeDocument/2006/relationships/image" Target="../media/image57.jpg"/><Relationship Id="rId9" Type="http://schemas.openxmlformats.org/officeDocument/2006/relationships/image" Target="../media/image60.png"/><Relationship Id="rId5" Type="http://schemas.openxmlformats.org/officeDocument/2006/relationships/image" Target="../media/image68.png"/><Relationship Id="rId6" Type="http://schemas.openxmlformats.org/officeDocument/2006/relationships/image" Target="../media/image61.png"/><Relationship Id="rId7" Type="http://schemas.openxmlformats.org/officeDocument/2006/relationships/image" Target="../media/image58.png"/><Relationship Id="rId8" Type="http://schemas.openxmlformats.org/officeDocument/2006/relationships/image" Target="../media/image65.png"/><Relationship Id="rId11" Type="http://schemas.openxmlformats.org/officeDocument/2006/relationships/image" Target="../media/image74.png"/><Relationship Id="rId10" Type="http://schemas.openxmlformats.org/officeDocument/2006/relationships/image" Target="../media/image63.png"/><Relationship Id="rId12" Type="http://schemas.openxmlformats.org/officeDocument/2006/relationships/image" Target="../media/image7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png"/><Relationship Id="rId4" Type="http://schemas.openxmlformats.org/officeDocument/2006/relationships/image" Target="../media/image57.jpg"/><Relationship Id="rId9" Type="http://schemas.openxmlformats.org/officeDocument/2006/relationships/image" Target="../media/image78.png"/><Relationship Id="rId5" Type="http://schemas.openxmlformats.org/officeDocument/2006/relationships/image" Target="../media/image90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82.png"/><Relationship Id="rId11" Type="http://schemas.openxmlformats.org/officeDocument/2006/relationships/image" Target="../media/image75.png"/><Relationship Id="rId10" Type="http://schemas.openxmlformats.org/officeDocument/2006/relationships/image" Target="../media/image69.png"/><Relationship Id="rId12" Type="http://schemas.openxmlformats.org/officeDocument/2006/relationships/image" Target="../media/image7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2.png"/><Relationship Id="rId4" Type="http://schemas.openxmlformats.org/officeDocument/2006/relationships/image" Target="../media/image57.jpg"/><Relationship Id="rId9" Type="http://schemas.openxmlformats.org/officeDocument/2006/relationships/image" Target="../media/image82.png"/><Relationship Id="rId5" Type="http://schemas.openxmlformats.org/officeDocument/2006/relationships/image" Target="../media/image68.png"/><Relationship Id="rId6" Type="http://schemas.openxmlformats.org/officeDocument/2006/relationships/image" Target="../media/image80.png"/><Relationship Id="rId7" Type="http://schemas.openxmlformats.org/officeDocument/2006/relationships/image" Target="../media/image58.png"/><Relationship Id="rId8" Type="http://schemas.openxmlformats.org/officeDocument/2006/relationships/image" Target="../media/image83.png"/><Relationship Id="rId11" Type="http://schemas.openxmlformats.org/officeDocument/2006/relationships/image" Target="../media/image81.png"/><Relationship Id="rId10" Type="http://schemas.openxmlformats.org/officeDocument/2006/relationships/image" Target="../media/image7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png"/><Relationship Id="rId4" Type="http://schemas.openxmlformats.org/officeDocument/2006/relationships/image" Target="../media/image57.jpg"/><Relationship Id="rId9" Type="http://schemas.openxmlformats.org/officeDocument/2006/relationships/image" Target="../media/image68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2.png"/><Relationship Id="rId10" Type="http://schemas.openxmlformats.org/officeDocument/2006/relationships/image" Target="../media/image8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2.png"/><Relationship Id="rId4" Type="http://schemas.openxmlformats.org/officeDocument/2006/relationships/image" Target="../media/image94.png"/><Relationship Id="rId5" Type="http://schemas.openxmlformats.org/officeDocument/2006/relationships/image" Target="../media/image88.png"/><Relationship Id="rId6" Type="http://schemas.openxmlformats.org/officeDocument/2006/relationships/image" Target="../media/image1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2.png"/><Relationship Id="rId4" Type="http://schemas.openxmlformats.org/officeDocument/2006/relationships/image" Target="../media/image94.png"/><Relationship Id="rId9" Type="http://schemas.openxmlformats.org/officeDocument/2006/relationships/image" Target="../media/image108.png"/><Relationship Id="rId5" Type="http://schemas.openxmlformats.org/officeDocument/2006/relationships/image" Target="../media/image88.png"/><Relationship Id="rId6" Type="http://schemas.openxmlformats.org/officeDocument/2006/relationships/image" Target="../media/image98.png"/><Relationship Id="rId7" Type="http://schemas.openxmlformats.org/officeDocument/2006/relationships/image" Target="../media/image106.png"/><Relationship Id="rId8" Type="http://schemas.openxmlformats.org/officeDocument/2006/relationships/image" Target="../media/image97.png"/><Relationship Id="rId11" Type="http://schemas.openxmlformats.org/officeDocument/2006/relationships/image" Target="../media/image99.png"/><Relationship Id="rId10" Type="http://schemas.openxmlformats.org/officeDocument/2006/relationships/image" Target="../media/image103.png"/><Relationship Id="rId13" Type="http://schemas.openxmlformats.org/officeDocument/2006/relationships/image" Target="../media/image102.png"/><Relationship Id="rId12" Type="http://schemas.openxmlformats.org/officeDocument/2006/relationships/image" Target="../media/image10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7.png"/><Relationship Id="rId4" Type="http://schemas.openxmlformats.org/officeDocument/2006/relationships/image" Target="../media/image96.png"/><Relationship Id="rId5" Type="http://schemas.openxmlformats.org/officeDocument/2006/relationships/image" Target="../media/image104.png"/><Relationship Id="rId6" Type="http://schemas.openxmlformats.org/officeDocument/2006/relationships/image" Target="../media/image10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0.png"/><Relationship Id="rId4" Type="http://schemas.openxmlformats.org/officeDocument/2006/relationships/image" Target="../media/image110.png"/><Relationship Id="rId5" Type="http://schemas.openxmlformats.org/officeDocument/2006/relationships/image" Target="../media/image9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0.png"/><Relationship Id="rId4" Type="http://schemas.openxmlformats.org/officeDocument/2006/relationships/image" Target="../media/image96.png"/><Relationship Id="rId5" Type="http://schemas.openxmlformats.org/officeDocument/2006/relationships/image" Target="../media/image109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0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7.png"/><Relationship Id="rId5" Type="http://schemas.openxmlformats.org/officeDocument/2006/relationships/image" Target="../media/image121.png"/><Relationship Id="rId6" Type="http://schemas.openxmlformats.org/officeDocument/2006/relationships/image" Target="../media/image120.png"/><Relationship Id="rId7" Type="http://schemas.openxmlformats.org/officeDocument/2006/relationships/image" Target="../media/image124.png"/><Relationship Id="rId8" Type="http://schemas.openxmlformats.org/officeDocument/2006/relationships/image" Target="../media/image149.png"/><Relationship Id="rId11" Type="http://schemas.openxmlformats.org/officeDocument/2006/relationships/image" Target="../media/image119.png"/><Relationship Id="rId10" Type="http://schemas.openxmlformats.org/officeDocument/2006/relationships/image" Target="../media/image118.png"/><Relationship Id="rId12" Type="http://schemas.openxmlformats.org/officeDocument/2006/relationships/image" Target="../media/image1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3.png"/><Relationship Id="rId4" Type="http://schemas.openxmlformats.org/officeDocument/2006/relationships/image" Target="../media/image1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4.png"/><Relationship Id="rId4" Type="http://schemas.openxmlformats.org/officeDocument/2006/relationships/image" Target="../media/image132.png"/><Relationship Id="rId5" Type="http://schemas.openxmlformats.org/officeDocument/2006/relationships/image" Target="../media/image130.png"/><Relationship Id="rId6" Type="http://schemas.openxmlformats.org/officeDocument/2006/relationships/image" Target="../media/image1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5.png"/><Relationship Id="rId4" Type="http://schemas.openxmlformats.org/officeDocument/2006/relationships/image" Target="../media/image10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9.jpg"/><Relationship Id="rId4" Type="http://schemas.openxmlformats.org/officeDocument/2006/relationships/image" Target="../media/image143.png"/><Relationship Id="rId5" Type="http://schemas.openxmlformats.org/officeDocument/2006/relationships/image" Target="../media/image101.png"/><Relationship Id="rId6" Type="http://schemas.openxmlformats.org/officeDocument/2006/relationships/image" Target="../media/image136.png"/><Relationship Id="rId7" Type="http://schemas.openxmlformats.org/officeDocument/2006/relationships/image" Target="../media/image1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3.png"/><Relationship Id="rId4" Type="http://schemas.openxmlformats.org/officeDocument/2006/relationships/image" Target="../media/image132.png"/><Relationship Id="rId5" Type="http://schemas.openxmlformats.org/officeDocument/2006/relationships/image" Target="../media/image1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1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0.png"/><Relationship Id="rId7" Type="http://schemas.openxmlformats.org/officeDocument/2006/relationships/image" Target="../media/image1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Relationship Id="rId4" Type="http://schemas.openxmlformats.org/officeDocument/2006/relationships/image" Target="../media/image134.png"/><Relationship Id="rId5" Type="http://schemas.openxmlformats.org/officeDocument/2006/relationships/image" Target="../media/image1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5.png"/><Relationship Id="rId4" Type="http://schemas.openxmlformats.org/officeDocument/2006/relationships/image" Target="../media/image1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1.png"/><Relationship Id="rId6" Type="http://schemas.openxmlformats.org/officeDocument/2006/relationships/image" Target="../media/image148.png"/><Relationship Id="rId7" Type="http://schemas.openxmlformats.org/officeDocument/2006/relationships/image" Target="../media/image147.png"/><Relationship Id="rId8" Type="http://schemas.openxmlformats.org/officeDocument/2006/relationships/image" Target="../media/image1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17.jp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Relationship Id="rId8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Relationship Id="rId6" Type="http://schemas.openxmlformats.org/officeDocument/2006/relationships/image" Target="../media/image30.png"/><Relationship Id="rId7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idx="1" type="body"/>
          </p:nvPr>
        </p:nvSpPr>
        <p:spPr>
          <a:xfrm>
            <a:off x="356796" y="2483000"/>
            <a:ext cx="64737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700"/>
              <a:buNone/>
            </a:pPr>
            <a:r>
              <a:rPr b="1" lang="en-US"/>
              <a:t>Introduction to Quantum Machine Learning</a:t>
            </a:r>
            <a:endParaRPr/>
          </a:p>
        </p:txBody>
      </p:sp>
      <p:sp>
        <p:nvSpPr>
          <p:cNvPr id="200" name="Google Shape;200;p28"/>
          <p:cNvSpPr txBox="1"/>
          <p:nvPr>
            <p:ph idx="2" type="body"/>
          </p:nvPr>
        </p:nvSpPr>
        <p:spPr>
          <a:xfrm>
            <a:off x="356800" y="3366500"/>
            <a:ext cx="3564600" cy="8834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Snehal Raj</a:t>
            </a:r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356800" y="1268350"/>
            <a:ext cx="4215300" cy="7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"/>
          <p:cNvSpPr txBox="1"/>
          <p:nvPr/>
        </p:nvSpPr>
        <p:spPr>
          <a:xfrm>
            <a:off x="422470" y="1493233"/>
            <a:ext cx="2876032" cy="7405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364" name="Google Shape;364;p37"/>
          <p:cNvGrpSpPr/>
          <p:nvPr/>
        </p:nvGrpSpPr>
        <p:grpSpPr>
          <a:xfrm>
            <a:off x="3216944" y="1133305"/>
            <a:ext cx="2072743" cy="2119627"/>
            <a:chOff x="3134924" y="969250"/>
            <a:chExt cx="3423758" cy="3501200"/>
          </a:xfrm>
        </p:grpSpPr>
        <p:pic>
          <p:nvPicPr>
            <p:cNvPr id="365" name="Google Shape;365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366" name="Google Shape;366;p37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7" name="Google Shape;367;p37"/>
          <p:cNvSpPr/>
          <p:nvPr/>
        </p:nvSpPr>
        <p:spPr>
          <a:xfrm>
            <a:off x="2388259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7"/>
          <p:cNvSpPr/>
          <p:nvPr/>
        </p:nvSpPr>
        <p:spPr>
          <a:xfrm>
            <a:off x="5176484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7"/>
          <p:cNvSpPr txBox="1"/>
          <p:nvPr/>
        </p:nvSpPr>
        <p:spPr>
          <a:xfrm>
            <a:off x="5663952" y="1552914"/>
            <a:ext cx="2876032" cy="61786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30541" l="0" r="0" t="-2285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70" name="Google Shape;370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64569" y="3162258"/>
            <a:ext cx="1777492" cy="169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7"/>
          <p:cNvPicPr preferRelativeResize="0"/>
          <p:nvPr/>
        </p:nvPicPr>
        <p:blipFill rotWithShape="1">
          <a:blip r:embed="rId8">
            <a:alphaModFix/>
          </a:blip>
          <a:srcRect b="70532" l="0" r="32157" t="6616"/>
          <a:stretch/>
        </p:blipFill>
        <p:spPr>
          <a:xfrm>
            <a:off x="424564" y="1486771"/>
            <a:ext cx="1184375" cy="7405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Google Shape;372;p37"/>
          <p:cNvCxnSpPr/>
          <p:nvPr/>
        </p:nvCxnSpPr>
        <p:spPr>
          <a:xfrm>
            <a:off x="2011680" y="2338939"/>
            <a:ext cx="2050181" cy="1241659"/>
          </a:xfrm>
          <a:prstGeom prst="straightConnector1">
            <a:avLst/>
          </a:prstGeom>
          <a:noFill/>
          <a:ln cap="flat" cmpd="sng" w="9525">
            <a:solidFill>
              <a:srgbClr val="0067C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3" name="Google Shape;373;p37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8"/>
          <p:cNvSpPr txBox="1"/>
          <p:nvPr/>
        </p:nvSpPr>
        <p:spPr>
          <a:xfrm>
            <a:off x="422470" y="1493233"/>
            <a:ext cx="2876032" cy="7405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379" name="Google Shape;379;p38"/>
          <p:cNvGrpSpPr/>
          <p:nvPr/>
        </p:nvGrpSpPr>
        <p:grpSpPr>
          <a:xfrm>
            <a:off x="3216944" y="1133305"/>
            <a:ext cx="2072743" cy="2119627"/>
            <a:chOff x="3134924" y="969250"/>
            <a:chExt cx="3423758" cy="3501200"/>
          </a:xfrm>
        </p:grpSpPr>
        <p:pic>
          <p:nvPicPr>
            <p:cNvPr id="380" name="Google Shape;380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381" name="Google Shape;381;p38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38"/>
          <p:cNvSpPr/>
          <p:nvPr/>
        </p:nvSpPr>
        <p:spPr>
          <a:xfrm>
            <a:off x="2388259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8"/>
          <p:cNvSpPr/>
          <p:nvPr/>
        </p:nvSpPr>
        <p:spPr>
          <a:xfrm>
            <a:off x="5176484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5663952" y="1552914"/>
            <a:ext cx="2876032" cy="61786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30541" l="0" r="0" t="-2285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85" name="Google Shape;385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64569" y="3162258"/>
            <a:ext cx="1777492" cy="169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8"/>
          <p:cNvPicPr preferRelativeResize="0"/>
          <p:nvPr/>
        </p:nvPicPr>
        <p:blipFill rotWithShape="1">
          <a:blip r:embed="rId8">
            <a:alphaModFix/>
          </a:blip>
          <a:srcRect b="70532" l="0" r="32157" t="6616"/>
          <a:stretch/>
        </p:blipFill>
        <p:spPr>
          <a:xfrm>
            <a:off x="424564" y="1486771"/>
            <a:ext cx="1184375" cy="7405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p38"/>
          <p:cNvCxnSpPr/>
          <p:nvPr/>
        </p:nvCxnSpPr>
        <p:spPr>
          <a:xfrm>
            <a:off x="2011680" y="2338939"/>
            <a:ext cx="2050181" cy="1241659"/>
          </a:xfrm>
          <a:prstGeom prst="straightConnector1">
            <a:avLst/>
          </a:prstGeom>
          <a:noFill/>
          <a:ln cap="flat" cmpd="sng" w="9525">
            <a:solidFill>
              <a:srgbClr val="0067C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388" name="Google Shape;388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26751" y="3402483"/>
            <a:ext cx="3550608" cy="152565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8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/>
          <p:nvPr/>
        </p:nvSpPr>
        <p:spPr>
          <a:xfrm>
            <a:off x="422470" y="1493233"/>
            <a:ext cx="2876032" cy="7405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395" name="Google Shape;395;p39"/>
          <p:cNvGrpSpPr/>
          <p:nvPr/>
        </p:nvGrpSpPr>
        <p:grpSpPr>
          <a:xfrm>
            <a:off x="3216944" y="1133305"/>
            <a:ext cx="2072743" cy="2119627"/>
            <a:chOff x="3134924" y="969250"/>
            <a:chExt cx="3423758" cy="3501200"/>
          </a:xfrm>
        </p:grpSpPr>
        <p:pic>
          <p:nvPicPr>
            <p:cNvPr id="396" name="Google Shape;396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397" name="Google Shape;397;p39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8" name="Google Shape;398;p39"/>
          <p:cNvSpPr/>
          <p:nvPr/>
        </p:nvSpPr>
        <p:spPr>
          <a:xfrm>
            <a:off x="2388259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9"/>
          <p:cNvSpPr/>
          <p:nvPr/>
        </p:nvSpPr>
        <p:spPr>
          <a:xfrm>
            <a:off x="5176484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9"/>
          <p:cNvSpPr txBox="1"/>
          <p:nvPr/>
        </p:nvSpPr>
        <p:spPr>
          <a:xfrm>
            <a:off x="5663952" y="1552914"/>
            <a:ext cx="2876032" cy="61786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30541" l="0" r="0" t="-2285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01" name="Google Shape;401;p39"/>
          <p:cNvPicPr preferRelativeResize="0"/>
          <p:nvPr/>
        </p:nvPicPr>
        <p:blipFill rotWithShape="1">
          <a:blip r:embed="rId7">
            <a:alphaModFix/>
          </a:blip>
          <a:srcRect b="70532" l="0" r="32157" t="6616"/>
          <a:stretch/>
        </p:blipFill>
        <p:spPr>
          <a:xfrm>
            <a:off x="424564" y="1486771"/>
            <a:ext cx="1184375" cy="74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18309" y="3170174"/>
            <a:ext cx="2837699" cy="17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9"/>
          <p:cNvSpPr txBox="1"/>
          <p:nvPr/>
        </p:nvSpPr>
        <p:spPr>
          <a:xfrm>
            <a:off x="2945331" y="3610513"/>
            <a:ext cx="364656" cy="29238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04" name="Google Shape;404;p39"/>
          <p:cNvSpPr txBox="1"/>
          <p:nvPr/>
        </p:nvSpPr>
        <p:spPr>
          <a:xfrm>
            <a:off x="2945331" y="4441112"/>
            <a:ext cx="364656" cy="29238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05" name="Google Shape;405;p39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0"/>
          <p:cNvSpPr txBox="1"/>
          <p:nvPr/>
        </p:nvSpPr>
        <p:spPr>
          <a:xfrm>
            <a:off x="422470" y="1493233"/>
            <a:ext cx="2876032" cy="7405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411" name="Google Shape;411;p40"/>
          <p:cNvGrpSpPr/>
          <p:nvPr/>
        </p:nvGrpSpPr>
        <p:grpSpPr>
          <a:xfrm>
            <a:off x="3216944" y="1133305"/>
            <a:ext cx="2072743" cy="2119627"/>
            <a:chOff x="3134924" y="969250"/>
            <a:chExt cx="3423758" cy="3501200"/>
          </a:xfrm>
        </p:grpSpPr>
        <p:pic>
          <p:nvPicPr>
            <p:cNvPr id="412" name="Google Shape;412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413" name="Google Shape;413;p40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40"/>
          <p:cNvSpPr/>
          <p:nvPr/>
        </p:nvSpPr>
        <p:spPr>
          <a:xfrm>
            <a:off x="2388259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5176484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0"/>
          <p:cNvSpPr txBox="1"/>
          <p:nvPr/>
        </p:nvSpPr>
        <p:spPr>
          <a:xfrm>
            <a:off x="5663952" y="1552914"/>
            <a:ext cx="2876032" cy="61786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30541" l="0" r="0" t="-2285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17" name="Google Shape;417;p40"/>
          <p:cNvPicPr preferRelativeResize="0"/>
          <p:nvPr/>
        </p:nvPicPr>
        <p:blipFill rotWithShape="1">
          <a:blip r:embed="rId7">
            <a:alphaModFix/>
          </a:blip>
          <a:srcRect b="70532" l="0" r="32157" t="6616"/>
          <a:stretch/>
        </p:blipFill>
        <p:spPr>
          <a:xfrm>
            <a:off x="424564" y="1486771"/>
            <a:ext cx="1184375" cy="74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18309" y="3170174"/>
            <a:ext cx="2837699" cy="17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0"/>
          <p:cNvSpPr txBox="1"/>
          <p:nvPr/>
        </p:nvSpPr>
        <p:spPr>
          <a:xfrm>
            <a:off x="2945331" y="3610513"/>
            <a:ext cx="364656" cy="29238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0" name="Google Shape;420;p40"/>
          <p:cNvSpPr txBox="1"/>
          <p:nvPr/>
        </p:nvSpPr>
        <p:spPr>
          <a:xfrm>
            <a:off x="2945331" y="4441112"/>
            <a:ext cx="364656" cy="29238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1" name="Google Shape;421;p40"/>
          <p:cNvSpPr txBox="1"/>
          <p:nvPr/>
        </p:nvSpPr>
        <p:spPr>
          <a:xfrm>
            <a:off x="5954384" y="3060298"/>
            <a:ext cx="3540729" cy="110042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-2498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2" name="Google Shape;422;p40"/>
          <p:cNvSpPr txBox="1"/>
          <p:nvPr/>
        </p:nvSpPr>
        <p:spPr>
          <a:xfrm>
            <a:off x="6782538" y="4064049"/>
            <a:ext cx="1096035" cy="23089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526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3" name="Google Shape;423;p40"/>
          <p:cNvSpPr txBox="1"/>
          <p:nvPr/>
        </p:nvSpPr>
        <p:spPr>
          <a:xfrm>
            <a:off x="3287092" y="4101272"/>
            <a:ext cx="381741" cy="23083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-4999" l="0" r="0" t="0"/>
            </a:stretch>
          </a:blip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4" name="Google Shape;424;p40"/>
          <p:cNvSpPr txBox="1"/>
          <p:nvPr/>
        </p:nvSpPr>
        <p:spPr>
          <a:xfrm>
            <a:off x="3625699" y="3490953"/>
            <a:ext cx="364656" cy="292388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5" name="Google Shape;425;p40"/>
          <p:cNvSpPr txBox="1"/>
          <p:nvPr/>
        </p:nvSpPr>
        <p:spPr>
          <a:xfrm>
            <a:off x="3625699" y="4579003"/>
            <a:ext cx="364656" cy="292388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6" name="Google Shape;426;p40"/>
          <p:cNvSpPr txBox="1"/>
          <p:nvPr/>
        </p:nvSpPr>
        <p:spPr>
          <a:xfrm>
            <a:off x="6631619" y="4452777"/>
            <a:ext cx="1629052" cy="292452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833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7" name="Google Shape;427;p40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/>
          <p:nvPr/>
        </p:nvSpPr>
        <p:spPr>
          <a:xfrm>
            <a:off x="422470" y="1493233"/>
            <a:ext cx="2876032" cy="7405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433" name="Google Shape;433;p41"/>
          <p:cNvGrpSpPr/>
          <p:nvPr/>
        </p:nvGrpSpPr>
        <p:grpSpPr>
          <a:xfrm>
            <a:off x="3216944" y="1133305"/>
            <a:ext cx="2072743" cy="2119627"/>
            <a:chOff x="3134924" y="969250"/>
            <a:chExt cx="3423758" cy="3501200"/>
          </a:xfrm>
        </p:grpSpPr>
        <p:pic>
          <p:nvPicPr>
            <p:cNvPr id="434" name="Google Shape;434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435" name="Google Shape;435;p41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Google Shape;436;p41"/>
          <p:cNvSpPr/>
          <p:nvPr/>
        </p:nvSpPr>
        <p:spPr>
          <a:xfrm>
            <a:off x="2388259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1"/>
          <p:cNvSpPr/>
          <p:nvPr/>
        </p:nvSpPr>
        <p:spPr>
          <a:xfrm>
            <a:off x="5176484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41"/>
          <p:cNvSpPr txBox="1"/>
          <p:nvPr/>
        </p:nvSpPr>
        <p:spPr>
          <a:xfrm>
            <a:off x="5663952" y="1552914"/>
            <a:ext cx="2876032" cy="61786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30541" l="0" r="0" t="-2285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39" name="Google Shape;439;p41"/>
          <p:cNvPicPr preferRelativeResize="0"/>
          <p:nvPr/>
        </p:nvPicPr>
        <p:blipFill rotWithShape="1">
          <a:blip r:embed="rId7">
            <a:alphaModFix/>
          </a:blip>
          <a:srcRect b="70532" l="0" r="32157" t="6616"/>
          <a:stretch/>
        </p:blipFill>
        <p:spPr>
          <a:xfrm>
            <a:off x="424564" y="1486771"/>
            <a:ext cx="1184375" cy="74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18309" y="3170174"/>
            <a:ext cx="2837699" cy="17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1"/>
          <p:cNvSpPr txBox="1"/>
          <p:nvPr/>
        </p:nvSpPr>
        <p:spPr>
          <a:xfrm>
            <a:off x="2945331" y="3610513"/>
            <a:ext cx="364656" cy="29238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2" name="Google Shape;442;p41"/>
          <p:cNvSpPr txBox="1"/>
          <p:nvPr/>
        </p:nvSpPr>
        <p:spPr>
          <a:xfrm>
            <a:off x="2945331" y="4441112"/>
            <a:ext cx="364656" cy="29238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3" name="Google Shape;443;p41"/>
          <p:cNvSpPr txBox="1"/>
          <p:nvPr/>
        </p:nvSpPr>
        <p:spPr>
          <a:xfrm>
            <a:off x="5954384" y="3060298"/>
            <a:ext cx="3540729" cy="112857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-2498" r="0" t="-11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4" name="Google Shape;444;p41"/>
          <p:cNvSpPr txBox="1"/>
          <p:nvPr/>
        </p:nvSpPr>
        <p:spPr>
          <a:xfrm>
            <a:off x="6782538" y="4064049"/>
            <a:ext cx="1096035" cy="23089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526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5" name="Google Shape;445;p41"/>
          <p:cNvSpPr txBox="1"/>
          <p:nvPr/>
        </p:nvSpPr>
        <p:spPr>
          <a:xfrm>
            <a:off x="3287092" y="4101272"/>
            <a:ext cx="381741" cy="23083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-4999" l="0" r="0" t="0"/>
            </a:stretch>
          </a:blip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6" name="Google Shape;446;p41"/>
          <p:cNvSpPr txBox="1"/>
          <p:nvPr/>
        </p:nvSpPr>
        <p:spPr>
          <a:xfrm>
            <a:off x="3625699" y="3490953"/>
            <a:ext cx="364656" cy="292388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7" name="Google Shape;447;p41"/>
          <p:cNvSpPr txBox="1"/>
          <p:nvPr/>
        </p:nvSpPr>
        <p:spPr>
          <a:xfrm>
            <a:off x="3625699" y="4579003"/>
            <a:ext cx="364656" cy="292388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8" name="Google Shape;448;p41"/>
          <p:cNvSpPr txBox="1"/>
          <p:nvPr/>
        </p:nvSpPr>
        <p:spPr>
          <a:xfrm>
            <a:off x="6631619" y="4452777"/>
            <a:ext cx="1629052" cy="292452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833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49" name="Google Shape;449;p41"/>
          <p:cNvPicPr preferRelativeResize="0"/>
          <p:nvPr/>
        </p:nvPicPr>
        <p:blipFill rotWithShape="1">
          <a:blip r:embed="rId17">
            <a:alphaModFix/>
          </a:blip>
          <a:srcRect b="25649" l="0" r="0" t="0"/>
          <a:stretch/>
        </p:blipFill>
        <p:spPr>
          <a:xfrm>
            <a:off x="6058299" y="2328606"/>
            <a:ext cx="1272256" cy="70255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1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2"/>
          <p:cNvSpPr txBox="1"/>
          <p:nvPr/>
        </p:nvSpPr>
        <p:spPr>
          <a:xfrm>
            <a:off x="311699" y="410000"/>
            <a:ext cx="769652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0067C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Quantum</a:t>
            </a: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Machine Learning ?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6" name="Google Shape;456;p42"/>
          <p:cNvSpPr txBox="1"/>
          <p:nvPr/>
        </p:nvSpPr>
        <p:spPr>
          <a:xfrm>
            <a:off x="422470" y="1493233"/>
            <a:ext cx="2876032" cy="7405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57" name="Google Shape;457;p42"/>
          <p:cNvSpPr/>
          <p:nvPr/>
        </p:nvSpPr>
        <p:spPr>
          <a:xfrm>
            <a:off x="2388259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2"/>
          <p:cNvSpPr/>
          <p:nvPr/>
        </p:nvSpPr>
        <p:spPr>
          <a:xfrm>
            <a:off x="5176484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2"/>
          <p:cNvSpPr txBox="1"/>
          <p:nvPr/>
        </p:nvSpPr>
        <p:spPr>
          <a:xfrm>
            <a:off x="5663952" y="1552914"/>
            <a:ext cx="2876032" cy="61786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330541" l="0" r="0" t="-2285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60" name="Google Shape;460;p42"/>
          <p:cNvPicPr preferRelativeResize="0"/>
          <p:nvPr/>
        </p:nvPicPr>
        <p:blipFill rotWithShape="1">
          <a:blip r:embed="rId5">
            <a:alphaModFix/>
          </a:blip>
          <a:srcRect b="70532" l="0" r="32157" t="6616"/>
          <a:stretch/>
        </p:blipFill>
        <p:spPr>
          <a:xfrm>
            <a:off x="424564" y="1486771"/>
            <a:ext cx="1184375" cy="740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THWAYS - Quantum Computing - Nanoscience - Oxford Instruments" id="461" name="Google Shape;46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31186" y="884062"/>
            <a:ext cx="1424195" cy="2140183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2"/>
          <p:cNvSpPr txBox="1"/>
          <p:nvPr/>
        </p:nvSpPr>
        <p:spPr>
          <a:xfrm>
            <a:off x="2457292" y="1493233"/>
            <a:ext cx="330645" cy="27699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34781" l="-25924" r="-103696" t="-869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descr="Understanding the basics of measurements in Quantum Computation | by Nimish  Mishra | Towards Data Science" id="463" name="Google Shape;463;p42"/>
          <p:cNvPicPr preferRelativeResize="0"/>
          <p:nvPr/>
        </p:nvPicPr>
        <p:blipFill rotWithShape="1">
          <a:blip r:embed="rId8">
            <a:alphaModFix/>
          </a:blip>
          <a:srcRect b="27013" l="27590" r="30862" t="0"/>
          <a:stretch/>
        </p:blipFill>
        <p:spPr>
          <a:xfrm>
            <a:off x="5176484" y="1121401"/>
            <a:ext cx="782520" cy="6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08537" y="3319693"/>
            <a:ext cx="6378598" cy="1662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"/>
          <p:cNvSpPr txBox="1"/>
          <p:nvPr/>
        </p:nvSpPr>
        <p:spPr>
          <a:xfrm>
            <a:off x="157725" y="96602"/>
            <a:ext cx="4536938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</a:pPr>
            <a:r>
              <a:rPr b="1"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Quantum Information Processing</a:t>
            </a:r>
            <a:endParaRPr b="1" sz="2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0" name="Google Shape;470;p43"/>
          <p:cNvSpPr txBox="1"/>
          <p:nvPr/>
        </p:nvSpPr>
        <p:spPr>
          <a:xfrm>
            <a:off x="2146530" y="589014"/>
            <a:ext cx="1782319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b="1"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Logic Gates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Quantum logic gate - Wikipedia" id="471" name="Google Shape;47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911" y="1081426"/>
            <a:ext cx="3105558" cy="3820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THWAYS - Quantum Computing - Nanoscience - Oxford Instruments" id="472" name="Google Shape;4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9135" y="1683832"/>
            <a:ext cx="1424195" cy="214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5978" y="2199316"/>
            <a:ext cx="921438" cy="93705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3"/>
          <p:cNvSpPr txBox="1"/>
          <p:nvPr/>
        </p:nvSpPr>
        <p:spPr>
          <a:xfrm>
            <a:off x="5155978" y="3304572"/>
            <a:ext cx="857671" cy="43858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4285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75" name="Google Shape;475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77416" y="2312355"/>
            <a:ext cx="1680044" cy="7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65362" y="2199316"/>
            <a:ext cx="921438" cy="93705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3"/>
          <p:cNvSpPr txBox="1"/>
          <p:nvPr/>
        </p:nvSpPr>
        <p:spPr>
          <a:xfrm>
            <a:off x="7757460" y="3304572"/>
            <a:ext cx="1261884" cy="54649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13635" l="-99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78" name="Google Shape;478;p43"/>
          <p:cNvSpPr txBox="1"/>
          <p:nvPr/>
        </p:nvSpPr>
        <p:spPr>
          <a:xfrm>
            <a:off x="6275638" y="3291684"/>
            <a:ext cx="1283599" cy="46435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-21621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79" name="Google Shape;479;p43"/>
          <p:cNvSpPr txBox="1"/>
          <p:nvPr/>
        </p:nvSpPr>
        <p:spPr>
          <a:xfrm>
            <a:off x="5422985" y="1884384"/>
            <a:ext cx="279051" cy="23083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526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80" name="Google Shape;480;p43"/>
          <p:cNvSpPr txBox="1"/>
          <p:nvPr/>
        </p:nvSpPr>
        <p:spPr>
          <a:xfrm>
            <a:off x="7501488" y="1621917"/>
            <a:ext cx="1315168" cy="464358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21052" l="-4760" r="-476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481" name="Google Shape;481;p43"/>
          <p:cNvCxnSpPr/>
          <p:nvPr/>
        </p:nvCxnSpPr>
        <p:spPr>
          <a:xfrm rot="10800000">
            <a:off x="5561215" y="2312355"/>
            <a:ext cx="0" cy="35603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2" name="Google Shape;482;p43"/>
          <p:cNvCxnSpPr/>
          <p:nvPr/>
        </p:nvCxnSpPr>
        <p:spPr>
          <a:xfrm flipH="1">
            <a:off x="7905404" y="2668385"/>
            <a:ext cx="260466" cy="141317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"/>
          <p:cNvSpPr txBox="1"/>
          <p:nvPr/>
        </p:nvSpPr>
        <p:spPr>
          <a:xfrm>
            <a:off x="157725" y="96602"/>
            <a:ext cx="4536938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</a:pPr>
            <a:r>
              <a:rPr b="1"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Quantum Information Processing</a:t>
            </a:r>
            <a:endParaRPr b="1" sz="2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8" name="Google Shape;488;p44"/>
          <p:cNvSpPr txBox="1"/>
          <p:nvPr/>
        </p:nvSpPr>
        <p:spPr>
          <a:xfrm>
            <a:off x="2146530" y="589014"/>
            <a:ext cx="1782319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b="1"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Logic Gates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Quantum logic gate - Wikipedia" id="489" name="Google Shape;48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911" y="1081426"/>
            <a:ext cx="3105558" cy="3820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THWAYS - Quantum Computing - Nanoscience - Oxford Instruments" id="490" name="Google Shape;49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9135" y="1683832"/>
            <a:ext cx="1424195" cy="214018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4"/>
          <p:cNvSpPr txBox="1"/>
          <p:nvPr/>
        </p:nvSpPr>
        <p:spPr>
          <a:xfrm>
            <a:off x="5814133" y="3490814"/>
            <a:ext cx="310726" cy="23083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6315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92" name="Google Shape;492;p44"/>
          <p:cNvSpPr txBox="1"/>
          <p:nvPr/>
        </p:nvSpPr>
        <p:spPr>
          <a:xfrm>
            <a:off x="8063658" y="3490814"/>
            <a:ext cx="357597" cy="2308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1575" l="-3570" r="0" t="-526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493" name="Google Shape;493;p44"/>
          <p:cNvGrpSpPr/>
          <p:nvPr/>
        </p:nvGrpSpPr>
        <p:grpSpPr>
          <a:xfrm>
            <a:off x="5458675" y="1453482"/>
            <a:ext cx="3105559" cy="1774658"/>
            <a:chOff x="1237075" y="1672297"/>
            <a:chExt cx="3795644" cy="2169004"/>
          </a:xfrm>
        </p:grpSpPr>
        <p:pic>
          <p:nvPicPr>
            <p:cNvPr id="494" name="Google Shape;494;p4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51438" y="1672297"/>
              <a:ext cx="921438" cy="93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4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094207" y="1698349"/>
              <a:ext cx="921438" cy="93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4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60703" y="2904246"/>
              <a:ext cx="921438" cy="93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4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111281" y="2897826"/>
              <a:ext cx="921438" cy="9370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8" name="Google Shape;498;p44"/>
            <p:cNvCxnSpPr/>
            <p:nvPr/>
          </p:nvCxnSpPr>
          <p:spPr>
            <a:xfrm>
              <a:off x="2372876" y="2140824"/>
              <a:ext cx="1620594" cy="30952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9" name="Google Shape;499;p44"/>
            <p:cNvCxnSpPr/>
            <p:nvPr/>
          </p:nvCxnSpPr>
          <p:spPr>
            <a:xfrm>
              <a:off x="2372876" y="3366353"/>
              <a:ext cx="1620594" cy="30952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0" name="Google Shape;500;p44"/>
            <p:cNvCxnSpPr/>
            <p:nvPr/>
          </p:nvCxnSpPr>
          <p:spPr>
            <a:xfrm>
              <a:off x="2372876" y="2303747"/>
              <a:ext cx="1620594" cy="30952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01" name="Google Shape;501;p44"/>
            <p:cNvSpPr/>
            <p:nvPr/>
          </p:nvSpPr>
          <p:spPr>
            <a:xfrm>
              <a:off x="2755863" y="2058736"/>
              <a:ext cx="824174" cy="1544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</a:t>
              </a:r>
              <a:endParaRPr/>
            </a:p>
          </p:txBody>
        </p:sp>
        <p:sp>
          <p:nvSpPr>
            <p:cNvPr id="502" name="Google Shape;502;p44"/>
            <p:cNvSpPr txBox="1"/>
            <p:nvPr/>
          </p:nvSpPr>
          <p:spPr>
            <a:xfrm rot="5400000">
              <a:off x="2399515" y="2646070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…</a:t>
              </a:r>
              <a:endParaRPr/>
            </a:p>
          </p:txBody>
        </p:sp>
        <p:sp>
          <p:nvSpPr>
            <p:cNvPr id="503" name="Google Shape;503;p44"/>
            <p:cNvSpPr txBox="1"/>
            <p:nvPr/>
          </p:nvSpPr>
          <p:spPr>
            <a:xfrm>
              <a:off x="1237075" y="2609352"/>
              <a:ext cx="189924" cy="276999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-18748" r="-12497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sp>
        <p:nvSpPr>
          <p:cNvPr id="504" name="Google Shape;504;p44"/>
          <p:cNvSpPr txBox="1"/>
          <p:nvPr/>
        </p:nvSpPr>
        <p:spPr>
          <a:xfrm>
            <a:off x="6320619" y="3304449"/>
            <a:ext cx="1181374" cy="60356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-8332" l="0" r="-2765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05" name="Google Shape;505;p44"/>
          <p:cNvSpPr txBox="1"/>
          <p:nvPr/>
        </p:nvSpPr>
        <p:spPr>
          <a:xfrm>
            <a:off x="6594835" y="4296609"/>
            <a:ext cx="1012841" cy="23083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31575" l="-1234" r="-6172" t="-526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06" name="Google Shape;506;p44"/>
          <p:cNvSpPr txBox="1"/>
          <p:nvPr/>
        </p:nvSpPr>
        <p:spPr>
          <a:xfrm>
            <a:off x="6453136" y="4686031"/>
            <a:ext cx="1260794" cy="215444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52940" l="-8997" r="-999" t="-2941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5"/>
          <p:cNvSpPr txBox="1"/>
          <p:nvPr/>
        </p:nvSpPr>
        <p:spPr>
          <a:xfrm>
            <a:off x="157725" y="96602"/>
            <a:ext cx="4536938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</a:pPr>
            <a:r>
              <a:rPr b="1"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Quantum Information Processing</a:t>
            </a:r>
            <a:endParaRPr b="1" sz="2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2" name="Google Shape;512;p45"/>
          <p:cNvSpPr txBox="1"/>
          <p:nvPr/>
        </p:nvSpPr>
        <p:spPr>
          <a:xfrm>
            <a:off x="2146530" y="589014"/>
            <a:ext cx="1782319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b="1"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Logic Gates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Quantum logic gate - Wikipedia" id="513" name="Google Shape;5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911" y="1081426"/>
            <a:ext cx="3105558" cy="3820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THWAYS - Quantum Computing - Nanoscience - Oxford Instruments" id="514" name="Google Shape;51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9135" y="1683832"/>
            <a:ext cx="1424195" cy="214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5978" y="2199316"/>
            <a:ext cx="921438" cy="93705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 txBox="1"/>
          <p:nvPr/>
        </p:nvSpPr>
        <p:spPr>
          <a:xfrm>
            <a:off x="5155978" y="3304572"/>
            <a:ext cx="874727" cy="44217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6665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517" name="Google Shape;517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77416" y="2312355"/>
            <a:ext cx="1680044" cy="7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5"/>
          <p:cNvSpPr txBox="1"/>
          <p:nvPr/>
        </p:nvSpPr>
        <p:spPr>
          <a:xfrm>
            <a:off x="6342182" y="3163000"/>
            <a:ext cx="1283599" cy="66101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7691" l="0" r="-7841" t="-192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519" name="Google Shape;519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65362" y="2199316"/>
            <a:ext cx="921438" cy="937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45"/>
          <p:cNvCxnSpPr/>
          <p:nvPr/>
        </p:nvCxnSpPr>
        <p:spPr>
          <a:xfrm rot="10800000">
            <a:off x="7819276" y="2432649"/>
            <a:ext cx="346594" cy="235737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21" name="Google Shape;521;p45"/>
          <p:cNvCxnSpPr/>
          <p:nvPr/>
        </p:nvCxnSpPr>
        <p:spPr>
          <a:xfrm>
            <a:off x="5561215" y="2668385"/>
            <a:ext cx="252989" cy="239007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22" name="Google Shape;522;p45"/>
          <p:cNvSpPr/>
          <p:nvPr/>
        </p:nvSpPr>
        <p:spPr>
          <a:xfrm>
            <a:off x="6650966" y="2432649"/>
            <a:ext cx="534838" cy="4747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6606961" y="2529342"/>
            <a:ext cx="638765" cy="27699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-13635" l="-7842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24" name="Google Shape;524;p45"/>
          <p:cNvSpPr txBox="1"/>
          <p:nvPr/>
        </p:nvSpPr>
        <p:spPr>
          <a:xfrm>
            <a:off x="7920005" y="3228140"/>
            <a:ext cx="996107" cy="51860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11903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6"/>
          <p:cNvSpPr txBox="1"/>
          <p:nvPr/>
        </p:nvSpPr>
        <p:spPr>
          <a:xfrm>
            <a:off x="157725" y="96602"/>
            <a:ext cx="4536938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</a:pPr>
            <a:r>
              <a:rPr b="1"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Quantum Information Processing</a:t>
            </a:r>
            <a:endParaRPr b="1" sz="2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0" name="Google Shape;530;p46"/>
          <p:cNvSpPr txBox="1"/>
          <p:nvPr/>
        </p:nvSpPr>
        <p:spPr>
          <a:xfrm>
            <a:off x="2146530" y="589014"/>
            <a:ext cx="1782319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b="1"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Logic Gates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Quantum logic gate - Wikipedia" id="531" name="Google Shape;53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911" y="1081426"/>
            <a:ext cx="3105558" cy="3820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THWAYS - Quantum Computing - Nanoscience - Oxford Instruments" id="532" name="Google Shape;53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9135" y="1683832"/>
            <a:ext cx="1424195" cy="2140183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6"/>
          <p:cNvSpPr/>
          <p:nvPr/>
        </p:nvSpPr>
        <p:spPr>
          <a:xfrm>
            <a:off x="6650966" y="1655248"/>
            <a:ext cx="534838" cy="4747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4" name="Google Shape;534;p46"/>
          <p:cNvGrpSpPr/>
          <p:nvPr/>
        </p:nvGrpSpPr>
        <p:grpSpPr>
          <a:xfrm>
            <a:off x="5155978" y="3228140"/>
            <a:ext cx="3831179" cy="883703"/>
            <a:chOff x="5155978" y="3228140"/>
            <a:chExt cx="3831179" cy="883703"/>
          </a:xfrm>
        </p:grpSpPr>
        <p:sp>
          <p:nvSpPr>
            <p:cNvPr id="535" name="Google Shape;535;p46"/>
            <p:cNvSpPr txBox="1"/>
            <p:nvPr/>
          </p:nvSpPr>
          <p:spPr>
            <a:xfrm>
              <a:off x="5155978" y="3304572"/>
              <a:ext cx="946926" cy="77816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-8064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536" name="Google Shape;536;p46"/>
            <p:cNvSpPr txBox="1"/>
            <p:nvPr/>
          </p:nvSpPr>
          <p:spPr>
            <a:xfrm>
              <a:off x="7920005" y="3228140"/>
              <a:ext cx="1067152" cy="88370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8568" l="0" r="0" t="-2855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pic>
          <p:nvPicPr>
            <p:cNvPr id="537" name="Google Shape;537;p46"/>
            <p:cNvPicPr preferRelativeResize="0"/>
            <p:nvPr/>
          </p:nvPicPr>
          <p:blipFill rotWithShape="1">
            <a:blip r:embed="rId7">
              <a:alphaModFix/>
            </a:blip>
            <a:srcRect b="0" l="32797" r="0" t="0"/>
            <a:stretch/>
          </p:blipFill>
          <p:spPr>
            <a:xfrm>
              <a:off x="6318199" y="3275103"/>
              <a:ext cx="1447163" cy="8015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8" name="Google Shape;538;p46"/>
          <p:cNvGrpSpPr/>
          <p:nvPr/>
        </p:nvGrpSpPr>
        <p:grpSpPr>
          <a:xfrm>
            <a:off x="5155978" y="1421915"/>
            <a:ext cx="3685465" cy="1853188"/>
            <a:chOff x="5155978" y="1421915"/>
            <a:chExt cx="3685465" cy="1853188"/>
          </a:xfrm>
        </p:grpSpPr>
        <p:pic>
          <p:nvPicPr>
            <p:cNvPr id="539" name="Google Shape;539;p4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920005" y="1421915"/>
              <a:ext cx="921438" cy="9370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0" name="Google Shape;540;p46"/>
            <p:cNvCxnSpPr/>
            <p:nvPr/>
          </p:nvCxnSpPr>
          <p:spPr>
            <a:xfrm rot="10800000">
              <a:off x="7973919" y="1655248"/>
              <a:ext cx="346594" cy="235737"/>
            </a:xfrm>
            <a:prstGeom prst="straightConnector1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grpSp>
          <p:nvGrpSpPr>
            <p:cNvPr id="541" name="Google Shape;541;p46"/>
            <p:cNvGrpSpPr/>
            <p:nvPr/>
          </p:nvGrpSpPr>
          <p:grpSpPr>
            <a:xfrm>
              <a:off x="5155978" y="1421915"/>
              <a:ext cx="921438" cy="937055"/>
              <a:chOff x="5155978" y="1421915"/>
              <a:chExt cx="921438" cy="937055"/>
            </a:xfrm>
          </p:grpSpPr>
          <p:pic>
            <p:nvPicPr>
              <p:cNvPr id="542" name="Google Shape;542;p4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155978" y="1421915"/>
                <a:ext cx="921438" cy="93705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43" name="Google Shape;543;p46"/>
              <p:cNvCxnSpPr/>
              <p:nvPr/>
            </p:nvCxnSpPr>
            <p:spPr>
              <a:xfrm>
                <a:off x="5561215" y="1890984"/>
                <a:ext cx="252989" cy="239007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pic>
          <p:nvPicPr>
            <p:cNvPr id="544" name="Google Shape;544;p4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920005" y="2338048"/>
              <a:ext cx="921438" cy="9370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5" name="Google Shape;545;p46"/>
            <p:cNvCxnSpPr/>
            <p:nvPr/>
          </p:nvCxnSpPr>
          <p:spPr>
            <a:xfrm rot="10800000">
              <a:off x="7973919" y="2571381"/>
              <a:ext cx="346594" cy="235737"/>
            </a:xfrm>
            <a:prstGeom prst="straightConnector1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546" name="Google Shape;546;p46"/>
            <p:cNvCxnSpPr>
              <a:stCxn id="542" idx="3"/>
            </p:cNvCxnSpPr>
            <p:nvPr/>
          </p:nvCxnSpPr>
          <p:spPr>
            <a:xfrm>
              <a:off x="6077416" y="1890443"/>
              <a:ext cx="1687800" cy="6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7" name="Google Shape;547;p46"/>
            <p:cNvCxnSpPr/>
            <p:nvPr/>
          </p:nvCxnSpPr>
          <p:spPr>
            <a:xfrm>
              <a:off x="6077416" y="2789799"/>
              <a:ext cx="168794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48" name="Google Shape;548;p46"/>
            <p:cNvSpPr/>
            <p:nvPr/>
          </p:nvSpPr>
          <p:spPr>
            <a:xfrm>
              <a:off x="6318199" y="1648320"/>
              <a:ext cx="1160630" cy="1434753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46"/>
            <p:cNvSpPr txBox="1"/>
            <p:nvPr/>
          </p:nvSpPr>
          <p:spPr>
            <a:xfrm>
              <a:off x="6522400" y="2191722"/>
              <a:ext cx="805542" cy="276999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-4346" l="-624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grpSp>
          <p:nvGrpSpPr>
            <p:cNvPr id="550" name="Google Shape;550;p46"/>
            <p:cNvGrpSpPr/>
            <p:nvPr/>
          </p:nvGrpSpPr>
          <p:grpSpPr>
            <a:xfrm>
              <a:off x="5155978" y="2338048"/>
              <a:ext cx="921438" cy="937055"/>
              <a:chOff x="5155978" y="1421915"/>
              <a:chExt cx="921438" cy="937055"/>
            </a:xfrm>
          </p:grpSpPr>
          <p:pic>
            <p:nvPicPr>
              <p:cNvPr id="551" name="Google Shape;551;p4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155978" y="1421915"/>
                <a:ext cx="921438" cy="93705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52" name="Google Shape;552;p46"/>
              <p:cNvCxnSpPr/>
              <p:nvPr/>
            </p:nvCxnSpPr>
            <p:spPr>
              <a:xfrm>
                <a:off x="5561215" y="1890984"/>
                <a:ext cx="252989" cy="239007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idx="1" type="body"/>
          </p:nvPr>
        </p:nvSpPr>
        <p:spPr>
          <a:xfrm>
            <a:off x="376723" y="994129"/>
            <a:ext cx="8384700" cy="3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US"/>
              <a:t>Machine Learning Overview</a:t>
            </a:r>
            <a:endParaRPr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US"/>
              <a:t>Quantum Data Encoding</a:t>
            </a:r>
            <a:endParaRPr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US"/>
              <a:t>Quantum Orthogonal Neural Networks</a:t>
            </a:r>
            <a:endParaRPr/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208" name="Google Shape;208;p29"/>
          <p:cNvSpPr txBox="1"/>
          <p:nvPr>
            <p:ph type="title"/>
          </p:nvPr>
        </p:nvSpPr>
        <p:spPr>
          <a:xfrm>
            <a:off x="376723" y="364282"/>
            <a:ext cx="83847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Quattrocento Sans"/>
              <a:buNone/>
            </a:pPr>
            <a:r>
              <a:rPr lang="en-US"/>
              <a:t>Session 1 Outline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7"/>
          <p:cNvSpPr txBox="1"/>
          <p:nvPr/>
        </p:nvSpPr>
        <p:spPr>
          <a:xfrm>
            <a:off x="1521488" y="1448612"/>
            <a:ext cx="5552384" cy="13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Quantum Data Encoding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rPr lang="en-US"/>
              <a:t>Encoding vectors in quantum states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t/>
            </a:r>
            <a:endParaRPr/>
          </a:p>
        </p:txBody>
      </p:sp>
      <p:pic>
        <p:nvPicPr>
          <p:cNvPr id="563" name="Google Shape;56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9366" y="1228734"/>
            <a:ext cx="1447785" cy="143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2176" y="1183701"/>
            <a:ext cx="1390253" cy="129672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8"/>
          <p:cNvSpPr/>
          <p:nvPr/>
        </p:nvSpPr>
        <p:spPr>
          <a:xfrm>
            <a:off x="6254845" y="1842086"/>
            <a:ext cx="673800" cy="13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2767" y="2719399"/>
            <a:ext cx="673800" cy="27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8"/>
          <p:cNvPicPr preferRelativeResize="0"/>
          <p:nvPr/>
        </p:nvPicPr>
        <p:blipFill rotWithShape="1">
          <a:blip r:embed="rId6">
            <a:alphaModFix/>
          </a:blip>
          <a:srcRect b="70532" l="0" r="32157" t="6616"/>
          <a:stretch/>
        </p:blipFill>
        <p:spPr>
          <a:xfrm>
            <a:off x="3693031" y="2480424"/>
            <a:ext cx="1184375" cy="74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rPr lang="en-US"/>
              <a:t>Encoding vectors in quantum states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t/>
            </a:r>
            <a:endParaRPr/>
          </a:p>
        </p:txBody>
      </p:sp>
      <p:sp>
        <p:nvSpPr>
          <p:cNvPr id="573" name="Google Shape;573;p49"/>
          <p:cNvSpPr txBox="1"/>
          <p:nvPr/>
        </p:nvSpPr>
        <p:spPr>
          <a:xfrm>
            <a:off x="7854055" y="3141092"/>
            <a:ext cx="1410600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qubits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9"/>
          <p:cNvSpPr txBox="1"/>
          <p:nvPr/>
        </p:nvSpPr>
        <p:spPr>
          <a:xfrm>
            <a:off x="7584496" y="3805964"/>
            <a:ext cx="1410600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qubits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5" name="Google Shape;57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9366" y="1228734"/>
            <a:ext cx="1447785" cy="143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2176" y="1183701"/>
            <a:ext cx="1390253" cy="129672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9"/>
          <p:cNvSpPr/>
          <p:nvPr/>
        </p:nvSpPr>
        <p:spPr>
          <a:xfrm>
            <a:off x="6254845" y="1842086"/>
            <a:ext cx="673800" cy="13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Google Shape;57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2767" y="2719399"/>
            <a:ext cx="673800" cy="27340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9"/>
          <p:cNvSpPr/>
          <p:nvPr/>
        </p:nvSpPr>
        <p:spPr>
          <a:xfrm>
            <a:off x="439375" y="1164000"/>
            <a:ext cx="3321600" cy="14070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C0D9F4"/>
              </a:gs>
              <a:gs pos="100000">
                <a:srgbClr val="D4F2CA"/>
              </a:gs>
            </a:gsLst>
            <a:lin ang="2700006" scaled="0"/>
          </a:gradFill>
          <a:ln cap="flat" cmpd="sng" w="12700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t/>
            </a:r>
            <a:endParaRPr sz="400">
              <a:solidFill>
                <a:srgbClr val="33721D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</a:pPr>
            <a:r>
              <a:rPr b="1"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Amplitude encoding</a:t>
            </a:r>
            <a:endParaRPr sz="18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580" name="Google Shape;58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4075" y="1636550"/>
            <a:ext cx="2041725" cy="7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9"/>
          <p:cNvSpPr txBox="1"/>
          <p:nvPr/>
        </p:nvSpPr>
        <p:spPr>
          <a:xfrm>
            <a:off x="0" y="3171966"/>
            <a:ext cx="2471791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computational basis 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2" name="Google Shape;582;p49"/>
          <p:cNvSpPr txBox="1"/>
          <p:nvPr/>
        </p:nvSpPr>
        <p:spPr>
          <a:xfrm>
            <a:off x="638142" y="3809391"/>
            <a:ext cx="1506795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unary basis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3" name="Google Shape;583;p49"/>
          <p:cNvSpPr txBox="1"/>
          <p:nvPr/>
        </p:nvSpPr>
        <p:spPr>
          <a:xfrm rot="1137978">
            <a:off x="8279873" y="3018093"/>
            <a:ext cx="734555" cy="307746"/>
          </a:xfrm>
          <a:prstGeom prst="rect">
            <a:avLst/>
          </a:prstGeom>
          <a:gradFill>
            <a:gsLst>
              <a:gs pos="0">
                <a:srgbClr val="9BC6FF"/>
              </a:gs>
              <a:gs pos="50000">
                <a:srgbClr val="8DBCFF"/>
              </a:gs>
              <a:gs pos="100000">
                <a:srgbClr val="78B4FF"/>
              </a:gs>
            </a:gsLst>
            <a:lin ang="54000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aleway"/>
              <a:buNone/>
            </a:pPr>
            <a:r>
              <a:rPr b="1" lang="en-US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Long Term</a:t>
            </a:r>
            <a:endParaRPr b="1"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49"/>
          <p:cNvSpPr txBox="1"/>
          <p:nvPr/>
        </p:nvSpPr>
        <p:spPr>
          <a:xfrm rot="1137978">
            <a:off x="8275798" y="3743379"/>
            <a:ext cx="734555" cy="307746"/>
          </a:xfrm>
          <a:prstGeom prst="rect">
            <a:avLst/>
          </a:prstGeom>
          <a:gradFill>
            <a:gsLst>
              <a:gs pos="0">
                <a:srgbClr val="9BC6FF"/>
              </a:gs>
              <a:gs pos="50000">
                <a:srgbClr val="8DBCFF"/>
              </a:gs>
              <a:gs pos="100000">
                <a:srgbClr val="78B4FF"/>
              </a:gs>
            </a:gsLst>
            <a:lin ang="54000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aleway"/>
              <a:buNone/>
            </a:pPr>
            <a:r>
              <a:rPr b="1" lang="en-US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Near Term</a:t>
            </a:r>
            <a:endParaRPr b="1"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49"/>
          <p:cNvSpPr txBox="1"/>
          <p:nvPr/>
        </p:nvSpPr>
        <p:spPr>
          <a:xfrm>
            <a:off x="7629825" y="4455389"/>
            <a:ext cx="1410600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 qubits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9"/>
          <p:cNvSpPr txBox="1"/>
          <p:nvPr/>
        </p:nvSpPr>
        <p:spPr>
          <a:xfrm>
            <a:off x="648393" y="4510759"/>
            <a:ext cx="1506795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 basis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7" name="Google Shape;587;p49"/>
          <p:cNvSpPr txBox="1"/>
          <p:nvPr/>
        </p:nvSpPr>
        <p:spPr>
          <a:xfrm rot="1137978">
            <a:off x="8275797" y="4356886"/>
            <a:ext cx="734555" cy="307746"/>
          </a:xfrm>
          <a:prstGeom prst="rect">
            <a:avLst/>
          </a:prstGeom>
          <a:gradFill>
            <a:gsLst>
              <a:gs pos="0">
                <a:srgbClr val="9BC6FF"/>
              </a:gs>
              <a:gs pos="50000">
                <a:srgbClr val="8DBCFF"/>
              </a:gs>
              <a:gs pos="100000">
                <a:srgbClr val="78B4FF"/>
              </a:gs>
            </a:gsLst>
            <a:lin ang="54000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aleway"/>
              <a:buNone/>
            </a:pPr>
            <a:r>
              <a:rPr b="1" lang="en-US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?  Term</a:t>
            </a:r>
            <a:endParaRPr b="1"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49"/>
          <p:cNvSpPr txBox="1"/>
          <p:nvPr/>
        </p:nvSpPr>
        <p:spPr>
          <a:xfrm>
            <a:off x="2099305" y="4569203"/>
            <a:ext cx="4941673" cy="24622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4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89" name="Google Shape;589;p49"/>
          <p:cNvSpPr txBox="1"/>
          <p:nvPr/>
        </p:nvSpPr>
        <p:spPr>
          <a:xfrm>
            <a:off x="7155292" y="4489426"/>
            <a:ext cx="715196" cy="395301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18749" l="0" r="-526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90" name="Google Shape;590;p49"/>
          <p:cNvSpPr txBox="1"/>
          <p:nvPr/>
        </p:nvSpPr>
        <p:spPr>
          <a:xfrm>
            <a:off x="3312495" y="4815424"/>
            <a:ext cx="445315" cy="20005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-8331" r="-1111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91" name="Google Shape;591;p49"/>
          <p:cNvSpPr txBox="1"/>
          <p:nvPr/>
        </p:nvSpPr>
        <p:spPr>
          <a:xfrm>
            <a:off x="6917132" y="3239724"/>
            <a:ext cx="936923" cy="23083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-34997" l="-2666" r="-6664" t="-499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92" name="Google Shape;592;p49"/>
          <p:cNvSpPr txBox="1"/>
          <p:nvPr/>
        </p:nvSpPr>
        <p:spPr>
          <a:xfrm>
            <a:off x="2114268" y="3904203"/>
            <a:ext cx="4258795" cy="246221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14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93" name="Google Shape;593;p49"/>
          <p:cNvSpPr txBox="1"/>
          <p:nvPr/>
        </p:nvSpPr>
        <p:spPr>
          <a:xfrm>
            <a:off x="2124518" y="3291366"/>
            <a:ext cx="4258795" cy="246221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149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94" name="Google Shape;594;p49"/>
          <p:cNvSpPr txBox="1"/>
          <p:nvPr/>
        </p:nvSpPr>
        <p:spPr>
          <a:xfrm>
            <a:off x="7077607" y="3897252"/>
            <a:ext cx="526554" cy="23083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-5262" l="-4761" r="-714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0"/>
          <p:cNvSpPr txBox="1"/>
          <p:nvPr/>
        </p:nvSpPr>
        <p:spPr>
          <a:xfrm>
            <a:off x="4216800" y="4556521"/>
            <a:ext cx="492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000"/>
              <a:buFont typeface="Calibri"/>
              <a:buNone/>
            </a:pPr>
            <a:r>
              <a:rPr lang="en-US" sz="1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S.Johri et al. “Nearest Centroid Classification on a Trapped Ion Quantum Computer”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000"/>
              <a:buFont typeface="Calibri"/>
              <a:buNone/>
            </a:pPr>
            <a:r>
              <a:rPr lang="en-US" sz="1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Nature pj Quantum Information [2021]</a:t>
            </a:r>
            <a:endParaRPr sz="10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rPr lang="en-US"/>
              <a:t>Encoding vectors in quantum states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t/>
            </a:r>
            <a:endParaRPr/>
          </a:p>
        </p:txBody>
      </p:sp>
      <p:pic>
        <p:nvPicPr>
          <p:cNvPr id="601" name="Google Shape;60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3832" y="1197603"/>
            <a:ext cx="2153402" cy="801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2" name="Google Shape;602;p50"/>
          <p:cNvGrpSpPr/>
          <p:nvPr/>
        </p:nvGrpSpPr>
        <p:grpSpPr>
          <a:xfrm>
            <a:off x="2745346" y="1452608"/>
            <a:ext cx="459749" cy="400199"/>
            <a:chOff x="346925" y="2098050"/>
            <a:chExt cx="459749" cy="400199"/>
          </a:xfrm>
        </p:grpSpPr>
        <p:pic>
          <p:nvPicPr>
            <p:cNvPr id="603" name="Google Shape;603;p50"/>
            <p:cNvPicPr preferRelativeResize="0"/>
            <p:nvPr/>
          </p:nvPicPr>
          <p:blipFill rotWithShape="1">
            <a:blip r:embed="rId4">
              <a:alphaModFix/>
            </a:blip>
            <a:srcRect b="17045" l="35901" r="56180" t="67677"/>
            <a:stretch/>
          </p:blipFill>
          <p:spPr>
            <a:xfrm>
              <a:off x="346925" y="2098050"/>
              <a:ext cx="459749" cy="400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4" name="Google Shape;604;p50"/>
            <p:cNvSpPr/>
            <p:nvPr/>
          </p:nvSpPr>
          <p:spPr>
            <a:xfrm>
              <a:off x="472350" y="2325725"/>
              <a:ext cx="48000" cy="7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50"/>
          <p:cNvSpPr txBox="1"/>
          <p:nvPr/>
        </p:nvSpPr>
        <p:spPr>
          <a:xfrm>
            <a:off x="7898150" y="94379"/>
            <a:ext cx="1143359" cy="408974"/>
          </a:xfrm>
          <a:prstGeom prst="rect">
            <a:avLst/>
          </a:prstGeom>
          <a:gradFill>
            <a:gsLst>
              <a:gs pos="0">
                <a:srgbClr val="9BC6FF"/>
              </a:gs>
              <a:gs pos="50000">
                <a:srgbClr val="8DBCFF"/>
              </a:gs>
              <a:gs pos="100000">
                <a:srgbClr val="78B4FF"/>
              </a:gs>
            </a:gsLst>
            <a:lin ang="54000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</a:pPr>
            <a:r>
              <a:rPr b="1"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Near Term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Google Shape;606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6841" y="3290694"/>
            <a:ext cx="5313131" cy="85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70771" y="2385469"/>
            <a:ext cx="3082776" cy="7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1"/>
          <p:cNvSpPr txBox="1"/>
          <p:nvPr/>
        </p:nvSpPr>
        <p:spPr>
          <a:xfrm>
            <a:off x="396925" y="1226613"/>
            <a:ext cx="19257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"/>
              <a:buNone/>
            </a:pPr>
            <a:r>
              <a:rPr b="1" lang="en-US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Unary</a:t>
            </a:r>
            <a:r>
              <a:rPr lang="en-US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basis 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13" name="Google Shape;61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4675" y="1100688"/>
            <a:ext cx="1756426" cy="65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563" y="2375305"/>
            <a:ext cx="2025950" cy="12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1"/>
          <p:cNvSpPr txBox="1"/>
          <p:nvPr/>
        </p:nvSpPr>
        <p:spPr>
          <a:xfrm>
            <a:off x="4216800" y="4250900"/>
            <a:ext cx="492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000"/>
              <a:buFont typeface="Calibri"/>
              <a:buNone/>
            </a:pPr>
            <a:r>
              <a:rPr lang="en-US" sz="1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S.Johri et al. “Nearest Centroid Classification on a Trapped Ion Quantum Computer”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000"/>
              <a:buFont typeface="Calibri"/>
              <a:buNone/>
            </a:pPr>
            <a:r>
              <a:rPr lang="en-US" sz="1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Nature PJ Quantum Information [2021]</a:t>
            </a:r>
            <a:endParaRPr sz="10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5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rPr lang="en-US"/>
              <a:t>Encoding vectors in quantum states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t/>
            </a:r>
            <a:endParaRPr/>
          </a:p>
        </p:txBody>
      </p:sp>
      <p:sp>
        <p:nvSpPr>
          <p:cNvPr id="617" name="Google Shape;617;p51"/>
          <p:cNvSpPr txBox="1"/>
          <p:nvPr/>
        </p:nvSpPr>
        <p:spPr>
          <a:xfrm>
            <a:off x="7898150" y="94379"/>
            <a:ext cx="1143359" cy="408974"/>
          </a:xfrm>
          <a:prstGeom prst="rect">
            <a:avLst/>
          </a:prstGeom>
          <a:gradFill>
            <a:gsLst>
              <a:gs pos="0">
                <a:srgbClr val="9BC6FF"/>
              </a:gs>
              <a:gs pos="50000">
                <a:srgbClr val="8DBCFF"/>
              </a:gs>
              <a:gs pos="100000">
                <a:srgbClr val="78B4FF"/>
              </a:gs>
            </a:gsLst>
            <a:lin ang="54000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</a:pPr>
            <a:r>
              <a:rPr b="1"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Near Term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8" name="Google Shape;618;p51"/>
          <p:cNvGrpSpPr/>
          <p:nvPr/>
        </p:nvGrpSpPr>
        <p:grpSpPr>
          <a:xfrm>
            <a:off x="3565572" y="1226613"/>
            <a:ext cx="3660171" cy="2997732"/>
            <a:chOff x="2605875" y="1203525"/>
            <a:chExt cx="3660171" cy="2997732"/>
          </a:xfrm>
        </p:grpSpPr>
        <p:sp>
          <p:nvSpPr>
            <p:cNvPr id="619" name="Google Shape;619;p51"/>
            <p:cNvSpPr txBox="1"/>
            <p:nvPr/>
          </p:nvSpPr>
          <p:spPr>
            <a:xfrm>
              <a:off x="4454375" y="1203525"/>
              <a:ext cx="409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9FC5E8"/>
                </a:buClr>
                <a:buSzPts val="1700"/>
                <a:buFont typeface="Raleway"/>
                <a:buNone/>
              </a:pPr>
              <a:r>
                <a:rPr b="1" lang="en-US" sz="1700">
                  <a:solidFill>
                    <a:srgbClr val="9FC5E8"/>
                  </a:solidFill>
                  <a:latin typeface="Raleway"/>
                  <a:ea typeface="Raleway"/>
                  <a:cs typeface="Raleway"/>
                  <a:sym typeface="Raleway"/>
                </a:rPr>
                <a:t>d</a:t>
              </a:r>
              <a:endParaRPr b="1" sz="1700">
                <a:solidFill>
                  <a:srgbClr val="9FC5E8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20" name="Google Shape;620;p51"/>
            <p:cNvSpPr txBox="1"/>
            <p:nvPr/>
          </p:nvSpPr>
          <p:spPr>
            <a:xfrm>
              <a:off x="2605875" y="2623125"/>
              <a:ext cx="409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9FC5E8"/>
                </a:buClr>
                <a:buSzPts val="1700"/>
                <a:buFont typeface="Raleway"/>
                <a:buNone/>
              </a:pPr>
              <a:r>
                <a:rPr b="1" lang="en-US" sz="1700">
                  <a:solidFill>
                    <a:srgbClr val="9FC5E8"/>
                  </a:solidFill>
                  <a:latin typeface="Raleway"/>
                  <a:ea typeface="Raleway"/>
                  <a:cs typeface="Raleway"/>
                  <a:sym typeface="Raleway"/>
                </a:rPr>
                <a:t>d</a:t>
              </a:r>
              <a:endParaRPr b="1" sz="1700">
                <a:solidFill>
                  <a:srgbClr val="9FC5E8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621" name="Google Shape;621;p51"/>
            <p:cNvGrpSpPr/>
            <p:nvPr/>
          </p:nvGrpSpPr>
          <p:grpSpPr>
            <a:xfrm>
              <a:off x="2935700" y="1607925"/>
              <a:ext cx="3330346" cy="2593332"/>
              <a:chOff x="2935700" y="1607925"/>
              <a:chExt cx="3330346" cy="2593332"/>
            </a:xfrm>
          </p:grpSpPr>
          <p:pic>
            <p:nvPicPr>
              <p:cNvPr id="622" name="Google Shape;622;p51"/>
              <p:cNvPicPr preferRelativeResize="0"/>
              <p:nvPr/>
            </p:nvPicPr>
            <p:blipFill rotWithShape="1">
              <a:blip r:embed="rId5">
                <a:alphaModFix/>
              </a:blip>
              <a:srcRect b="12785" l="0" r="50238" t="0"/>
              <a:stretch/>
            </p:blipFill>
            <p:spPr>
              <a:xfrm>
                <a:off x="3121225" y="1683225"/>
                <a:ext cx="2889375" cy="228487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623" name="Google Shape;623;p51"/>
              <p:cNvCxnSpPr/>
              <p:nvPr/>
            </p:nvCxnSpPr>
            <p:spPr>
              <a:xfrm>
                <a:off x="3582575" y="1607925"/>
                <a:ext cx="2153400" cy="93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FC5E8"/>
                </a:solidFill>
                <a:prstDash val="solid"/>
                <a:round/>
                <a:headEnd len="med" w="med" type="stealth"/>
                <a:tailEnd len="med" w="med" type="triangle"/>
              </a:ln>
            </p:spPr>
          </p:cxnSp>
          <p:cxnSp>
            <p:nvCxnSpPr>
              <p:cNvPr id="624" name="Google Shape;624;p51"/>
              <p:cNvCxnSpPr/>
              <p:nvPr/>
            </p:nvCxnSpPr>
            <p:spPr>
              <a:xfrm>
                <a:off x="2935700" y="1920200"/>
                <a:ext cx="16800" cy="18975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FC5E8"/>
                </a:solidFill>
                <a:prstDash val="solid"/>
                <a:round/>
                <a:headEnd len="med" w="med" type="stealth"/>
                <a:tailEnd len="med" w="med" type="triangle"/>
              </a:ln>
            </p:spPr>
          </p:cxnSp>
          <p:sp>
            <p:nvSpPr>
              <p:cNvPr id="625" name="Google Shape;625;p51"/>
              <p:cNvSpPr txBox="1"/>
              <p:nvPr/>
            </p:nvSpPr>
            <p:spPr>
              <a:xfrm>
                <a:off x="4084900" y="3770400"/>
                <a:ext cx="1925700" cy="430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Raleway"/>
                  <a:buNone/>
                </a:pPr>
                <a:r>
                  <a:rPr lang="en-US" sz="1600">
                    <a:solidFill>
                      <a:schemeClr val="dk1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Diagonal</a:t>
                </a:r>
                <a:endParaRPr sz="16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626" name="Google Shape;626;p5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85456" t="0"/>
              <a:stretch/>
            </p:blipFill>
            <p:spPr>
              <a:xfrm>
                <a:off x="6010600" y="2375305"/>
                <a:ext cx="255446" cy="6520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2"/>
          <p:cNvSpPr txBox="1"/>
          <p:nvPr/>
        </p:nvSpPr>
        <p:spPr>
          <a:xfrm>
            <a:off x="396925" y="1226613"/>
            <a:ext cx="19257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"/>
              <a:buNone/>
            </a:pPr>
            <a:r>
              <a:rPr b="1" lang="en-US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Unary</a:t>
            </a:r>
            <a:r>
              <a:rPr lang="en-US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basis 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32" name="Google Shape;63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4675" y="1100688"/>
            <a:ext cx="1756426" cy="652074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52"/>
          <p:cNvSpPr txBox="1"/>
          <p:nvPr/>
        </p:nvSpPr>
        <p:spPr>
          <a:xfrm>
            <a:off x="4216800" y="4250900"/>
            <a:ext cx="492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000"/>
              <a:buFont typeface="Calibri"/>
              <a:buNone/>
            </a:pPr>
            <a:r>
              <a:rPr lang="en-US" sz="1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S.Johri et al. “Nearest Centroid Classification on a Trapped Ion Quantum Computer”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000"/>
              <a:buFont typeface="Calibri"/>
              <a:buNone/>
            </a:pPr>
            <a:r>
              <a:rPr lang="en-US" sz="1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Nature PJ Quantum Information [2021]</a:t>
            </a:r>
            <a:endParaRPr sz="10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5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rPr lang="en-US"/>
              <a:t>Encoding vectors in quantum states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t/>
            </a:r>
            <a:endParaRPr/>
          </a:p>
        </p:txBody>
      </p:sp>
      <p:sp>
        <p:nvSpPr>
          <p:cNvPr id="635" name="Google Shape;635;p52"/>
          <p:cNvSpPr txBox="1"/>
          <p:nvPr/>
        </p:nvSpPr>
        <p:spPr>
          <a:xfrm>
            <a:off x="7898150" y="94379"/>
            <a:ext cx="1143359" cy="408974"/>
          </a:xfrm>
          <a:prstGeom prst="rect">
            <a:avLst/>
          </a:prstGeom>
          <a:gradFill>
            <a:gsLst>
              <a:gs pos="0">
                <a:srgbClr val="9BC6FF"/>
              </a:gs>
              <a:gs pos="50000">
                <a:srgbClr val="8DBCFF"/>
              </a:gs>
              <a:gs pos="100000">
                <a:srgbClr val="78B4FF"/>
              </a:gs>
            </a:gsLst>
            <a:lin ang="54000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</a:pPr>
            <a:r>
              <a:rPr b="1"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Near Term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6" name="Google Shape;636;p52"/>
          <p:cNvGrpSpPr/>
          <p:nvPr/>
        </p:nvGrpSpPr>
        <p:grpSpPr>
          <a:xfrm>
            <a:off x="3609287" y="1253168"/>
            <a:ext cx="3660171" cy="2997732"/>
            <a:chOff x="2605875" y="1226613"/>
            <a:chExt cx="3660171" cy="2997732"/>
          </a:xfrm>
        </p:grpSpPr>
        <p:pic>
          <p:nvPicPr>
            <p:cNvPr id="637" name="Google Shape;637;p52"/>
            <p:cNvPicPr preferRelativeResize="0"/>
            <p:nvPr/>
          </p:nvPicPr>
          <p:blipFill rotWithShape="1">
            <a:blip r:embed="rId4">
              <a:alphaModFix/>
            </a:blip>
            <a:srcRect b="12785" l="56271" r="0" t="0"/>
            <a:stretch/>
          </p:blipFill>
          <p:spPr>
            <a:xfrm>
              <a:off x="3278134" y="1706313"/>
              <a:ext cx="2539052" cy="22848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38" name="Google Shape;638;p52"/>
            <p:cNvCxnSpPr/>
            <p:nvPr/>
          </p:nvCxnSpPr>
          <p:spPr>
            <a:xfrm>
              <a:off x="4216800" y="1621713"/>
              <a:ext cx="1088437" cy="0"/>
            </a:xfrm>
            <a:prstGeom prst="straightConnector1">
              <a:avLst/>
            </a:prstGeom>
            <a:noFill/>
            <a:ln cap="flat" cmpd="sng" w="19050">
              <a:solidFill>
                <a:srgbClr val="9FC5E8"/>
              </a:solidFill>
              <a:prstDash val="solid"/>
              <a:round/>
              <a:headEnd len="med" w="med" type="stealth"/>
              <a:tailEnd len="med" w="med" type="triangle"/>
            </a:ln>
          </p:spPr>
        </p:cxnSp>
        <p:sp>
          <p:nvSpPr>
            <p:cNvPr id="639" name="Google Shape;639;p52"/>
            <p:cNvSpPr txBox="1"/>
            <p:nvPr/>
          </p:nvSpPr>
          <p:spPr>
            <a:xfrm>
              <a:off x="4270237" y="1226613"/>
              <a:ext cx="10350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9FC5E8"/>
                </a:buClr>
                <a:buSzPts val="1700"/>
                <a:buFont typeface="Raleway"/>
                <a:buNone/>
              </a:pPr>
              <a:r>
                <a:rPr b="1" lang="en-US" sz="1700">
                  <a:solidFill>
                    <a:srgbClr val="9FC5E8"/>
                  </a:solidFill>
                  <a:latin typeface="Raleway"/>
                  <a:ea typeface="Raleway"/>
                  <a:cs typeface="Raleway"/>
                  <a:sym typeface="Raleway"/>
                </a:rPr>
                <a:t>log(d)</a:t>
              </a:r>
              <a:endParaRPr b="1" sz="1700">
                <a:solidFill>
                  <a:srgbClr val="9FC5E8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cxnSp>
          <p:nvCxnSpPr>
            <p:cNvPr id="640" name="Google Shape;640;p52"/>
            <p:cNvCxnSpPr/>
            <p:nvPr/>
          </p:nvCxnSpPr>
          <p:spPr>
            <a:xfrm>
              <a:off x="2935700" y="1920200"/>
              <a:ext cx="16800" cy="1897500"/>
            </a:xfrm>
            <a:prstGeom prst="straightConnector1">
              <a:avLst/>
            </a:prstGeom>
            <a:noFill/>
            <a:ln cap="flat" cmpd="sng" w="19050">
              <a:solidFill>
                <a:srgbClr val="9FC5E8"/>
              </a:solidFill>
              <a:prstDash val="solid"/>
              <a:round/>
              <a:headEnd len="med" w="med" type="stealth"/>
              <a:tailEnd len="med" w="med" type="triangle"/>
            </a:ln>
          </p:spPr>
        </p:cxnSp>
        <p:sp>
          <p:nvSpPr>
            <p:cNvPr id="641" name="Google Shape;641;p52"/>
            <p:cNvSpPr txBox="1"/>
            <p:nvPr/>
          </p:nvSpPr>
          <p:spPr>
            <a:xfrm>
              <a:off x="2605875" y="2623125"/>
              <a:ext cx="409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9FC5E8"/>
                </a:buClr>
                <a:buSzPts val="1700"/>
                <a:buFont typeface="Raleway"/>
                <a:buNone/>
              </a:pPr>
              <a:r>
                <a:rPr b="1" lang="en-US" sz="1700">
                  <a:solidFill>
                    <a:srgbClr val="9FC5E8"/>
                  </a:solidFill>
                  <a:latin typeface="Raleway"/>
                  <a:ea typeface="Raleway"/>
                  <a:cs typeface="Raleway"/>
                  <a:sym typeface="Raleway"/>
                </a:rPr>
                <a:t>d</a:t>
              </a:r>
              <a:endParaRPr b="1" sz="1700">
                <a:solidFill>
                  <a:srgbClr val="9FC5E8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42" name="Google Shape;642;p52"/>
            <p:cNvSpPr txBox="1"/>
            <p:nvPr/>
          </p:nvSpPr>
          <p:spPr>
            <a:xfrm>
              <a:off x="4096722" y="3793488"/>
              <a:ext cx="995815" cy="43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aleway"/>
                <a:buNone/>
              </a:pPr>
              <a:r>
                <a:rPr lang="en-US" sz="16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Parallel</a:t>
              </a:r>
              <a:endPara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643" name="Google Shape;643;p52"/>
            <p:cNvPicPr preferRelativeResize="0"/>
            <p:nvPr/>
          </p:nvPicPr>
          <p:blipFill rotWithShape="1">
            <a:blip r:embed="rId3">
              <a:alphaModFix/>
            </a:blip>
            <a:srcRect b="0" l="0" r="85456" t="0"/>
            <a:stretch/>
          </p:blipFill>
          <p:spPr>
            <a:xfrm>
              <a:off x="6010600" y="2375305"/>
              <a:ext cx="255446" cy="6520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4" name="Google Shape;64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723" y="2047313"/>
            <a:ext cx="3218364" cy="766277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2"/>
          <p:cNvSpPr txBox="1"/>
          <p:nvPr/>
        </p:nvSpPr>
        <p:spPr>
          <a:xfrm>
            <a:off x="390923" y="1795019"/>
            <a:ext cx="190635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Last </a:t>
            </a:r>
            <a:r>
              <a:rPr i="1" lang="en-US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d/2  </a:t>
            </a:r>
            <a:r>
              <a:rPr lang="en-US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values:</a:t>
            </a:r>
            <a:r>
              <a:rPr i="1" lang="en-US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endParaRPr sz="12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46" name="Google Shape;646;p52"/>
          <p:cNvSpPr txBox="1"/>
          <p:nvPr/>
        </p:nvSpPr>
        <p:spPr>
          <a:xfrm>
            <a:off x="390923" y="3257034"/>
            <a:ext cx="190635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First </a:t>
            </a:r>
            <a:r>
              <a:rPr i="1" lang="en-US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d/2 - 1  </a:t>
            </a:r>
            <a:r>
              <a:rPr lang="en-US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values:</a:t>
            </a:r>
            <a:r>
              <a:rPr i="1" lang="en-US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endParaRPr sz="12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647" name="Google Shape;647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723" y="3584849"/>
            <a:ext cx="1209453" cy="42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7959" y="3988261"/>
            <a:ext cx="1151690" cy="40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6344" y="2850078"/>
            <a:ext cx="1515413" cy="301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3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6" name="Google Shape;656;p53"/>
          <p:cNvSpPr txBox="1"/>
          <p:nvPr>
            <p:ph type="title"/>
          </p:nvPr>
        </p:nvSpPr>
        <p:spPr>
          <a:xfrm>
            <a:off x="207817" y="206319"/>
            <a:ext cx="830753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Variety of Quantum Data Loaders</a:t>
            </a:r>
            <a:endParaRPr/>
          </a:p>
        </p:txBody>
      </p:sp>
      <p:sp>
        <p:nvSpPr>
          <p:cNvPr id="657" name="Google Shape;657;p53"/>
          <p:cNvSpPr/>
          <p:nvPr/>
        </p:nvSpPr>
        <p:spPr>
          <a:xfrm>
            <a:off x="-1" y="542272"/>
            <a:ext cx="723850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Quantum Vision Transformers   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EA.Cherrat, I.Kerenidis, N.Mathur, J.Landman, M.Strahm, Y.Li, (2022)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8" name="Google Shape;658;p53"/>
          <p:cNvGrpSpPr/>
          <p:nvPr/>
        </p:nvGrpSpPr>
        <p:grpSpPr>
          <a:xfrm>
            <a:off x="207818" y="1166839"/>
            <a:ext cx="4364182" cy="648954"/>
            <a:chOff x="207818" y="1424014"/>
            <a:chExt cx="4364182" cy="648954"/>
          </a:xfrm>
        </p:grpSpPr>
        <p:sp>
          <p:nvSpPr>
            <p:cNvPr id="659" name="Google Shape;659;p53"/>
            <p:cNvSpPr txBox="1"/>
            <p:nvPr/>
          </p:nvSpPr>
          <p:spPr>
            <a:xfrm>
              <a:off x="207818" y="1424014"/>
              <a:ext cx="4364182" cy="47945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-58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660" name="Google Shape;660;p53"/>
            <p:cNvSpPr txBox="1"/>
            <p:nvPr/>
          </p:nvSpPr>
          <p:spPr>
            <a:xfrm>
              <a:off x="207818" y="1770799"/>
              <a:ext cx="993301" cy="302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Unary basis</a:t>
              </a:r>
              <a:endPara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53"/>
          <p:cNvGrpSpPr/>
          <p:nvPr/>
        </p:nvGrpSpPr>
        <p:grpSpPr>
          <a:xfrm>
            <a:off x="207818" y="2287298"/>
            <a:ext cx="4364182" cy="586565"/>
            <a:chOff x="207818" y="2287354"/>
            <a:chExt cx="4364182" cy="586565"/>
          </a:xfrm>
        </p:grpSpPr>
        <p:sp>
          <p:nvSpPr>
            <p:cNvPr id="662" name="Google Shape;662;p53"/>
            <p:cNvSpPr txBox="1"/>
            <p:nvPr/>
          </p:nvSpPr>
          <p:spPr>
            <a:xfrm>
              <a:off x="207818" y="2287354"/>
              <a:ext cx="4364182" cy="47945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-58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663" name="Google Shape;663;p53"/>
            <p:cNvSpPr txBox="1"/>
            <p:nvPr/>
          </p:nvSpPr>
          <p:spPr>
            <a:xfrm>
              <a:off x="207818" y="2571750"/>
              <a:ext cx="1357511" cy="302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Two unary basis</a:t>
              </a:r>
              <a:endPara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53"/>
          <p:cNvGrpSpPr/>
          <p:nvPr/>
        </p:nvGrpSpPr>
        <p:grpSpPr>
          <a:xfrm>
            <a:off x="207817" y="3526282"/>
            <a:ext cx="4364183" cy="754211"/>
            <a:chOff x="207817" y="3202781"/>
            <a:chExt cx="4364183" cy="754211"/>
          </a:xfrm>
        </p:grpSpPr>
        <p:sp>
          <p:nvSpPr>
            <p:cNvPr id="665" name="Google Shape;665;p53"/>
            <p:cNvSpPr txBox="1"/>
            <p:nvPr/>
          </p:nvSpPr>
          <p:spPr>
            <a:xfrm>
              <a:off x="207818" y="3202781"/>
              <a:ext cx="4364182" cy="47945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-58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666" name="Google Shape;666;p53"/>
            <p:cNvSpPr txBox="1"/>
            <p:nvPr/>
          </p:nvSpPr>
          <p:spPr>
            <a:xfrm>
              <a:off x="207817" y="3531149"/>
              <a:ext cx="1357511" cy="425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Clifford encoding</a:t>
              </a:r>
              <a:endPara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HW-k encoding</a:t>
              </a:r>
              <a:endPara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7" name="Google Shape;667;p53"/>
          <p:cNvSpPr/>
          <p:nvPr/>
        </p:nvSpPr>
        <p:spPr>
          <a:xfrm>
            <a:off x="0" y="740878"/>
            <a:ext cx="7238508" cy="456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Quantum Machine Learning with Subspace States  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 I.Kerenidis, A.Prakash (2022)</a:t>
            </a:r>
            <a:endParaRPr/>
          </a:p>
          <a:p>
            <a:pPr indent="0" lvl="0" marL="2286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Quantum encoder for fixed Hamming-weight subspaces, </a:t>
            </a:r>
            <a:r>
              <a:rPr b="0"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Farias et al. (2024)</a:t>
            </a:r>
            <a:endParaRPr i="1"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8" name="Google Shape;668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1999" y="1154349"/>
            <a:ext cx="2472033" cy="106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3"/>
          <p:cNvPicPr preferRelativeResize="0"/>
          <p:nvPr/>
        </p:nvPicPr>
        <p:blipFill rotWithShape="1">
          <a:blip r:embed="rId7">
            <a:alphaModFix/>
          </a:blip>
          <a:srcRect b="0" l="47063" r="0" t="0"/>
          <a:stretch/>
        </p:blipFill>
        <p:spPr>
          <a:xfrm>
            <a:off x="2025638" y="1607726"/>
            <a:ext cx="980599" cy="72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2147" y="2418708"/>
            <a:ext cx="4585060" cy="64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45999" y="2815172"/>
            <a:ext cx="1905493" cy="48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5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92066" y="4141012"/>
            <a:ext cx="2213361" cy="42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5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106203" y="3406405"/>
            <a:ext cx="2057400" cy="1379288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53"/>
          <p:cNvSpPr/>
          <p:nvPr/>
        </p:nvSpPr>
        <p:spPr>
          <a:xfrm>
            <a:off x="4419600" y="1284092"/>
            <a:ext cx="1440058" cy="144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 load&#10;&#10;Description automatically generated" id="675" name="Google Shape;675;p53"/>
          <p:cNvPicPr preferRelativeResize="0"/>
          <p:nvPr/>
        </p:nvPicPr>
        <p:blipFill rotWithShape="1">
          <a:blip r:embed="rId12">
            <a:alphaModFix/>
          </a:blip>
          <a:srcRect b="0" l="0" r="4865" t="0"/>
          <a:stretch/>
        </p:blipFill>
        <p:spPr>
          <a:xfrm>
            <a:off x="6163603" y="3345635"/>
            <a:ext cx="2980397" cy="1500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5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rPr lang="en-US"/>
              <a:t>Alternative encoding schemes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t/>
            </a:r>
            <a:endParaRPr/>
          </a:p>
        </p:txBody>
      </p:sp>
      <p:sp>
        <p:nvSpPr>
          <p:cNvPr id="681" name="Google Shape;681;p54"/>
          <p:cNvSpPr txBox="1"/>
          <p:nvPr/>
        </p:nvSpPr>
        <p:spPr>
          <a:xfrm>
            <a:off x="7898150" y="94379"/>
            <a:ext cx="1143359" cy="408974"/>
          </a:xfrm>
          <a:prstGeom prst="rect">
            <a:avLst/>
          </a:prstGeom>
          <a:gradFill>
            <a:gsLst>
              <a:gs pos="0">
                <a:srgbClr val="9BC6FF"/>
              </a:gs>
              <a:gs pos="50000">
                <a:srgbClr val="8DBCFF"/>
              </a:gs>
              <a:gs pos="100000">
                <a:srgbClr val="78B4FF"/>
              </a:gs>
            </a:gsLst>
            <a:lin ang="54000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</a:pPr>
            <a:r>
              <a:rPr b="1"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Near Term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54"/>
          <p:cNvSpPr txBox="1"/>
          <p:nvPr/>
        </p:nvSpPr>
        <p:spPr>
          <a:xfrm>
            <a:off x="311700" y="1115035"/>
            <a:ext cx="19257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"/>
              <a:buNone/>
            </a:pPr>
            <a:r>
              <a:rPr b="1" lang="en-US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Phase Encoding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83" name="Google Shape;68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1916" y="1748952"/>
            <a:ext cx="5803548" cy="252374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54"/>
          <p:cNvSpPr/>
          <p:nvPr/>
        </p:nvSpPr>
        <p:spPr>
          <a:xfrm>
            <a:off x="0" y="4602695"/>
            <a:ext cx="534473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“Supervised quantum machine learning models are kernel methods” M.Schuld</a:t>
            </a:r>
            <a:endParaRPr sz="10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rPr lang="en-US"/>
              <a:t>Alternative encoding schemes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</a:pPr>
            <a:r>
              <a:t/>
            </a:r>
            <a:endParaRPr/>
          </a:p>
        </p:txBody>
      </p:sp>
      <p:sp>
        <p:nvSpPr>
          <p:cNvPr id="690" name="Google Shape;690;p55"/>
          <p:cNvSpPr txBox="1"/>
          <p:nvPr/>
        </p:nvSpPr>
        <p:spPr>
          <a:xfrm>
            <a:off x="7898150" y="94379"/>
            <a:ext cx="1143359" cy="408974"/>
          </a:xfrm>
          <a:prstGeom prst="rect">
            <a:avLst/>
          </a:prstGeom>
          <a:gradFill>
            <a:gsLst>
              <a:gs pos="0">
                <a:srgbClr val="9BC6FF"/>
              </a:gs>
              <a:gs pos="50000">
                <a:srgbClr val="8DBCFF"/>
              </a:gs>
              <a:gs pos="100000">
                <a:srgbClr val="78B4FF"/>
              </a:gs>
            </a:gsLst>
            <a:lin ang="54000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</a:pPr>
            <a:r>
              <a:rPr b="1"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Near Term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1" name="Google Shape;691;p55"/>
          <p:cNvGrpSpPr/>
          <p:nvPr/>
        </p:nvGrpSpPr>
        <p:grpSpPr>
          <a:xfrm>
            <a:off x="1671917" y="1753708"/>
            <a:ext cx="5800165" cy="2522273"/>
            <a:chOff x="1671917" y="1741832"/>
            <a:chExt cx="5800165" cy="2522273"/>
          </a:xfrm>
        </p:grpSpPr>
        <p:pic>
          <p:nvPicPr>
            <p:cNvPr id="692" name="Google Shape;692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71917" y="1741832"/>
              <a:ext cx="5800165" cy="2522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55"/>
            <p:cNvPicPr preferRelativeResize="0"/>
            <p:nvPr/>
          </p:nvPicPr>
          <p:blipFill rotWithShape="1">
            <a:blip r:embed="rId4">
              <a:alphaModFix/>
            </a:blip>
            <a:srcRect b="16217" l="65463" r="1983" t="21229"/>
            <a:stretch/>
          </p:blipFill>
          <p:spPr>
            <a:xfrm>
              <a:off x="3695559" y="2000382"/>
              <a:ext cx="371475" cy="26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55"/>
            <p:cNvPicPr preferRelativeResize="0"/>
            <p:nvPr/>
          </p:nvPicPr>
          <p:blipFill rotWithShape="1">
            <a:blip r:embed="rId4">
              <a:alphaModFix/>
            </a:blip>
            <a:srcRect b="16217" l="65463" r="1983" t="21229"/>
            <a:stretch/>
          </p:blipFill>
          <p:spPr>
            <a:xfrm>
              <a:off x="2415924" y="2872793"/>
              <a:ext cx="371475" cy="26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55"/>
            <p:cNvPicPr preferRelativeResize="0"/>
            <p:nvPr/>
          </p:nvPicPr>
          <p:blipFill rotWithShape="1">
            <a:blip r:embed="rId4">
              <a:alphaModFix/>
            </a:blip>
            <a:srcRect b="16217" l="65463" r="1983" t="21229"/>
            <a:stretch/>
          </p:blipFill>
          <p:spPr>
            <a:xfrm>
              <a:off x="4285364" y="2872793"/>
              <a:ext cx="371475" cy="26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55"/>
            <p:cNvPicPr preferRelativeResize="0"/>
            <p:nvPr/>
          </p:nvPicPr>
          <p:blipFill rotWithShape="1">
            <a:blip r:embed="rId4">
              <a:alphaModFix/>
            </a:blip>
            <a:srcRect b="16217" l="65463" r="1983" t="21229"/>
            <a:stretch/>
          </p:blipFill>
          <p:spPr>
            <a:xfrm>
              <a:off x="5566890" y="2617523"/>
              <a:ext cx="371475" cy="26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55"/>
            <p:cNvPicPr preferRelativeResize="0"/>
            <p:nvPr/>
          </p:nvPicPr>
          <p:blipFill rotWithShape="1">
            <a:blip r:embed="rId4">
              <a:alphaModFix/>
            </a:blip>
            <a:srcRect b="16217" l="65463" r="1983" t="21229"/>
            <a:stretch/>
          </p:blipFill>
          <p:spPr>
            <a:xfrm>
              <a:off x="3061752" y="3726233"/>
              <a:ext cx="371475" cy="26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55"/>
            <p:cNvPicPr preferRelativeResize="0"/>
            <p:nvPr/>
          </p:nvPicPr>
          <p:blipFill rotWithShape="1">
            <a:blip r:embed="rId4">
              <a:alphaModFix/>
            </a:blip>
            <a:srcRect b="9363" l="4981" r="71054" t="70674"/>
            <a:stretch/>
          </p:blipFill>
          <p:spPr>
            <a:xfrm rot="5400000">
              <a:off x="5843166" y="2666949"/>
              <a:ext cx="273482" cy="83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55"/>
            <p:cNvPicPr preferRelativeResize="0"/>
            <p:nvPr/>
          </p:nvPicPr>
          <p:blipFill rotWithShape="1">
            <a:blip r:embed="rId4">
              <a:alphaModFix/>
            </a:blip>
            <a:srcRect b="9363" l="4981" r="71054" t="70674"/>
            <a:stretch/>
          </p:blipFill>
          <p:spPr>
            <a:xfrm rot="5400000">
              <a:off x="4561640" y="2954860"/>
              <a:ext cx="273482" cy="83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55"/>
            <p:cNvPicPr preferRelativeResize="0"/>
            <p:nvPr/>
          </p:nvPicPr>
          <p:blipFill rotWithShape="1">
            <a:blip r:embed="rId4">
              <a:alphaModFix/>
            </a:blip>
            <a:srcRect b="9363" l="4981" r="71054" t="70674"/>
            <a:stretch/>
          </p:blipFill>
          <p:spPr>
            <a:xfrm rot="5400000">
              <a:off x="3945280" y="2097779"/>
              <a:ext cx="273482" cy="655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55"/>
            <p:cNvPicPr preferRelativeResize="0"/>
            <p:nvPr/>
          </p:nvPicPr>
          <p:blipFill rotWithShape="1">
            <a:blip r:embed="rId4">
              <a:alphaModFix/>
            </a:blip>
            <a:srcRect b="9363" l="4981" r="71054" t="70674"/>
            <a:stretch/>
          </p:blipFill>
          <p:spPr>
            <a:xfrm rot="5400000">
              <a:off x="2677403" y="2940432"/>
              <a:ext cx="273482" cy="83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55"/>
            <p:cNvPicPr preferRelativeResize="0"/>
            <p:nvPr/>
          </p:nvPicPr>
          <p:blipFill rotWithShape="1">
            <a:blip r:embed="rId4">
              <a:alphaModFix/>
            </a:blip>
            <a:srcRect b="9363" l="4981" r="71054" t="70674"/>
            <a:stretch/>
          </p:blipFill>
          <p:spPr>
            <a:xfrm rot="5400000">
              <a:off x="3329267" y="3821432"/>
              <a:ext cx="273482" cy="830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3" name="Google Shape;703;p55"/>
          <p:cNvSpPr txBox="1"/>
          <p:nvPr/>
        </p:nvSpPr>
        <p:spPr>
          <a:xfrm>
            <a:off x="311700" y="1115035"/>
            <a:ext cx="19257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"/>
              <a:buNone/>
            </a:pPr>
            <a:r>
              <a:rPr b="1" lang="en-US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Phase Encoding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4" name="Google Shape;704;p55"/>
          <p:cNvSpPr/>
          <p:nvPr/>
        </p:nvSpPr>
        <p:spPr>
          <a:xfrm>
            <a:off x="0" y="4602695"/>
            <a:ext cx="534473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“Supervised quantum machine learning models are kernel methods” M.Schuld</a:t>
            </a:r>
            <a:endParaRPr sz="10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6"/>
          <p:cNvSpPr txBox="1"/>
          <p:nvPr/>
        </p:nvSpPr>
        <p:spPr>
          <a:xfrm>
            <a:off x="1521488" y="1448612"/>
            <a:ext cx="5552384" cy="136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Quantum Neural Networks: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Orthogonal Layer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134135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30"/>
          <p:cNvGrpSpPr/>
          <p:nvPr/>
        </p:nvGrpSpPr>
        <p:grpSpPr>
          <a:xfrm>
            <a:off x="3784835" y="1017803"/>
            <a:ext cx="2072743" cy="2119627"/>
            <a:chOff x="3134924" y="969250"/>
            <a:chExt cx="3423758" cy="3501200"/>
          </a:xfrm>
        </p:grpSpPr>
        <p:pic>
          <p:nvPicPr>
            <p:cNvPr id="215" name="Google Shape;215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216" name="Google Shape;216;p30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7" name="Google Shape;217;p30"/>
          <p:cNvSpPr/>
          <p:nvPr/>
        </p:nvSpPr>
        <p:spPr>
          <a:xfrm>
            <a:off x="2956150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0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7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5" name="Google Shape;715;p57"/>
          <p:cNvSpPr txBox="1"/>
          <p:nvPr>
            <p:ph type="title"/>
          </p:nvPr>
        </p:nvSpPr>
        <p:spPr>
          <a:xfrm>
            <a:off x="207818" y="632094"/>
            <a:ext cx="830753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Orthogonal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Matrix Multiplication and Neural Networks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57"/>
          <p:cNvSpPr/>
          <p:nvPr/>
        </p:nvSpPr>
        <p:spPr>
          <a:xfrm>
            <a:off x="0" y="995195"/>
            <a:ext cx="723850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Classical and Quantum Algorithms for Orthogonal Neural Networks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Iordanis Kerenidis, 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JL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Natansh Mathur (2021)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6546" y="1663364"/>
            <a:ext cx="4888908" cy="192399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57"/>
          <p:cNvSpPr/>
          <p:nvPr/>
        </p:nvSpPr>
        <p:spPr>
          <a:xfrm>
            <a:off x="2917587" y="3639337"/>
            <a:ext cx="9212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O(N)</a:t>
            </a:r>
            <a:endParaRPr i="1"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57"/>
          <p:cNvSpPr/>
          <p:nvPr/>
        </p:nvSpPr>
        <p:spPr>
          <a:xfrm>
            <a:off x="5408338" y="3608150"/>
            <a:ext cx="9212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O(N</a:t>
            </a:r>
            <a:r>
              <a:rPr baseline="30000" lang="en-US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i="1"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p57"/>
          <p:cNvPicPr preferRelativeResize="0"/>
          <p:nvPr/>
        </p:nvPicPr>
        <p:blipFill rotWithShape="1">
          <a:blip r:embed="rId4">
            <a:alphaModFix/>
          </a:blip>
          <a:srcRect b="40153" l="24921" r="24921" t="31835"/>
          <a:stretch/>
        </p:blipFill>
        <p:spPr>
          <a:xfrm>
            <a:off x="5634145" y="2947770"/>
            <a:ext cx="397869" cy="26664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7"/>
          <p:cNvSpPr txBox="1"/>
          <p:nvPr/>
        </p:nvSpPr>
        <p:spPr>
          <a:xfrm>
            <a:off x="2917587" y="1305568"/>
            <a:ext cx="1115836" cy="368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Quantum</a:t>
            </a:r>
            <a:endParaRPr b="0" i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7"/>
          <p:cNvSpPr txBox="1"/>
          <p:nvPr/>
        </p:nvSpPr>
        <p:spPr>
          <a:xfrm>
            <a:off x="5408338" y="1309855"/>
            <a:ext cx="1115836" cy="368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Classical</a:t>
            </a:r>
            <a:endParaRPr b="0" i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57"/>
          <p:cNvSpPr txBox="1"/>
          <p:nvPr/>
        </p:nvSpPr>
        <p:spPr>
          <a:xfrm>
            <a:off x="519919" y="3601165"/>
            <a:ext cx="1393188" cy="368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Forward time</a:t>
            </a:r>
            <a:endParaRPr b="0" i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57"/>
          <p:cNvSpPr txBox="1"/>
          <p:nvPr/>
        </p:nvSpPr>
        <p:spPr>
          <a:xfrm>
            <a:off x="519919" y="3936720"/>
            <a:ext cx="1393188" cy="368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Number of Gates</a:t>
            </a:r>
            <a:endParaRPr b="0" i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57"/>
          <p:cNvSpPr/>
          <p:nvPr/>
        </p:nvSpPr>
        <p:spPr>
          <a:xfrm>
            <a:off x="2797455" y="3982988"/>
            <a:ext cx="116154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N(N+1)/2</a:t>
            </a:r>
            <a:endParaRPr i="1" sz="1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57"/>
          <p:cNvSpPr/>
          <p:nvPr/>
        </p:nvSpPr>
        <p:spPr>
          <a:xfrm>
            <a:off x="5296405" y="3991378"/>
            <a:ext cx="116154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N(N+1)/2</a:t>
            </a:r>
            <a:endParaRPr i="1" sz="1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pture d’écran 2021-09-29 à 16.49.41.png" id="727" name="Google Shape;727;p57"/>
          <p:cNvPicPr preferRelativeResize="0"/>
          <p:nvPr/>
        </p:nvPicPr>
        <p:blipFill rotWithShape="1">
          <a:blip r:embed="rId5">
            <a:alphaModFix/>
          </a:blip>
          <a:srcRect b="17620" l="23487" r="21377" t="67600"/>
          <a:stretch/>
        </p:blipFill>
        <p:spPr>
          <a:xfrm>
            <a:off x="3420232" y="4484316"/>
            <a:ext cx="2611782" cy="29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36189" y="2764275"/>
            <a:ext cx="1782458" cy="16877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8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4" name="Google Shape;734;p58"/>
          <p:cNvSpPr txBox="1"/>
          <p:nvPr>
            <p:ph type="title"/>
          </p:nvPr>
        </p:nvSpPr>
        <p:spPr>
          <a:xfrm>
            <a:off x="207818" y="632094"/>
            <a:ext cx="830753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Orthogonal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Matrix Multiplication and Neural Networks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58"/>
          <p:cNvSpPr/>
          <p:nvPr/>
        </p:nvSpPr>
        <p:spPr>
          <a:xfrm>
            <a:off x="0" y="995195"/>
            <a:ext cx="723850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Classical and Quantum Algorithms for Orthogonal Neural Networks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Iordanis Kerenidis, 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JL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Natansh Mathur (2021)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pture d’écran 2021-09-29 à 16.53.30.png" id="736" name="Google Shape;73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2008" y="1902362"/>
            <a:ext cx="5762600" cy="2926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BS map.png" id="737" name="Google Shape;737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0145" y="1469261"/>
            <a:ext cx="2168722" cy="53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9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3" name="Google Shape;74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1375" y="1514089"/>
            <a:ext cx="1876003" cy="8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2762" y="1414775"/>
            <a:ext cx="4418476" cy="24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9225" y="3943623"/>
            <a:ext cx="3082776" cy="7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1375" y="2866925"/>
            <a:ext cx="2240575" cy="1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59"/>
          <p:cNvSpPr txBox="1"/>
          <p:nvPr>
            <p:ph type="title"/>
          </p:nvPr>
        </p:nvSpPr>
        <p:spPr>
          <a:xfrm>
            <a:off x="358070" y="246078"/>
            <a:ext cx="2672543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Pyramidal Circuits</a:t>
            </a:r>
            <a:endParaRPr/>
          </a:p>
        </p:txBody>
      </p:sp>
      <p:pic>
        <p:nvPicPr>
          <p:cNvPr id="748" name="Google Shape;748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096" y="1097300"/>
            <a:ext cx="4693033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59"/>
          <p:cNvSpPr txBox="1"/>
          <p:nvPr/>
        </p:nvSpPr>
        <p:spPr>
          <a:xfrm>
            <a:off x="1694341" y="725828"/>
            <a:ext cx="1506795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unary basis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0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5" name="Google Shape;755;p60"/>
          <p:cNvPicPr preferRelativeResize="0"/>
          <p:nvPr/>
        </p:nvPicPr>
        <p:blipFill rotWithShape="1">
          <a:blip r:embed="rId3">
            <a:alphaModFix/>
          </a:blip>
          <a:srcRect b="0" l="0" r="0" t="59543"/>
          <a:stretch/>
        </p:blipFill>
        <p:spPr>
          <a:xfrm>
            <a:off x="267208" y="1542658"/>
            <a:ext cx="4848325" cy="1333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60"/>
          <p:cNvGrpSpPr/>
          <p:nvPr/>
        </p:nvGrpSpPr>
        <p:grpSpPr>
          <a:xfrm>
            <a:off x="665755" y="2926403"/>
            <a:ext cx="4051230" cy="1400120"/>
            <a:chOff x="799297" y="3111286"/>
            <a:chExt cx="4051230" cy="1400120"/>
          </a:xfrm>
        </p:grpSpPr>
        <p:pic>
          <p:nvPicPr>
            <p:cNvPr id="757" name="Google Shape;757;p60"/>
            <p:cNvPicPr preferRelativeResize="0"/>
            <p:nvPr/>
          </p:nvPicPr>
          <p:blipFill rotWithShape="1">
            <a:blip r:embed="rId3">
              <a:alphaModFix/>
            </a:blip>
            <a:srcRect b="49180" l="0" r="0" t="0"/>
            <a:stretch/>
          </p:blipFill>
          <p:spPr>
            <a:xfrm>
              <a:off x="799297" y="3111286"/>
              <a:ext cx="4051230" cy="1400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60"/>
            <p:cNvPicPr preferRelativeResize="0"/>
            <p:nvPr/>
          </p:nvPicPr>
          <p:blipFill rotWithShape="1">
            <a:blip r:embed="rId4">
              <a:alphaModFix/>
            </a:blip>
            <a:srcRect b="40153" l="24921" r="24921" t="31835"/>
            <a:stretch/>
          </p:blipFill>
          <p:spPr>
            <a:xfrm>
              <a:off x="1541464" y="4144447"/>
              <a:ext cx="283845" cy="190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9" name="Google Shape;759;p60"/>
            <p:cNvPicPr preferRelativeResize="0"/>
            <p:nvPr/>
          </p:nvPicPr>
          <p:blipFill rotWithShape="1">
            <a:blip r:embed="rId4">
              <a:alphaModFix/>
            </a:blip>
            <a:srcRect b="40153" l="24921" r="24921" t="31835"/>
            <a:stretch/>
          </p:blipFill>
          <p:spPr>
            <a:xfrm>
              <a:off x="2698929" y="4011124"/>
              <a:ext cx="283845" cy="190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p60"/>
            <p:cNvPicPr preferRelativeResize="0"/>
            <p:nvPr/>
          </p:nvPicPr>
          <p:blipFill rotWithShape="1">
            <a:blip r:embed="rId4">
              <a:alphaModFix/>
            </a:blip>
            <a:srcRect b="40153" l="24921" r="24921" t="31835"/>
            <a:stretch/>
          </p:blipFill>
          <p:spPr>
            <a:xfrm>
              <a:off x="3970558" y="3915866"/>
              <a:ext cx="283845" cy="1902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1" name="Google Shape;761;p60"/>
          <p:cNvSpPr txBox="1"/>
          <p:nvPr/>
        </p:nvSpPr>
        <p:spPr>
          <a:xfrm>
            <a:off x="5874273" y="2025611"/>
            <a:ext cx="3122243" cy="368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Custom gradient calculation rule</a:t>
            </a:r>
            <a:endParaRPr/>
          </a:p>
        </p:txBody>
      </p:sp>
      <p:pic>
        <p:nvPicPr>
          <p:cNvPr id="762" name="Google Shape;76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6962" y="2361238"/>
            <a:ext cx="3339830" cy="306754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60"/>
          <p:cNvSpPr txBox="1"/>
          <p:nvPr>
            <p:ph type="title"/>
          </p:nvPr>
        </p:nvSpPr>
        <p:spPr>
          <a:xfrm>
            <a:off x="358070" y="246078"/>
            <a:ext cx="3857314" cy="570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Quantum Neural Networks</a:t>
            </a:r>
            <a:endParaRPr/>
          </a:p>
        </p:txBody>
      </p:sp>
      <p:sp>
        <p:nvSpPr>
          <p:cNvPr id="764" name="Google Shape;764;p60"/>
          <p:cNvSpPr txBox="1"/>
          <p:nvPr/>
        </p:nvSpPr>
        <p:spPr>
          <a:xfrm>
            <a:off x="358070" y="1148141"/>
            <a:ext cx="3857314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Chain layers &amp; (classical) non linearity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1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1" name="Google Shape;771;p61"/>
          <p:cNvSpPr txBox="1"/>
          <p:nvPr>
            <p:ph type="title"/>
          </p:nvPr>
        </p:nvSpPr>
        <p:spPr>
          <a:xfrm>
            <a:off x="180386" y="391820"/>
            <a:ext cx="830753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Variety of Quantum Orthogonal Layers</a:t>
            </a:r>
            <a:endParaRPr/>
          </a:p>
        </p:txBody>
      </p:sp>
      <p:pic>
        <p:nvPicPr>
          <p:cNvPr id="772" name="Google Shape;77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6417" y="1087563"/>
            <a:ext cx="5183533" cy="135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5270" y="2702265"/>
            <a:ext cx="1621486" cy="153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9591" y="2715929"/>
            <a:ext cx="1764689" cy="1473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39950" y="2753073"/>
            <a:ext cx="1582609" cy="145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8281" y="2723678"/>
            <a:ext cx="2711219" cy="145813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1"/>
          <p:cNvSpPr txBox="1"/>
          <p:nvPr/>
        </p:nvSpPr>
        <p:spPr>
          <a:xfrm>
            <a:off x="1511042" y="4145495"/>
            <a:ext cx="445695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/>
          </a:p>
        </p:txBody>
      </p:sp>
      <p:sp>
        <p:nvSpPr>
          <p:cNvPr id="778" name="Google Shape;778;p61"/>
          <p:cNvSpPr txBox="1"/>
          <p:nvPr/>
        </p:nvSpPr>
        <p:spPr>
          <a:xfrm>
            <a:off x="3643816" y="4205650"/>
            <a:ext cx="89898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Butterfly</a:t>
            </a:r>
            <a:endParaRPr/>
          </a:p>
        </p:txBody>
      </p:sp>
      <p:sp>
        <p:nvSpPr>
          <p:cNvPr id="779" name="Google Shape;779;p61"/>
          <p:cNvSpPr txBox="1"/>
          <p:nvPr/>
        </p:nvSpPr>
        <p:spPr>
          <a:xfrm>
            <a:off x="5431215" y="4211592"/>
            <a:ext cx="89898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Brick</a:t>
            </a:r>
            <a:endParaRPr/>
          </a:p>
        </p:txBody>
      </p:sp>
      <p:sp>
        <p:nvSpPr>
          <p:cNvPr id="780" name="Google Shape;780;p61"/>
          <p:cNvSpPr txBox="1"/>
          <p:nvPr/>
        </p:nvSpPr>
        <p:spPr>
          <a:xfrm>
            <a:off x="7773320" y="4181813"/>
            <a:ext cx="445695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781" name="Google Shape;781;p61"/>
          <p:cNvSpPr/>
          <p:nvPr/>
        </p:nvSpPr>
        <p:spPr>
          <a:xfrm>
            <a:off x="-27432" y="752629"/>
            <a:ext cx="723850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Quantum Vision Transformers   EA.Cherrat, I.Kerenidis, N.Mathur, J.Landman, M.Strahm, Y.Li</a:t>
            </a:r>
            <a:r>
              <a:rPr i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(2022)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61"/>
          <p:cNvSpPr/>
          <p:nvPr/>
        </p:nvSpPr>
        <p:spPr>
          <a:xfrm>
            <a:off x="1193954" y="4498117"/>
            <a:ext cx="92128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1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O(N)</a:t>
            </a:r>
            <a:endParaRPr i="1" sz="11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61"/>
          <p:cNvSpPr/>
          <p:nvPr/>
        </p:nvSpPr>
        <p:spPr>
          <a:xfrm>
            <a:off x="3484455" y="4505653"/>
            <a:ext cx="121770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1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O(log N)</a:t>
            </a:r>
            <a:endParaRPr i="1" sz="11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61"/>
          <p:cNvSpPr/>
          <p:nvPr/>
        </p:nvSpPr>
        <p:spPr>
          <a:xfrm>
            <a:off x="5272000" y="4496455"/>
            <a:ext cx="92128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1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O(N)</a:t>
            </a:r>
            <a:endParaRPr i="1" sz="11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61"/>
          <p:cNvSpPr/>
          <p:nvPr/>
        </p:nvSpPr>
        <p:spPr>
          <a:xfrm>
            <a:off x="7434540" y="4505653"/>
            <a:ext cx="92128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Calibri"/>
              <a:buNone/>
            </a:pPr>
            <a:r>
              <a:rPr lang="en-US" sz="11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O(N)</a:t>
            </a:r>
            <a:endParaRPr i="1" sz="11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2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2" name="Google Shape;792;p62"/>
          <p:cNvSpPr txBox="1"/>
          <p:nvPr>
            <p:ph type="title"/>
          </p:nvPr>
        </p:nvSpPr>
        <p:spPr>
          <a:xfrm>
            <a:off x="180386" y="391820"/>
            <a:ext cx="830753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A different optimization landscape</a:t>
            </a:r>
            <a:endParaRPr/>
          </a:p>
        </p:txBody>
      </p:sp>
      <p:pic>
        <p:nvPicPr>
          <p:cNvPr id="793" name="Google Shape;79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6683" y="759388"/>
            <a:ext cx="4229960" cy="293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324" y="2819268"/>
            <a:ext cx="2623263" cy="103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146" y="1422380"/>
            <a:ext cx="3245617" cy="84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63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2" name="Google Shape;802;p63"/>
          <p:cNvSpPr txBox="1"/>
          <p:nvPr>
            <p:ph type="title"/>
          </p:nvPr>
        </p:nvSpPr>
        <p:spPr>
          <a:xfrm>
            <a:off x="180386" y="391820"/>
            <a:ext cx="830753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A Hilbert (sub)space Perspective</a:t>
            </a:r>
            <a:endParaRPr/>
          </a:p>
        </p:txBody>
      </p:sp>
      <p:pic>
        <p:nvPicPr>
          <p:cNvPr id="803" name="Google Shape;80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9804" y="1521317"/>
            <a:ext cx="3474350" cy="300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63"/>
          <p:cNvPicPr preferRelativeResize="0"/>
          <p:nvPr/>
        </p:nvPicPr>
        <p:blipFill rotWithShape="1">
          <a:blip r:embed="rId3">
            <a:alphaModFix/>
          </a:blip>
          <a:srcRect b="84047" l="46666" r="38858" t="0"/>
          <a:stretch/>
        </p:blipFill>
        <p:spPr>
          <a:xfrm>
            <a:off x="7333487" y="-14461"/>
            <a:ext cx="502921" cy="479453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63"/>
          <p:cNvSpPr txBox="1"/>
          <p:nvPr/>
        </p:nvSpPr>
        <p:spPr>
          <a:xfrm>
            <a:off x="180386" y="846681"/>
            <a:ext cx="6202126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Properties of </a:t>
            </a:r>
            <a:r>
              <a:rPr b="1" i="1"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Hamming Weight Preserving </a:t>
            </a: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Quantum Circuits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06" name="Google Shape;806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7950" y="464992"/>
            <a:ext cx="2169874" cy="10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63"/>
          <p:cNvSpPr txBox="1"/>
          <p:nvPr/>
        </p:nvSpPr>
        <p:spPr>
          <a:xfrm>
            <a:off x="944580" y="1805015"/>
            <a:ext cx="1063124" cy="36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None/>
            </a:pPr>
            <a:r>
              <a:rPr lang="en-US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unary basis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08" name="Google Shape;808;p63"/>
          <p:cNvSpPr/>
          <p:nvPr/>
        </p:nvSpPr>
        <p:spPr>
          <a:xfrm>
            <a:off x="1911281" y="1929384"/>
            <a:ext cx="347287" cy="1321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26F1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4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5" name="Google Shape;815;p64"/>
          <p:cNvSpPr txBox="1"/>
          <p:nvPr>
            <p:ph type="title"/>
          </p:nvPr>
        </p:nvSpPr>
        <p:spPr>
          <a:xfrm>
            <a:off x="180386" y="391820"/>
            <a:ext cx="8307532" cy="479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A Hilbert (sub)space Perspective</a:t>
            </a:r>
            <a:endParaRPr/>
          </a:p>
        </p:txBody>
      </p:sp>
      <p:pic>
        <p:nvPicPr>
          <p:cNvPr id="816" name="Google Shape;81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9804" y="1521317"/>
            <a:ext cx="3474350" cy="300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64"/>
          <p:cNvPicPr preferRelativeResize="0"/>
          <p:nvPr/>
        </p:nvPicPr>
        <p:blipFill rotWithShape="1">
          <a:blip r:embed="rId3">
            <a:alphaModFix/>
          </a:blip>
          <a:srcRect b="84047" l="46666" r="38858" t="0"/>
          <a:stretch/>
        </p:blipFill>
        <p:spPr>
          <a:xfrm>
            <a:off x="7333487" y="-14461"/>
            <a:ext cx="502921" cy="479453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64"/>
          <p:cNvSpPr txBox="1"/>
          <p:nvPr/>
        </p:nvSpPr>
        <p:spPr>
          <a:xfrm>
            <a:off x="180386" y="846681"/>
            <a:ext cx="6202126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</a:pP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Properties of </a:t>
            </a:r>
            <a:r>
              <a:rPr b="1" i="1"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Hamming Weight Preserving </a:t>
            </a:r>
            <a:r>
              <a:rPr lang="en-US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Quantum Circuits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9" name="Google Shape;819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7950" y="464992"/>
            <a:ext cx="2169874" cy="10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64"/>
          <p:cNvSpPr txBox="1"/>
          <p:nvPr/>
        </p:nvSpPr>
        <p:spPr>
          <a:xfrm>
            <a:off x="944580" y="1805015"/>
            <a:ext cx="1063124" cy="36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None/>
            </a:pPr>
            <a:r>
              <a:rPr lang="en-US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unary basis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1" name="Google Shape;821;p64"/>
          <p:cNvSpPr/>
          <p:nvPr/>
        </p:nvSpPr>
        <p:spPr>
          <a:xfrm>
            <a:off x="1911281" y="1929384"/>
            <a:ext cx="347287" cy="1321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26F1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64"/>
          <p:cNvSpPr txBox="1"/>
          <p:nvPr/>
        </p:nvSpPr>
        <p:spPr>
          <a:xfrm>
            <a:off x="6047642" y="2342040"/>
            <a:ext cx="3096358" cy="3846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None/>
            </a:pPr>
            <a:r>
              <a:rPr lang="en-US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For nearest neighbor connectivity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3" name="Google Shape;823;p64"/>
          <p:cNvSpPr txBox="1"/>
          <p:nvPr/>
        </p:nvSpPr>
        <p:spPr>
          <a:xfrm>
            <a:off x="6336786" y="2748817"/>
            <a:ext cx="838755" cy="28193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8694" l="-5968" r="-5969" t="-43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24" name="Google Shape;824;p64"/>
          <p:cNvSpPr txBox="1"/>
          <p:nvPr/>
        </p:nvSpPr>
        <p:spPr>
          <a:xfrm>
            <a:off x="7073428" y="2709581"/>
            <a:ext cx="1107226" cy="3846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None/>
            </a:pPr>
            <a:r>
              <a:rPr b="1" i="1" lang="en-US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-Compound</a:t>
            </a:r>
            <a:endParaRPr b="1" i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5" name="Google Shape;825;p64"/>
          <p:cNvSpPr txBox="1"/>
          <p:nvPr/>
        </p:nvSpPr>
        <p:spPr>
          <a:xfrm>
            <a:off x="8106846" y="2746348"/>
            <a:ext cx="581698" cy="27699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0431" l="-15216" r="-15214" t="-434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26" name="Google Shape;826;p64"/>
          <p:cNvSpPr txBox="1"/>
          <p:nvPr/>
        </p:nvSpPr>
        <p:spPr>
          <a:xfrm>
            <a:off x="6336786" y="3182482"/>
            <a:ext cx="2309222" cy="25641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2856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27" name="Google Shape;827;p64"/>
          <p:cNvSpPr txBox="1"/>
          <p:nvPr/>
        </p:nvSpPr>
        <p:spPr>
          <a:xfrm>
            <a:off x="6206411" y="3531966"/>
            <a:ext cx="2560478" cy="18466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37497" l="0" r="0" t="-624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1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134135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31"/>
          <p:cNvGrpSpPr/>
          <p:nvPr/>
        </p:nvGrpSpPr>
        <p:grpSpPr>
          <a:xfrm>
            <a:off x="3784835" y="1017803"/>
            <a:ext cx="2072743" cy="2119627"/>
            <a:chOff x="3134924" y="969250"/>
            <a:chExt cx="3423758" cy="3501200"/>
          </a:xfrm>
        </p:grpSpPr>
        <p:pic>
          <p:nvPicPr>
            <p:cNvPr id="225" name="Google Shape;225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226" name="Google Shape;226;p31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7" name="Google Shape;227;p31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683290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/>
          <p:nvPr/>
        </p:nvSpPr>
        <p:spPr>
          <a:xfrm>
            <a:off x="2956150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1"/>
          <p:cNvSpPr/>
          <p:nvPr/>
        </p:nvSpPr>
        <p:spPr>
          <a:xfrm>
            <a:off x="5744375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1"/>
          <p:cNvPicPr preferRelativeResize="0"/>
          <p:nvPr/>
        </p:nvPicPr>
        <p:blipFill rotWithShape="1">
          <a:blip r:embed="rId3">
            <a:alphaModFix/>
          </a:blip>
          <a:srcRect b="0" l="64880" r="0" t="0"/>
          <a:stretch/>
        </p:blipFill>
        <p:spPr>
          <a:xfrm>
            <a:off x="8017269" y="1144075"/>
            <a:ext cx="613075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 b="0" l="64880" r="0" t="80015"/>
          <a:stretch/>
        </p:blipFill>
        <p:spPr>
          <a:xfrm>
            <a:off x="7983650" y="1500400"/>
            <a:ext cx="613075" cy="6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3">
            <a:alphaModFix/>
          </a:blip>
          <a:srcRect b="51894" l="64880" r="0" t="32853"/>
          <a:stretch/>
        </p:blipFill>
        <p:spPr>
          <a:xfrm>
            <a:off x="8017275" y="2983600"/>
            <a:ext cx="613075" cy="49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/>
          <p:nvPr/>
        </p:nvSpPr>
        <p:spPr>
          <a:xfrm>
            <a:off x="8520646" y="1665694"/>
            <a:ext cx="192300" cy="164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8520646" y="3113494"/>
            <a:ext cx="192300" cy="164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1"/>
          <p:cNvSpPr txBox="1"/>
          <p:nvPr/>
        </p:nvSpPr>
        <p:spPr>
          <a:xfrm>
            <a:off x="8456585" y="2256839"/>
            <a:ext cx="4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8468760" y="3826273"/>
            <a:ext cx="4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7544131" y="691863"/>
            <a:ext cx="1788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>
                <a:solidFill>
                  <a:srgbClr val="C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supervised</a:t>
            </a:r>
            <a:endParaRPr b="0" i="0" sz="2000">
              <a:solidFill>
                <a:srgbClr val="C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2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134135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32"/>
          <p:cNvGrpSpPr/>
          <p:nvPr/>
        </p:nvGrpSpPr>
        <p:grpSpPr>
          <a:xfrm>
            <a:off x="3784835" y="1017803"/>
            <a:ext cx="2072743" cy="2119627"/>
            <a:chOff x="3134924" y="969250"/>
            <a:chExt cx="3423758" cy="3501200"/>
          </a:xfrm>
        </p:grpSpPr>
        <p:pic>
          <p:nvPicPr>
            <p:cNvPr id="245" name="Google Shape;245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246" name="Google Shape;246;p32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7" name="Google Shape;24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4860" y="2790128"/>
            <a:ext cx="2072744" cy="211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 rotWithShape="1">
          <a:blip r:embed="rId6">
            <a:alphaModFix/>
          </a:blip>
          <a:srcRect b="25649" l="0" r="0" t="0"/>
          <a:stretch/>
        </p:blipFill>
        <p:spPr>
          <a:xfrm>
            <a:off x="4019850" y="3075175"/>
            <a:ext cx="1514200" cy="78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2"/>
          <p:cNvSpPr/>
          <p:nvPr/>
        </p:nvSpPr>
        <p:spPr>
          <a:xfrm>
            <a:off x="2956150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2"/>
          <p:cNvSpPr/>
          <p:nvPr/>
        </p:nvSpPr>
        <p:spPr>
          <a:xfrm>
            <a:off x="5744375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2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683290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 rotWithShape="1">
          <a:blip r:embed="rId3">
            <a:alphaModFix/>
          </a:blip>
          <a:srcRect b="0" l="64880" r="0" t="0"/>
          <a:stretch/>
        </p:blipFill>
        <p:spPr>
          <a:xfrm>
            <a:off x="8017269" y="1144075"/>
            <a:ext cx="613075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 rotWithShape="1">
          <a:blip r:embed="rId3">
            <a:alphaModFix/>
          </a:blip>
          <a:srcRect b="0" l="64880" r="0" t="80015"/>
          <a:stretch/>
        </p:blipFill>
        <p:spPr>
          <a:xfrm>
            <a:off x="7983650" y="1500400"/>
            <a:ext cx="613075" cy="6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 rotWithShape="1">
          <a:blip r:embed="rId3">
            <a:alphaModFix/>
          </a:blip>
          <a:srcRect b="51894" l="64880" r="0" t="32853"/>
          <a:stretch/>
        </p:blipFill>
        <p:spPr>
          <a:xfrm>
            <a:off x="8017275" y="2983600"/>
            <a:ext cx="613075" cy="49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/>
          <p:nvPr/>
        </p:nvSpPr>
        <p:spPr>
          <a:xfrm>
            <a:off x="8520646" y="1665694"/>
            <a:ext cx="192300" cy="164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8520646" y="3113494"/>
            <a:ext cx="192300" cy="164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>
            <a:off x="8456585" y="2256839"/>
            <a:ext cx="4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8468760" y="3826273"/>
            <a:ext cx="4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32"/>
          <p:cNvSpPr/>
          <p:nvPr/>
        </p:nvSpPr>
        <p:spPr>
          <a:xfrm rot="10800000">
            <a:off x="5927600" y="3685100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2"/>
          <p:cNvSpPr txBox="1"/>
          <p:nvPr/>
        </p:nvSpPr>
        <p:spPr>
          <a:xfrm>
            <a:off x="7544131" y="691863"/>
            <a:ext cx="1788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>
                <a:solidFill>
                  <a:srgbClr val="C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supervised</a:t>
            </a:r>
            <a:endParaRPr b="0" i="0" sz="2000">
              <a:solidFill>
                <a:srgbClr val="C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3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134135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33"/>
          <p:cNvGrpSpPr/>
          <p:nvPr/>
        </p:nvGrpSpPr>
        <p:grpSpPr>
          <a:xfrm>
            <a:off x="3784835" y="1017803"/>
            <a:ext cx="2072743" cy="2119627"/>
            <a:chOff x="3134924" y="969250"/>
            <a:chExt cx="3423758" cy="3501200"/>
          </a:xfrm>
        </p:grpSpPr>
        <p:pic>
          <p:nvPicPr>
            <p:cNvPr id="268" name="Google Shape;268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269" name="Google Shape;269;p33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0" name="Google Shape;27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4860" y="2790128"/>
            <a:ext cx="2072744" cy="211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 rotWithShape="1">
          <a:blip r:embed="rId6">
            <a:alphaModFix/>
          </a:blip>
          <a:srcRect b="25649" l="0" r="0" t="0"/>
          <a:stretch/>
        </p:blipFill>
        <p:spPr>
          <a:xfrm>
            <a:off x="4019850" y="3075175"/>
            <a:ext cx="1514200" cy="78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/>
          <p:nvPr/>
        </p:nvSpPr>
        <p:spPr>
          <a:xfrm>
            <a:off x="2956150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3"/>
          <p:cNvSpPr/>
          <p:nvPr/>
        </p:nvSpPr>
        <p:spPr>
          <a:xfrm>
            <a:off x="5744375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33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683290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 rotWithShape="1">
          <a:blip r:embed="rId3">
            <a:alphaModFix/>
          </a:blip>
          <a:srcRect b="0" l="64880" r="0" t="0"/>
          <a:stretch/>
        </p:blipFill>
        <p:spPr>
          <a:xfrm>
            <a:off x="8017269" y="1144075"/>
            <a:ext cx="613075" cy="32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3"/>
          <p:cNvSpPr txBox="1"/>
          <p:nvPr/>
        </p:nvSpPr>
        <p:spPr>
          <a:xfrm>
            <a:off x="8438281" y="2256839"/>
            <a:ext cx="4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3"/>
          <p:cNvSpPr txBox="1"/>
          <p:nvPr/>
        </p:nvSpPr>
        <p:spPr>
          <a:xfrm>
            <a:off x="8468760" y="3826273"/>
            <a:ext cx="4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33"/>
          <p:cNvSpPr/>
          <p:nvPr/>
        </p:nvSpPr>
        <p:spPr>
          <a:xfrm rot="10800000">
            <a:off x="5927600" y="3685100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3"/>
          <p:cNvSpPr/>
          <p:nvPr/>
        </p:nvSpPr>
        <p:spPr>
          <a:xfrm flipH="1" rot="10800000">
            <a:off x="3093550" y="2367200"/>
            <a:ext cx="640500" cy="1317900"/>
          </a:xfrm>
          <a:prstGeom prst="curvedRightArrow">
            <a:avLst>
              <a:gd fmla="val 16973" name="adj1"/>
              <a:gd fmla="val 32462" name="adj2"/>
              <a:gd fmla="val 32861" name="adj3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8438281" y="1542056"/>
            <a:ext cx="4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8456585" y="3075164"/>
            <a:ext cx="4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33"/>
          <p:cNvSpPr txBox="1"/>
          <p:nvPr>
            <p:ph type="title"/>
          </p:nvPr>
        </p:nvSpPr>
        <p:spPr>
          <a:xfrm>
            <a:off x="7544131" y="691863"/>
            <a:ext cx="1788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ontserrat Medium"/>
              <a:buNone/>
            </a:pPr>
            <a:r>
              <a:rPr lang="en-US" sz="2000">
                <a:solidFill>
                  <a:srgbClr val="C00000"/>
                </a:solidFill>
              </a:rPr>
              <a:t>supervised</a:t>
            </a:r>
            <a:endParaRPr sz="2000">
              <a:solidFill>
                <a:srgbClr val="C00000"/>
              </a:solidFill>
            </a:endParaRPr>
          </a:p>
        </p:txBody>
      </p:sp>
      <p:grpSp>
        <p:nvGrpSpPr>
          <p:cNvPr id="283" name="Google Shape;283;p33"/>
          <p:cNvGrpSpPr/>
          <p:nvPr/>
        </p:nvGrpSpPr>
        <p:grpSpPr>
          <a:xfrm>
            <a:off x="2595750" y="3952220"/>
            <a:ext cx="1233640" cy="491900"/>
            <a:chOff x="2667975" y="3729763"/>
            <a:chExt cx="1233640" cy="491900"/>
          </a:xfrm>
        </p:grpSpPr>
        <p:grpSp>
          <p:nvGrpSpPr>
            <p:cNvPr id="284" name="Google Shape;284;p33"/>
            <p:cNvGrpSpPr/>
            <p:nvPr/>
          </p:nvGrpSpPr>
          <p:grpSpPr>
            <a:xfrm>
              <a:off x="3034870" y="3729763"/>
              <a:ext cx="281575" cy="482100"/>
              <a:chOff x="2379500" y="3739575"/>
              <a:chExt cx="281575" cy="482100"/>
            </a:xfrm>
          </p:grpSpPr>
          <p:pic>
            <p:nvPicPr>
              <p:cNvPr id="285" name="Google Shape;285;p3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87989" t="0"/>
              <a:stretch/>
            </p:blipFill>
            <p:spPr>
              <a:xfrm>
                <a:off x="2379500" y="3739575"/>
                <a:ext cx="182851" cy="482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6" name="Google Shape;286;p33"/>
              <p:cNvSpPr/>
              <p:nvPr/>
            </p:nvSpPr>
            <p:spPr>
              <a:xfrm flipH="1">
                <a:off x="2507775" y="3857625"/>
                <a:ext cx="153300" cy="219600"/>
              </a:xfrm>
              <a:prstGeom prst="corner">
                <a:avLst>
                  <a:gd fmla="val 50000" name="adj1"/>
                  <a:gd fmla="val 64605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" name="Google Shape;287;p33"/>
            <p:cNvGrpSpPr/>
            <p:nvPr/>
          </p:nvGrpSpPr>
          <p:grpSpPr>
            <a:xfrm>
              <a:off x="3491363" y="3739563"/>
              <a:ext cx="410252" cy="482100"/>
              <a:chOff x="6112025" y="3170225"/>
              <a:chExt cx="410252" cy="482100"/>
            </a:xfrm>
          </p:grpSpPr>
          <p:pic>
            <p:nvPicPr>
              <p:cNvPr id="288" name="Google Shape;288;p33"/>
              <p:cNvPicPr preferRelativeResize="0"/>
              <p:nvPr/>
            </p:nvPicPr>
            <p:blipFill rotWithShape="1">
              <a:blip r:embed="rId7">
                <a:alphaModFix/>
              </a:blip>
              <a:srcRect b="50913" l="73052" r="0" t="0"/>
              <a:stretch/>
            </p:blipFill>
            <p:spPr>
              <a:xfrm>
                <a:off x="6112025" y="3170225"/>
                <a:ext cx="410252" cy="236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9" name="Google Shape;289;p33"/>
              <p:cNvPicPr preferRelativeResize="0"/>
              <p:nvPr/>
            </p:nvPicPr>
            <p:blipFill rotWithShape="1">
              <a:blip r:embed="rId7">
                <a:alphaModFix/>
              </a:blip>
              <a:srcRect b="0" l="73052" r="8881" t="50913"/>
              <a:stretch/>
            </p:blipFill>
            <p:spPr>
              <a:xfrm>
                <a:off x="6188225" y="3415675"/>
                <a:ext cx="275024" cy="2366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0" name="Google Shape;290;p33"/>
              <p:cNvSpPr/>
              <p:nvPr/>
            </p:nvSpPr>
            <p:spPr>
              <a:xfrm>
                <a:off x="6428200" y="3540275"/>
                <a:ext cx="62400" cy="9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" name="Google Shape;291;p33"/>
            <p:cNvGrpSpPr/>
            <p:nvPr/>
          </p:nvGrpSpPr>
          <p:grpSpPr>
            <a:xfrm>
              <a:off x="2667975" y="3729763"/>
              <a:ext cx="281575" cy="482100"/>
              <a:chOff x="2379500" y="3739575"/>
              <a:chExt cx="281575" cy="482100"/>
            </a:xfrm>
          </p:grpSpPr>
          <p:pic>
            <p:nvPicPr>
              <p:cNvPr id="292" name="Google Shape;292;p3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87989" t="0"/>
              <a:stretch/>
            </p:blipFill>
            <p:spPr>
              <a:xfrm>
                <a:off x="2379500" y="3739575"/>
                <a:ext cx="182851" cy="482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3" name="Google Shape;293;p33"/>
              <p:cNvSpPr/>
              <p:nvPr/>
            </p:nvSpPr>
            <p:spPr>
              <a:xfrm flipH="1">
                <a:off x="2507775" y="3857625"/>
                <a:ext cx="153300" cy="219600"/>
              </a:xfrm>
              <a:prstGeom prst="corner">
                <a:avLst>
                  <a:gd fmla="val 50000" name="adj1"/>
                  <a:gd fmla="val 64605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94" name="Google Shape;294;p33"/>
            <p:cNvPicPr preferRelativeResize="0"/>
            <p:nvPr/>
          </p:nvPicPr>
          <p:blipFill rotWithShape="1">
            <a:blip r:embed="rId7">
              <a:alphaModFix/>
            </a:blip>
            <a:srcRect b="0" l="21456" r="66654" t="0"/>
            <a:stretch/>
          </p:blipFill>
          <p:spPr>
            <a:xfrm>
              <a:off x="2876225" y="3729763"/>
              <a:ext cx="180999" cy="48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33"/>
            <p:cNvPicPr preferRelativeResize="0"/>
            <p:nvPr/>
          </p:nvPicPr>
          <p:blipFill rotWithShape="1">
            <a:blip r:embed="rId7">
              <a:alphaModFix/>
            </a:blip>
            <a:srcRect b="6" l="56156" r="26259" t="29930"/>
            <a:stretch/>
          </p:blipFill>
          <p:spPr>
            <a:xfrm>
              <a:off x="3218225" y="3874075"/>
              <a:ext cx="267674" cy="337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p33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4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134135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34"/>
          <p:cNvGrpSpPr/>
          <p:nvPr/>
        </p:nvGrpSpPr>
        <p:grpSpPr>
          <a:xfrm>
            <a:off x="3784835" y="1017803"/>
            <a:ext cx="2072743" cy="2119627"/>
            <a:chOff x="3134924" y="969250"/>
            <a:chExt cx="3423758" cy="3501200"/>
          </a:xfrm>
        </p:grpSpPr>
        <p:pic>
          <p:nvPicPr>
            <p:cNvPr id="303" name="Google Shape;303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304" name="Google Shape;304;p34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5" name="Google Shape;30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4860" y="2790128"/>
            <a:ext cx="2072744" cy="211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 rotWithShape="1">
          <a:blip r:embed="rId6">
            <a:alphaModFix/>
          </a:blip>
          <a:srcRect b="25649" l="0" r="0" t="0"/>
          <a:stretch/>
        </p:blipFill>
        <p:spPr>
          <a:xfrm>
            <a:off x="4019850" y="3075175"/>
            <a:ext cx="1514200" cy="78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4"/>
          <p:cNvSpPr/>
          <p:nvPr/>
        </p:nvSpPr>
        <p:spPr>
          <a:xfrm>
            <a:off x="2956150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4"/>
          <p:cNvSpPr/>
          <p:nvPr/>
        </p:nvSpPr>
        <p:spPr>
          <a:xfrm>
            <a:off x="5744375" y="1638225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34"/>
          <p:cNvPicPr preferRelativeResize="0"/>
          <p:nvPr/>
        </p:nvPicPr>
        <p:blipFill rotWithShape="1">
          <a:blip r:embed="rId3">
            <a:alphaModFix/>
          </a:blip>
          <a:srcRect b="0" l="0" r="32157" t="0"/>
          <a:stretch/>
        </p:blipFill>
        <p:spPr>
          <a:xfrm>
            <a:off x="6832900" y="1144075"/>
            <a:ext cx="1184375" cy="32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4"/>
          <p:cNvSpPr/>
          <p:nvPr/>
        </p:nvSpPr>
        <p:spPr>
          <a:xfrm rot="10800000">
            <a:off x="5927600" y="3685100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4"/>
          <p:cNvSpPr/>
          <p:nvPr/>
        </p:nvSpPr>
        <p:spPr>
          <a:xfrm flipH="1" rot="10800000">
            <a:off x="3093550" y="2367200"/>
            <a:ext cx="640500" cy="1317900"/>
          </a:xfrm>
          <a:prstGeom prst="curvedRightArrow">
            <a:avLst>
              <a:gd fmla="val 16973" name="adj1"/>
              <a:gd fmla="val 32462" name="adj2"/>
              <a:gd fmla="val 32861" name="adj3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4"/>
          <p:cNvSpPr txBox="1"/>
          <p:nvPr>
            <p:ph type="title"/>
          </p:nvPr>
        </p:nvSpPr>
        <p:spPr>
          <a:xfrm>
            <a:off x="7145220" y="668100"/>
            <a:ext cx="2072743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ontserrat Medium"/>
              <a:buNone/>
            </a:pPr>
            <a:r>
              <a:rPr b="1" lang="en-US" sz="2000">
                <a:solidFill>
                  <a:srgbClr val="C00000"/>
                </a:solidFill>
              </a:rPr>
              <a:t>un</a:t>
            </a:r>
            <a:r>
              <a:rPr lang="en-US" sz="2000">
                <a:solidFill>
                  <a:srgbClr val="C00000"/>
                </a:solidFill>
              </a:rPr>
              <a:t>supervised</a:t>
            </a:r>
            <a:endParaRPr sz="2000">
              <a:solidFill>
                <a:srgbClr val="C00000"/>
              </a:solidFill>
            </a:endParaRPr>
          </a:p>
        </p:txBody>
      </p:sp>
      <p:sp>
        <p:nvSpPr>
          <p:cNvPr id="313" name="Google Shape;313;p34"/>
          <p:cNvSpPr/>
          <p:nvPr/>
        </p:nvSpPr>
        <p:spPr>
          <a:xfrm>
            <a:off x="6622875" y="1348800"/>
            <a:ext cx="1394400" cy="1417200"/>
          </a:xfrm>
          <a:prstGeom prst="ellipse">
            <a:avLst/>
          </a:prstGeom>
          <a:noFill/>
          <a:ln cap="flat" cmpd="sng" w="28575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4"/>
          <p:cNvSpPr/>
          <p:nvPr/>
        </p:nvSpPr>
        <p:spPr>
          <a:xfrm>
            <a:off x="6668625" y="2919800"/>
            <a:ext cx="1394400" cy="14172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4"/>
          <p:cNvSpPr txBox="1"/>
          <p:nvPr>
            <p:ph type="title"/>
          </p:nvPr>
        </p:nvSpPr>
        <p:spPr>
          <a:xfrm>
            <a:off x="8144669" y="1845000"/>
            <a:ext cx="892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Font typeface="Montserrat Medium"/>
              <a:buNone/>
            </a:pPr>
            <a:r>
              <a:rPr lang="en-US" sz="1400">
                <a:solidFill>
                  <a:srgbClr val="6AA84F"/>
                </a:solidFill>
              </a:rPr>
              <a:t>animal 1</a:t>
            </a:r>
            <a:endParaRPr sz="1400">
              <a:solidFill>
                <a:srgbClr val="6AA84F"/>
              </a:solidFill>
            </a:endParaRPr>
          </a:p>
        </p:txBody>
      </p:sp>
      <p:sp>
        <p:nvSpPr>
          <p:cNvPr id="316" name="Google Shape;316;p34"/>
          <p:cNvSpPr txBox="1"/>
          <p:nvPr>
            <p:ph type="title"/>
          </p:nvPr>
        </p:nvSpPr>
        <p:spPr>
          <a:xfrm>
            <a:off x="8144669" y="3416000"/>
            <a:ext cx="892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/>
              <a:buNone/>
            </a:pPr>
            <a:r>
              <a:rPr lang="en-US" sz="1400">
                <a:solidFill>
                  <a:schemeClr val="accent2"/>
                </a:solidFill>
              </a:rPr>
              <a:t>animal 2</a:t>
            </a:r>
            <a:endParaRPr sz="1400">
              <a:solidFill>
                <a:schemeClr val="accent2"/>
              </a:solidFill>
            </a:endParaRPr>
          </a:p>
        </p:txBody>
      </p:sp>
      <p:grpSp>
        <p:nvGrpSpPr>
          <p:cNvPr id="317" name="Google Shape;317;p34"/>
          <p:cNvGrpSpPr/>
          <p:nvPr/>
        </p:nvGrpSpPr>
        <p:grpSpPr>
          <a:xfrm>
            <a:off x="2595750" y="3952220"/>
            <a:ext cx="1233640" cy="491900"/>
            <a:chOff x="2667975" y="3729763"/>
            <a:chExt cx="1233640" cy="491900"/>
          </a:xfrm>
        </p:grpSpPr>
        <p:grpSp>
          <p:nvGrpSpPr>
            <p:cNvPr id="318" name="Google Shape;318;p34"/>
            <p:cNvGrpSpPr/>
            <p:nvPr/>
          </p:nvGrpSpPr>
          <p:grpSpPr>
            <a:xfrm>
              <a:off x="3034870" y="3729763"/>
              <a:ext cx="281575" cy="482100"/>
              <a:chOff x="2379500" y="3739575"/>
              <a:chExt cx="281575" cy="482100"/>
            </a:xfrm>
          </p:grpSpPr>
          <p:pic>
            <p:nvPicPr>
              <p:cNvPr id="319" name="Google Shape;319;p3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87989" t="0"/>
              <a:stretch/>
            </p:blipFill>
            <p:spPr>
              <a:xfrm>
                <a:off x="2379500" y="3739575"/>
                <a:ext cx="182851" cy="482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0" name="Google Shape;320;p34"/>
              <p:cNvSpPr/>
              <p:nvPr/>
            </p:nvSpPr>
            <p:spPr>
              <a:xfrm flipH="1">
                <a:off x="2507775" y="3857625"/>
                <a:ext cx="153300" cy="219600"/>
              </a:xfrm>
              <a:prstGeom prst="corner">
                <a:avLst>
                  <a:gd fmla="val 50000" name="adj1"/>
                  <a:gd fmla="val 64605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34"/>
            <p:cNvGrpSpPr/>
            <p:nvPr/>
          </p:nvGrpSpPr>
          <p:grpSpPr>
            <a:xfrm>
              <a:off x="3491363" y="3739563"/>
              <a:ext cx="410252" cy="482100"/>
              <a:chOff x="6112025" y="3170225"/>
              <a:chExt cx="410252" cy="482100"/>
            </a:xfrm>
          </p:grpSpPr>
          <p:pic>
            <p:nvPicPr>
              <p:cNvPr id="322" name="Google Shape;322;p34"/>
              <p:cNvPicPr preferRelativeResize="0"/>
              <p:nvPr/>
            </p:nvPicPr>
            <p:blipFill rotWithShape="1">
              <a:blip r:embed="rId7">
                <a:alphaModFix/>
              </a:blip>
              <a:srcRect b="50913" l="73052" r="0" t="0"/>
              <a:stretch/>
            </p:blipFill>
            <p:spPr>
              <a:xfrm>
                <a:off x="6112025" y="3170225"/>
                <a:ext cx="410252" cy="236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3" name="Google Shape;323;p34"/>
              <p:cNvPicPr preferRelativeResize="0"/>
              <p:nvPr/>
            </p:nvPicPr>
            <p:blipFill rotWithShape="1">
              <a:blip r:embed="rId7">
                <a:alphaModFix/>
              </a:blip>
              <a:srcRect b="0" l="73052" r="8881" t="50913"/>
              <a:stretch/>
            </p:blipFill>
            <p:spPr>
              <a:xfrm>
                <a:off x="6188225" y="3415675"/>
                <a:ext cx="275024" cy="2366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4" name="Google Shape;324;p34"/>
              <p:cNvSpPr/>
              <p:nvPr/>
            </p:nvSpPr>
            <p:spPr>
              <a:xfrm>
                <a:off x="6428200" y="3540275"/>
                <a:ext cx="62400" cy="9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" name="Google Shape;325;p34"/>
            <p:cNvGrpSpPr/>
            <p:nvPr/>
          </p:nvGrpSpPr>
          <p:grpSpPr>
            <a:xfrm>
              <a:off x="2667975" y="3729763"/>
              <a:ext cx="281575" cy="482100"/>
              <a:chOff x="2379500" y="3739575"/>
              <a:chExt cx="281575" cy="482100"/>
            </a:xfrm>
          </p:grpSpPr>
          <p:pic>
            <p:nvPicPr>
              <p:cNvPr id="326" name="Google Shape;326;p3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87989" t="0"/>
              <a:stretch/>
            </p:blipFill>
            <p:spPr>
              <a:xfrm>
                <a:off x="2379500" y="3739575"/>
                <a:ext cx="182851" cy="482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7" name="Google Shape;327;p34"/>
              <p:cNvSpPr/>
              <p:nvPr/>
            </p:nvSpPr>
            <p:spPr>
              <a:xfrm flipH="1">
                <a:off x="2507775" y="3857625"/>
                <a:ext cx="153300" cy="219600"/>
              </a:xfrm>
              <a:prstGeom prst="corner">
                <a:avLst>
                  <a:gd fmla="val 50000" name="adj1"/>
                  <a:gd fmla="val 64605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28" name="Google Shape;328;p34"/>
            <p:cNvPicPr preferRelativeResize="0"/>
            <p:nvPr/>
          </p:nvPicPr>
          <p:blipFill rotWithShape="1">
            <a:blip r:embed="rId7">
              <a:alphaModFix/>
            </a:blip>
            <a:srcRect b="0" l="21456" r="66654" t="0"/>
            <a:stretch/>
          </p:blipFill>
          <p:spPr>
            <a:xfrm>
              <a:off x="2876225" y="3729763"/>
              <a:ext cx="180999" cy="48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4"/>
            <p:cNvPicPr preferRelativeResize="0"/>
            <p:nvPr/>
          </p:nvPicPr>
          <p:blipFill rotWithShape="1">
            <a:blip r:embed="rId7">
              <a:alphaModFix/>
            </a:blip>
            <a:srcRect b="6" l="56156" r="26259" t="29930"/>
            <a:stretch/>
          </p:blipFill>
          <p:spPr>
            <a:xfrm>
              <a:off x="3218225" y="3874075"/>
              <a:ext cx="267674" cy="337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" name="Google Shape;330;p34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"/>
          <p:cNvSpPr txBox="1"/>
          <p:nvPr/>
        </p:nvSpPr>
        <p:spPr>
          <a:xfrm>
            <a:off x="5986264" y="3116456"/>
            <a:ext cx="2876032" cy="7318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8619" l="0" r="0" t="-172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336" name="Google Shape;336;p35"/>
          <p:cNvCxnSpPr/>
          <p:nvPr/>
        </p:nvCxnSpPr>
        <p:spPr>
          <a:xfrm>
            <a:off x="5048411" y="3482389"/>
            <a:ext cx="1056442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7" name="Google Shape;337;p35"/>
          <p:cNvCxnSpPr/>
          <p:nvPr/>
        </p:nvCxnSpPr>
        <p:spPr>
          <a:xfrm>
            <a:off x="5040690" y="1728198"/>
            <a:ext cx="1056442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338" name="Google Shape;33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597" y="1493107"/>
            <a:ext cx="964820" cy="5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5"/>
          <p:cNvSpPr txBox="1"/>
          <p:nvPr/>
        </p:nvSpPr>
        <p:spPr>
          <a:xfrm>
            <a:off x="5992645" y="1357906"/>
            <a:ext cx="2876032" cy="74058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40" name="Google Shape;340;p35"/>
          <p:cNvSpPr txBox="1"/>
          <p:nvPr/>
        </p:nvSpPr>
        <p:spPr>
          <a:xfrm>
            <a:off x="2106547" y="1574310"/>
            <a:ext cx="2560277" cy="30777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769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41" name="Google Shape;341;p35"/>
          <p:cNvPicPr preferRelativeResize="0"/>
          <p:nvPr/>
        </p:nvPicPr>
        <p:blipFill rotWithShape="1">
          <a:blip r:embed="rId7">
            <a:alphaModFix/>
          </a:blip>
          <a:srcRect b="16567" l="0" r="0" t="22170"/>
          <a:stretch/>
        </p:blipFill>
        <p:spPr>
          <a:xfrm>
            <a:off x="1206597" y="2997703"/>
            <a:ext cx="3557216" cy="122583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5"/>
          <p:cNvSpPr/>
          <p:nvPr/>
        </p:nvSpPr>
        <p:spPr>
          <a:xfrm>
            <a:off x="3522154" y="3363821"/>
            <a:ext cx="163629" cy="24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5"/>
          <p:cNvSpPr txBox="1"/>
          <p:nvPr/>
        </p:nvSpPr>
        <p:spPr>
          <a:xfrm>
            <a:off x="6197955" y="3994531"/>
            <a:ext cx="2560277" cy="30777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44" name="Google Shape;344;p35"/>
          <p:cNvSpPr txBox="1"/>
          <p:nvPr/>
        </p:nvSpPr>
        <p:spPr>
          <a:xfrm>
            <a:off x="6150522" y="2171634"/>
            <a:ext cx="2560277" cy="30777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45" name="Google Shape;345;p35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/>
          <p:nvPr/>
        </p:nvSpPr>
        <p:spPr>
          <a:xfrm>
            <a:off x="422470" y="1493233"/>
            <a:ext cx="2876032" cy="7405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351" name="Google Shape;351;p36"/>
          <p:cNvGrpSpPr/>
          <p:nvPr/>
        </p:nvGrpSpPr>
        <p:grpSpPr>
          <a:xfrm>
            <a:off x="3216944" y="1133305"/>
            <a:ext cx="2072743" cy="2119627"/>
            <a:chOff x="3134924" y="969250"/>
            <a:chExt cx="3423758" cy="3501200"/>
          </a:xfrm>
        </p:grpSpPr>
        <p:pic>
          <p:nvPicPr>
            <p:cNvPr id="352" name="Google Shape;352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4924" y="969250"/>
              <a:ext cx="3423758" cy="35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grenages Rouages Machine - Photo gratuite sur Pixabay" id="353" name="Google Shape;353;p36"/>
            <p:cNvPicPr preferRelativeResize="0"/>
            <p:nvPr/>
          </p:nvPicPr>
          <p:blipFill rotWithShape="1">
            <a:blip r:embed="rId5">
              <a:alphaModFix/>
            </a:blip>
            <a:srcRect b="23443" l="0" r="1224" t="-7"/>
            <a:stretch/>
          </p:blipFill>
          <p:spPr>
            <a:xfrm>
              <a:off x="3404358" y="1444922"/>
              <a:ext cx="2501156" cy="1292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Google Shape;354;p36"/>
          <p:cNvSpPr/>
          <p:nvPr/>
        </p:nvSpPr>
        <p:spPr>
          <a:xfrm>
            <a:off x="2388259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6"/>
          <p:cNvSpPr/>
          <p:nvPr/>
        </p:nvSpPr>
        <p:spPr>
          <a:xfrm>
            <a:off x="5176484" y="1753727"/>
            <a:ext cx="777900" cy="2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230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6"/>
          <p:cNvSpPr txBox="1"/>
          <p:nvPr/>
        </p:nvSpPr>
        <p:spPr>
          <a:xfrm>
            <a:off x="5663952" y="1552914"/>
            <a:ext cx="2876032" cy="61786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330541" l="0" r="0" t="-2285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57" name="Google Shape;357;p36"/>
          <p:cNvPicPr preferRelativeResize="0"/>
          <p:nvPr/>
        </p:nvPicPr>
        <p:blipFill rotWithShape="1">
          <a:blip r:embed="rId7">
            <a:alphaModFix/>
          </a:blip>
          <a:srcRect b="70532" l="0" r="32157" t="6616"/>
          <a:stretch/>
        </p:blipFill>
        <p:spPr>
          <a:xfrm>
            <a:off x="424564" y="1486771"/>
            <a:ext cx="1184375" cy="740587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6"/>
          <p:cNvSpPr txBox="1"/>
          <p:nvPr/>
        </p:nvSpPr>
        <p:spPr>
          <a:xfrm>
            <a:off x="311699" y="410000"/>
            <a:ext cx="5352253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 Learning Overview</a:t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QCWareOfficial">
      <a:dk1>
        <a:srgbClr val="2A2B2A"/>
      </a:dk1>
      <a:lt1>
        <a:srgbClr val="FFFFFF"/>
      </a:lt1>
      <a:dk2>
        <a:srgbClr val="8C8D8C"/>
      </a:dk2>
      <a:lt2>
        <a:srgbClr val="E7E6E6"/>
      </a:lt2>
      <a:accent1>
        <a:srgbClr val="459927"/>
      </a:accent1>
      <a:accent2>
        <a:srgbClr val="194780"/>
      </a:accent2>
      <a:accent3>
        <a:srgbClr val="521B92"/>
      </a:accent3>
      <a:accent4>
        <a:srgbClr val="0096FF"/>
      </a:accent4>
      <a:accent5>
        <a:srgbClr val="F48D00"/>
      </a:accent5>
      <a:accent6>
        <a:srgbClr val="008E00"/>
      </a:accent6>
      <a:hlink>
        <a:srgbClr val="3B8D6D"/>
      </a:hlink>
      <a:folHlink>
        <a:srgbClr val="521B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