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18F037-7BE7-4D38-839E-C4F300CA6026}">
  <a:tblStyle styleId="{EC18F037-7BE7-4D38-839E-C4F300CA60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b6c7ee1b9b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b6c7ee1b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ba05c27a9f_4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ba05c27a9f_4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b7786050f8_0_1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b7786050f8_0_1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ba05c27a9f_4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ba05c27a9f_4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ba05c27a9f_4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ba05c27a9f_4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ba05c27a9f_4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ba05c27a9f_4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b6eafbd84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b6eafbd84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ba05c27a9f_3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ba05c27a9f_3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ba05c27a9f_3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ba05c27a9f_3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ba05c27a9f_3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ba05c27a9f_3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ba05c27a9f_3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ba05c27a9f_3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b7786050f8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b7786050f8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b7786050f8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b7786050f8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b9d9b05b4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b9d9b05b4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b7786050f8_0_1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b7786050f8_0_1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ba05c27a9f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ba05c27a9f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b8d0c481f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b8d0c481f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ba05c27a9f_4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ba05c27a9f_4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b8d0c481f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b8d0c481f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ba05c27a9f_4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ba05c27a9f_4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b7786050f8_0_1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1b7786050f8_0_1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ba05c27a9f_4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ba05c27a9f_4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ba2720585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ba2720585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ba05c27a9f_4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ba05c27a9f_4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ba05c27a9f_4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1ba05c27a9f_4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ba05c27a9f_4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1ba05c27a9f_4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ba05c27a9f_4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1ba05c27a9f_4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ba05c27a9f_4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1ba05c27a9f_4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ba05c27a9f_4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1ba05c27a9f_4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ba05c27a9f_4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1ba05c27a9f_4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ba05c27a9f_4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ba05c27a9f_4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ba05c27a9f_4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1ba05c27a9f_4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ba05c27a9f_4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ba05c27a9f_4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ba05c27a9f_4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ba05c27a9f_4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ba05c27a9f_4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ba05c27a9f_4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ba05c27a9f_4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ba05c27a9f_4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b7786050f8_0_1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1b7786050f8_0_1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b8940dbcd2_4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b8940dbcd2_4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b9d9b05b4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1b9d9b05b4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1ba05c27a9f_3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1ba05c27a9f_3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ba05c27a9f_4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ba05c27a9f_4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ba05c27a9f_4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ba05c27a9f_4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ba05c27a9f_3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ba05c27a9f_3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ba05c27a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1ba05c27a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ba05c27a9f_4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ba05c27a9f_4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1ba05c27a9f_4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1ba05c27a9f_4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b7786050f8_0_16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1b7786050f8_0_1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b8940dbcd2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1b8940dbcd2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b8466ffe32_1_1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g1b8466ffe32_1_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1b8940dbcd2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1b8940dbcd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ba05c27a9f_4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ba05c27a9f_4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ba05c27a9f_4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ba05c27a9f_4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b6eafbd84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b6eafbd84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ba05c27a9f_4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ba05c27a9f_4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dk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709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>
            <p:ph type="ctrTitle"/>
          </p:nvPr>
        </p:nvSpPr>
        <p:spPr>
          <a:xfrm>
            <a:off x="1143000" y="1854200"/>
            <a:ext cx="6858000" cy="15136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1143000" y="3474242"/>
            <a:ext cx="6858000" cy="469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4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8215" y="198596"/>
            <a:ext cx="2147570" cy="1457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51013"/>
            <a:ext cx="9144000" cy="339248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5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 Intro" showMasterSp="0" type="secHead">
  <p:cSld name="SECTION_HEADER">
    <p:bg>
      <p:bgPr>
        <a:gradFill>
          <a:gsLst>
            <a:gs pos="0">
              <a:srgbClr val="345C9D"/>
            </a:gs>
            <a:gs pos="20000">
              <a:srgbClr val="345C9D"/>
            </a:gs>
            <a:gs pos="100000">
              <a:schemeClr val="accent1"/>
            </a:gs>
          </a:gsLst>
          <a:lin ang="2700000" scaled="0"/>
        </a:gra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623888" y="1121885"/>
            <a:ext cx="7886700" cy="14498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623888" y="2686929"/>
            <a:ext cx="7886700" cy="1719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4_Title and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0" y="693420"/>
            <a:ext cx="9385300" cy="445008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5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900"/>
              <a:buFont typeface="Arial"/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900"/>
              <a:buFont typeface="Arial"/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900"/>
              <a:buFont typeface="Arial"/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900"/>
              <a:buFont typeface="Arial"/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900"/>
              <a:buFont typeface="Arial"/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900"/>
              <a:buFont typeface="Arial"/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900"/>
              <a:buFont typeface="Arial"/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900"/>
              <a:buFont typeface="Arial"/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900"/>
              <a:buFont typeface="Arial"/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kyline" showMasterSp="0">
  <p:cSld name="1_Divider Skyline"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544"/>
            <a:ext cx="9144000" cy="514041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type="title"/>
          </p:nvPr>
        </p:nvSpPr>
        <p:spPr>
          <a:xfrm>
            <a:off x="623888" y="112188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623888" y="328167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1484" y="4479227"/>
            <a:ext cx="2057400" cy="576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8650" y="1268413"/>
            <a:ext cx="6736080" cy="3786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>
            <p:ph type="ctrTitle"/>
          </p:nvPr>
        </p:nvSpPr>
        <p:spPr>
          <a:xfrm>
            <a:off x="1143000" y="1854200"/>
            <a:ext cx="6858000" cy="15136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" type="subTitle"/>
          </p:nvPr>
        </p:nvSpPr>
        <p:spPr>
          <a:xfrm>
            <a:off x="1143000" y="3474242"/>
            <a:ext cx="6858000" cy="469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5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 sz="1600"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2">
            <a:alphaModFix amt="10000"/>
          </a:blip>
          <a:srcRect b="14751" l="0" r="2596" t="0"/>
          <a:stretch/>
        </p:blipFill>
        <p:spPr>
          <a:xfrm>
            <a:off x="1" y="-1392"/>
            <a:ext cx="9143999" cy="5144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0" y="693420"/>
            <a:ext cx="9385300" cy="445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5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peaker Intro" showMasterSp="0">
  <p:cSld name="1_Speaker Intro">
    <p:bg>
      <p:bgPr>
        <a:gradFill>
          <a:gsLst>
            <a:gs pos="0">
              <a:srgbClr val="345C9D"/>
            </a:gs>
            <a:gs pos="20000">
              <a:srgbClr val="345C9D"/>
            </a:gs>
            <a:gs pos="100000">
              <a:schemeClr val="accent1"/>
            </a:gs>
          </a:gsLst>
          <a:lin ang="2700000" scaled="0"/>
        </a:gra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623888" y="1121885"/>
            <a:ext cx="7886700" cy="14498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623888" y="2686929"/>
            <a:ext cx="7886700" cy="1719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134" name="Google Shape;134;p23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 Intro Logo" showMasterSp="0">
  <p:cSld name="Speaker Intro Logo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/>
          <p:nvPr/>
        </p:nvSpPr>
        <p:spPr>
          <a:xfrm>
            <a:off x="0" y="1524000"/>
            <a:ext cx="9144000" cy="3619500"/>
          </a:xfrm>
          <a:prstGeom prst="rect">
            <a:avLst/>
          </a:prstGeom>
          <a:gradFill>
            <a:gsLst>
              <a:gs pos="0">
                <a:schemeClr val="accent2"/>
              </a:gs>
              <a:gs pos="20000">
                <a:schemeClr val="accent2"/>
              </a:gs>
              <a:gs pos="99000">
                <a:schemeClr val="accent1"/>
              </a:gs>
              <a:gs pos="100000">
                <a:schemeClr val="accent1"/>
              </a:gs>
            </a:gsLst>
            <a:lin ang="2700000" scaled="0"/>
          </a:gradFill>
          <a:ln cap="flat" cmpd="sng" w="12700">
            <a:solidFill>
              <a:srgbClr val="326F1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 txBox="1"/>
          <p:nvPr>
            <p:ph type="title"/>
          </p:nvPr>
        </p:nvSpPr>
        <p:spPr>
          <a:xfrm>
            <a:off x="623888" y="112188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623888" y="328167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141" name="Google Shape;141;p24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168966"/>
            <a:ext cx="4055110" cy="1135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ection Header" showMasterSp="0">
  <p:cSld name="5_Section Header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/>
          <p:nvPr/>
        </p:nvSpPr>
        <p:spPr>
          <a:xfrm>
            <a:off x="0" y="1524000"/>
            <a:ext cx="9144000" cy="3619500"/>
          </a:xfrm>
          <a:prstGeom prst="rect">
            <a:avLst/>
          </a:prstGeom>
          <a:gradFill>
            <a:gsLst>
              <a:gs pos="0">
                <a:schemeClr val="accent2"/>
              </a:gs>
              <a:gs pos="20000">
                <a:schemeClr val="accent2"/>
              </a:gs>
              <a:gs pos="99000">
                <a:schemeClr val="accent1"/>
              </a:gs>
              <a:gs pos="100000">
                <a:schemeClr val="accent1"/>
              </a:gs>
            </a:gsLst>
            <a:lin ang="2700000" scaled="0"/>
          </a:gradFill>
          <a:ln cap="flat" cmpd="sng" w="12700">
            <a:solidFill>
              <a:srgbClr val="326F1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5"/>
          <p:cNvSpPr txBox="1"/>
          <p:nvPr>
            <p:ph type="title"/>
          </p:nvPr>
        </p:nvSpPr>
        <p:spPr>
          <a:xfrm>
            <a:off x="623888" y="112188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623888" y="328167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1" showMasterSp="0">
  <p:cSld name="Dark 1">
    <p:bg>
      <p:bgPr>
        <a:solidFill>
          <a:srgbClr val="1A2E4E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0" y="685800"/>
            <a:ext cx="9385300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11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>
                <a:solidFill>
                  <a:schemeClr val="lt1"/>
                </a:solidFill>
              </a:defRPr>
            </a:lvl4pPr>
            <a:lvl5pPr indent="-3111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6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6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6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ark 1" showMasterSp="0">
  <p:cSld name="2_Dark 1">
    <p:bg>
      <p:bgPr>
        <a:solidFill>
          <a:srgbClr val="1A2E4E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0" y="678180"/>
            <a:ext cx="9385300" cy="446532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11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>
                <a:solidFill>
                  <a:schemeClr val="lt1"/>
                </a:solidFill>
              </a:defRPr>
            </a:lvl4pPr>
            <a:lvl5pPr indent="-3111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27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7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7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1099" y="429418"/>
            <a:ext cx="1008501" cy="684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2" showMasterSp="0">
  <p:cSld name="Dark 2">
    <p:bg>
      <p:bgPr>
        <a:solidFill>
          <a:srgbClr val="1A2E4E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8"/>
          <p:cNvPicPr preferRelativeResize="0"/>
          <p:nvPr/>
        </p:nvPicPr>
        <p:blipFill rotWithShape="1">
          <a:blip r:embed="rId2">
            <a:alphaModFix amt="54000"/>
          </a:blip>
          <a:srcRect b="0" l="0" r="0" t="0"/>
          <a:stretch/>
        </p:blipFill>
        <p:spPr>
          <a:xfrm>
            <a:off x="0" y="1751013"/>
            <a:ext cx="9144000" cy="339248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11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>
                <a:solidFill>
                  <a:schemeClr val="lt1"/>
                </a:solidFill>
              </a:defRPr>
            </a:lvl4pPr>
            <a:lvl5pPr indent="-3111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8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8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1099" y="429418"/>
            <a:ext cx="1008501" cy="684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ark 2" showMasterSp="0">
  <p:cSld name="1_Dark 2">
    <p:bg>
      <p:bgPr>
        <a:solidFill>
          <a:srgbClr val="1A2E4E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/>
          <p:cNvPicPr preferRelativeResize="0"/>
          <p:nvPr/>
        </p:nvPicPr>
        <p:blipFill rotWithShape="1">
          <a:blip r:embed="rId2">
            <a:alphaModFix amt="54000"/>
          </a:blip>
          <a:srcRect b="0" l="0" r="0" t="0"/>
          <a:stretch/>
        </p:blipFill>
        <p:spPr>
          <a:xfrm>
            <a:off x="0" y="1751013"/>
            <a:ext cx="9144000" cy="339248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11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>
                <a:solidFill>
                  <a:schemeClr val="lt1"/>
                </a:solidFill>
              </a:defRPr>
            </a:lvl4pPr>
            <a:lvl5pPr indent="-3111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29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Abstract" showMasterSp="0">
  <p:cSld name="Divider Abstract">
    <p:bg>
      <p:bgPr>
        <a:solidFill>
          <a:schemeClr val="dk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709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 txBox="1"/>
          <p:nvPr>
            <p:ph type="title"/>
          </p:nvPr>
        </p:nvSpPr>
        <p:spPr>
          <a:xfrm>
            <a:off x="623888" y="112188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623888" y="328167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186" name="Google Shape;186;p30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0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urple" showMasterSp="0">
  <p:cSld name="Divider Purple">
    <p:bg>
      <p:bgPr>
        <a:solidFill>
          <a:schemeClr val="dk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 rotWithShape="1">
          <a:blip r:embed="rId2">
            <a:alphaModFix amt="67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/>
          <p:nvPr>
            <p:ph type="title"/>
          </p:nvPr>
        </p:nvSpPr>
        <p:spPr>
          <a:xfrm>
            <a:off x="623888" y="112188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623888" y="328167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B8B8B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B8B8B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B8B8B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B8B8B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B8B8B"/>
              </a:buClr>
              <a:buSzPts val="1200"/>
              <a:buNone/>
              <a:defRPr sz="1200">
                <a:solidFill>
                  <a:srgbClr val="8B8B8B"/>
                </a:solidFill>
              </a:defRPr>
            </a:lvl9pPr>
          </a:lstStyle>
          <a:p/>
        </p:txBody>
      </p:sp>
      <p:sp>
        <p:nvSpPr>
          <p:cNvPr id="193" name="Google Shape;193;p31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1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5" name="Google Shape;19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1484" y="4479227"/>
            <a:ext cx="2057400" cy="576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32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32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32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2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3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0" y="678180"/>
            <a:ext cx="9385300" cy="446532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3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33"/>
          <p:cNvSpPr txBox="1"/>
          <p:nvPr>
            <p:ph idx="2" type="body"/>
          </p:nvPr>
        </p:nvSpPr>
        <p:spPr>
          <a:xfrm>
            <a:off x="627380" y="1393032"/>
            <a:ext cx="3887391" cy="485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08" name="Google Shape;208;p33"/>
          <p:cNvSpPr txBox="1"/>
          <p:nvPr>
            <p:ph idx="3" type="body"/>
          </p:nvPr>
        </p:nvSpPr>
        <p:spPr>
          <a:xfrm>
            <a:off x="4645820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33"/>
          <p:cNvSpPr txBox="1"/>
          <p:nvPr>
            <p:ph idx="4" type="body"/>
          </p:nvPr>
        </p:nvSpPr>
        <p:spPr>
          <a:xfrm>
            <a:off x="4643358" y="1393032"/>
            <a:ext cx="3887391" cy="485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10" name="Google Shape;210;p33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33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3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4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34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4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5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0" y="685800"/>
            <a:ext cx="9385300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5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5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5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5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6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6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8" name="Google Shape;228;p36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0" y="685800"/>
            <a:ext cx="93853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type="title"/>
          </p:nvPr>
        </p:nvSpPr>
        <p:spPr>
          <a:xfrm>
            <a:off x="629841" y="740568"/>
            <a:ext cx="2949178" cy="802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7"/>
          <p:cNvSpPr txBox="1"/>
          <p:nvPr>
            <p:ph idx="1" type="body"/>
          </p:nvPr>
        </p:nvSpPr>
        <p:spPr>
          <a:xfrm>
            <a:off x="629841" y="1663700"/>
            <a:ext cx="2949178" cy="2738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32" name="Google Shape;232;p37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7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7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5" name="Google Shape;235;p37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0" y="685800"/>
            <a:ext cx="93853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8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38"/>
          <p:cNvSpPr txBox="1"/>
          <p:nvPr>
            <p:ph idx="1" type="body"/>
          </p:nvPr>
        </p:nvSpPr>
        <p:spPr>
          <a:xfrm>
            <a:off x="629841" y="1663700"/>
            <a:ext cx="2949178" cy="2738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40" name="Google Shape;240;p38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38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8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900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3" name="Google Shape;243;p38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0" y="685800"/>
            <a:ext cx="93853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, title, text, half-image">
  <p:cSld name="section, title, text, half-image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39"/>
          <p:cNvSpPr txBox="1"/>
          <p:nvPr>
            <p:ph type="title"/>
          </p:nvPr>
        </p:nvSpPr>
        <p:spPr>
          <a:xfrm>
            <a:off x="228600" y="411480"/>
            <a:ext cx="41148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39"/>
          <p:cNvSpPr txBox="1"/>
          <p:nvPr>
            <p:ph idx="11" type="ftr"/>
          </p:nvPr>
        </p:nvSpPr>
        <p:spPr>
          <a:xfrm>
            <a:off x="228600" y="4805012"/>
            <a:ext cx="41148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39"/>
          <p:cNvSpPr txBox="1"/>
          <p:nvPr>
            <p:ph idx="1" type="body"/>
          </p:nvPr>
        </p:nvSpPr>
        <p:spPr>
          <a:xfrm>
            <a:off x="228600" y="201169"/>
            <a:ext cx="4114800" cy="30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100"/>
              <a:buChar char="•"/>
              <a:defRPr sz="11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39"/>
          <p:cNvSpPr txBox="1"/>
          <p:nvPr>
            <p:ph idx="3" type="body"/>
          </p:nvPr>
        </p:nvSpPr>
        <p:spPr>
          <a:xfrm>
            <a:off x="228600" y="1097281"/>
            <a:ext cx="4114800" cy="3585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72691" t="0"/>
          <a:stretch/>
        </p:blipFill>
        <p:spPr>
          <a:xfrm>
            <a:off x="8620463" y="120900"/>
            <a:ext cx="354867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B8B8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1.png"/><Relationship Id="rId10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Relationship Id="rId4" Type="http://schemas.openxmlformats.org/officeDocument/2006/relationships/image" Target="../media/image30.png"/><Relationship Id="rId5" Type="http://schemas.openxmlformats.org/officeDocument/2006/relationships/image" Target="../media/image39.png"/><Relationship Id="rId6" Type="http://schemas.openxmlformats.org/officeDocument/2006/relationships/image" Target="../media/image4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Relationship Id="rId5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Relationship Id="rId5" Type="http://schemas.openxmlformats.org/officeDocument/2006/relationships/image" Target="../media/image3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Relationship Id="rId4" Type="http://schemas.openxmlformats.org/officeDocument/2006/relationships/image" Target="../media/image34.png"/><Relationship Id="rId5" Type="http://schemas.openxmlformats.org/officeDocument/2006/relationships/image" Target="../media/image37.png"/><Relationship Id="rId6" Type="http://schemas.openxmlformats.org/officeDocument/2006/relationships/image" Target="../media/image35.png"/><Relationship Id="rId7" Type="http://schemas.openxmlformats.org/officeDocument/2006/relationships/image" Target="../media/image33.png"/><Relationship Id="rId8" Type="http://schemas.openxmlformats.org/officeDocument/2006/relationships/image" Target="../media/image3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png"/><Relationship Id="rId4" Type="http://schemas.openxmlformats.org/officeDocument/2006/relationships/image" Target="../media/image42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8761D"/>
            </a:gs>
            <a:gs pos="100000">
              <a:srgbClr val="3C78D8"/>
            </a:gs>
          </a:gsLst>
          <a:lin ang="2700006" scaled="0"/>
        </a:gra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/>
          <p:nvPr>
            <p:ph idx="1" type="subTitle"/>
          </p:nvPr>
        </p:nvSpPr>
        <p:spPr>
          <a:xfrm>
            <a:off x="460950" y="1158082"/>
            <a:ext cx="8222100" cy="1908000"/>
          </a:xfrm>
          <a:prstGeom prst="rect">
            <a:avLst/>
          </a:prstGeom>
          <a:effectLst>
            <a:outerShdw blurRad="57150" rotWithShape="0" algn="bl" dir="3360000" dist="28575">
              <a:schemeClr val="lt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chemeClr val="lt1"/>
                </a:solidFill>
              </a:rPr>
              <a:t>Quantum </a:t>
            </a:r>
            <a:endParaRPr b="1" sz="54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chemeClr val="lt1"/>
                </a:solidFill>
              </a:rPr>
              <a:t>Deep Hedging</a:t>
            </a:r>
            <a:endParaRPr b="1" sz="5400">
              <a:solidFill>
                <a:schemeClr val="lt1"/>
              </a:solidFill>
            </a:endParaRPr>
          </a:p>
        </p:txBody>
      </p:sp>
      <p:sp>
        <p:nvSpPr>
          <p:cNvPr id="255" name="Google Shape;255;p40"/>
          <p:cNvSpPr txBox="1"/>
          <p:nvPr/>
        </p:nvSpPr>
        <p:spPr>
          <a:xfrm>
            <a:off x="2153925" y="3066075"/>
            <a:ext cx="47307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 Medium"/>
              <a:buNone/>
            </a:pPr>
            <a:r>
              <a:rPr lang="en" sz="13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Snehal Raj </a:t>
            </a:r>
            <a:endParaRPr sz="13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 Medium"/>
              <a:buNone/>
            </a:pPr>
            <a:r>
              <a:t/>
            </a:r>
            <a:endParaRPr sz="13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 Medium"/>
              <a:buNone/>
            </a:pPr>
            <a:r>
              <a:t/>
            </a:r>
            <a:endParaRPr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 Medium"/>
              <a:buNone/>
            </a:pPr>
            <a:r>
              <a:rPr i="1" lang="en" sz="12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Joint work with:</a:t>
            </a:r>
            <a:endParaRPr i="1" sz="12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56" name="Google Shape;256;p40"/>
          <p:cNvPicPr preferRelativeResize="0"/>
          <p:nvPr/>
        </p:nvPicPr>
        <p:blipFill rotWithShape="1">
          <a:blip r:embed="rId3">
            <a:alphaModFix/>
          </a:blip>
          <a:srcRect b="0" l="0" r="73925" t="0"/>
          <a:stretch/>
        </p:blipFill>
        <p:spPr>
          <a:xfrm>
            <a:off x="8741301" y="4697175"/>
            <a:ext cx="325609" cy="3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0"/>
          <p:cNvSpPr txBox="1"/>
          <p:nvPr/>
        </p:nvSpPr>
        <p:spPr>
          <a:xfrm>
            <a:off x="2456550" y="3417075"/>
            <a:ext cx="181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8" name="Google Shape;25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4675" y="3901875"/>
            <a:ext cx="2529201" cy="5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A.1 Use Case Definition: </a:t>
            </a:r>
            <a:r>
              <a:rPr b="1" lang="en">
                <a:solidFill>
                  <a:srgbClr val="D9D9D9"/>
                </a:solidFill>
              </a:rPr>
              <a:t>What is Deep Hedging?</a:t>
            </a:r>
            <a:endParaRPr b="1">
              <a:solidFill>
                <a:srgbClr val="D9D9D9"/>
              </a:solidFill>
            </a:endParaRPr>
          </a:p>
        </p:txBody>
      </p:sp>
      <p:sp>
        <p:nvSpPr>
          <p:cNvPr id="324" name="Google Shape;324;p49"/>
          <p:cNvSpPr txBox="1"/>
          <p:nvPr>
            <p:ph idx="4294967295" type="body"/>
          </p:nvPr>
        </p:nvSpPr>
        <p:spPr>
          <a:xfrm>
            <a:off x="602075" y="1634225"/>
            <a:ext cx="7913100" cy="33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AutoNum type="arabicPeriod"/>
            </a:pPr>
            <a:r>
              <a:rPr lang="en" sz="1300">
                <a:solidFill>
                  <a:srgbClr val="222222"/>
                </a:solidFill>
              </a:rPr>
              <a:t>Formulation of hedging as a </a:t>
            </a:r>
            <a:r>
              <a:rPr b="1" lang="en" sz="1300">
                <a:solidFill>
                  <a:srgbClr val="2D6516"/>
                </a:solidFill>
              </a:rPr>
              <a:t>reinforcement learning problem</a:t>
            </a:r>
            <a:r>
              <a:rPr lang="en" sz="1300">
                <a:solidFill>
                  <a:srgbClr val="222222"/>
                </a:solidFill>
              </a:rPr>
              <a:t> such that: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The </a:t>
            </a:r>
            <a:r>
              <a:rPr b="1" lang="en" sz="1300">
                <a:solidFill>
                  <a:srgbClr val="0C58D3"/>
                </a:solidFill>
              </a:rPr>
              <a:t>market states</a:t>
            </a:r>
            <a:r>
              <a:rPr lang="en" sz="1300">
                <a:solidFill>
                  <a:srgbClr val="222222"/>
                </a:solidFill>
              </a:rPr>
              <a:t> contain all current and past prices, cost estimates, news, …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The </a:t>
            </a:r>
            <a:r>
              <a:rPr b="1" lang="en" sz="1300">
                <a:solidFill>
                  <a:srgbClr val="0C58D3"/>
                </a:solidFill>
              </a:rPr>
              <a:t>trading actions</a:t>
            </a:r>
            <a:r>
              <a:rPr lang="en" sz="1300">
                <a:solidFill>
                  <a:srgbClr val="222222"/>
                </a:solidFill>
              </a:rPr>
              <a:t> are subject to constraints, such as liquidity limits, risk limits, ... 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The </a:t>
            </a:r>
            <a:r>
              <a:rPr b="1" lang="en" sz="1300">
                <a:solidFill>
                  <a:srgbClr val="0C58D3"/>
                </a:solidFill>
              </a:rPr>
              <a:t>transitions</a:t>
            </a:r>
            <a:r>
              <a:rPr lang="en" sz="1300">
                <a:solidFill>
                  <a:srgbClr val="222222"/>
                </a:solidFill>
              </a:rPr>
              <a:t> between market states follow the market dynamics.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The </a:t>
            </a:r>
            <a:r>
              <a:rPr b="1" lang="en" sz="1300">
                <a:solidFill>
                  <a:srgbClr val="0C58D3"/>
                </a:solidFill>
              </a:rPr>
              <a:t>returns</a:t>
            </a:r>
            <a:r>
              <a:rPr lang="en" sz="1300">
                <a:solidFill>
                  <a:srgbClr val="222222"/>
                </a:solidFill>
              </a:rPr>
              <a:t> include the cash flows and the transaction costs. 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The </a:t>
            </a:r>
            <a:r>
              <a:rPr b="1" lang="en" sz="1300">
                <a:solidFill>
                  <a:srgbClr val="0C58D3"/>
                </a:solidFill>
              </a:rPr>
              <a:t>trading goals</a:t>
            </a:r>
            <a:r>
              <a:rPr lang="en" sz="1300">
                <a:solidFill>
                  <a:srgbClr val="222222"/>
                </a:solidFill>
              </a:rPr>
              <a:t> maximize the cumulative future returns under some risk-adjusted measure.</a:t>
            </a:r>
            <a:endParaRPr sz="13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AutoNum type="arabicPeriod"/>
            </a:pPr>
            <a:r>
              <a:rPr lang="en" sz="1300">
                <a:solidFill>
                  <a:srgbClr val="222222"/>
                </a:solidFill>
              </a:rPr>
              <a:t>A Reinforcement Learning algorithm (</a:t>
            </a:r>
            <a:r>
              <a:rPr i="1" lang="en" sz="1300">
                <a:solidFill>
                  <a:srgbClr val="222222"/>
                </a:solidFill>
              </a:rPr>
              <a:t>e.g. </a:t>
            </a:r>
            <a:r>
              <a:rPr lang="en" sz="1300">
                <a:solidFill>
                  <a:srgbClr val="222222"/>
                </a:solidFill>
              </a:rPr>
              <a:t>policy search) by designing: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The </a:t>
            </a:r>
            <a:r>
              <a:rPr b="1" lang="en" sz="1300">
                <a:solidFill>
                  <a:srgbClr val="0C58D3"/>
                </a:solidFill>
              </a:rPr>
              <a:t>neural network architectures</a:t>
            </a:r>
            <a:r>
              <a:rPr lang="en" sz="1300">
                <a:solidFill>
                  <a:srgbClr val="222222"/>
                </a:solidFill>
              </a:rPr>
              <a:t> to model the trading strategy.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The </a:t>
            </a:r>
            <a:r>
              <a:rPr b="1" lang="en" sz="1300">
                <a:solidFill>
                  <a:srgbClr val="0C58D3"/>
                </a:solidFill>
              </a:rPr>
              <a:t>training loss</a:t>
            </a:r>
            <a:r>
              <a:rPr lang="en" sz="1300">
                <a:solidFill>
                  <a:srgbClr val="222222"/>
                </a:solidFill>
              </a:rPr>
              <a:t> to find the optimal parameters maximizing the trading goal.</a:t>
            </a:r>
            <a:endParaRPr sz="1300">
              <a:solidFill>
                <a:srgbClr val="222222"/>
              </a:solidFill>
            </a:endParaRPr>
          </a:p>
        </p:txBody>
      </p:sp>
      <p:sp>
        <p:nvSpPr>
          <p:cNvPr id="325" name="Google Shape;325;p49"/>
          <p:cNvSpPr/>
          <p:nvPr/>
        </p:nvSpPr>
        <p:spPr>
          <a:xfrm>
            <a:off x="572400" y="903125"/>
            <a:ext cx="7999200" cy="645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Deep Hedging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is a </a:t>
            </a:r>
            <a:r>
              <a:rPr b="1" i="1" lang="en" sz="13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framework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for hedging a portfolio of derivatives in the presence of market frictions such as transaction costs using</a:t>
            </a:r>
            <a:r>
              <a:rPr i="1" lang="en" sz="13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en" sz="13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modern deep reinforcement learning methods.</a:t>
            </a:r>
            <a:endParaRPr b="1" i="1" sz="13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49"/>
          <p:cNvSpPr txBox="1"/>
          <p:nvPr/>
        </p:nvSpPr>
        <p:spPr>
          <a:xfrm rot="-5400000">
            <a:off x="692850" y="2214500"/>
            <a:ext cx="999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environment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 Design &amp; Analysis</a:t>
            </a:r>
            <a:endParaRPr b="1">
              <a:solidFill>
                <a:srgbClr val="D9EAD3"/>
              </a:solidFill>
            </a:endParaRPr>
          </a:p>
        </p:txBody>
      </p:sp>
      <p:sp>
        <p:nvSpPr>
          <p:cNvPr id="332" name="Google Shape;332;p50"/>
          <p:cNvSpPr/>
          <p:nvPr/>
        </p:nvSpPr>
        <p:spPr>
          <a:xfrm>
            <a:off x="572400" y="903125"/>
            <a:ext cx="7999200" cy="415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Goal</a:t>
            </a:r>
            <a:r>
              <a:rPr b="1" lang="en" sz="13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1: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b="1" i="1" lang="en" sz="1300" u="sng">
                <a:latin typeface="Roboto"/>
                <a:ea typeface="Roboto"/>
                <a:cs typeface="Roboto"/>
                <a:sym typeface="Roboto"/>
              </a:rPr>
              <a:t>extend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the existing </a:t>
            </a:r>
            <a:r>
              <a:rPr b="1" i="1" lang="en" sz="1300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classical </a:t>
            </a:r>
            <a:r>
              <a:rPr b="1" i="1" lang="en" sz="1300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framework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of deep hedging to use </a:t>
            </a:r>
            <a:r>
              <a:rPr b="1" lang="en" sz="13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quantum neural networks.</a:t>
            </a:r>
            <a:endParaRPr i="1" sz="1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 Design &amp; Analysis</a:t>
            </a:r>
            <a:endParaRPr b="1">
              <a:solidFill>
                <a:srgbClr val="D9EAD3"/>
              </a:solidFill>
            </a:endParaRPr>
          </a:p>
        </p:txBody>
      </p:sp>
      <p:sp>
        <p:nvSpPr>
          <p:cNvPr id="338" name="Google Shape;338;p51"/>
          <p:cNvSpPr/>
          <p:nvPr/>
        </p:nvSpPr>
        <p:spPr>
          <a:xfrm>
            <a:off x="572400" y="903125"/>
            <a:ext cx="7999200" cy="415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Goal 1: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b="1" i="1" lang="en" sz="1300" u="sng">
                <a:latin typeface="Roboto"/>
                <a:ea typeface="Roboto"/>
                <a:cs typeface="Roboto"/>
                <a:sym typeface="Roboto"/>
              </a:rPr>
              <a:t>extend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the existing </a:t>
            </a:r>
            <a:r>
              <a:rPr b="1" i="1" lang="en" sz="1300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classical framework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of deep hedging to use </a:t>
            </a:r>
            <a:r>
              <a:rPr b="1" lang="en" sz="13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quantum neural networks.</a:t>
            </a:r>
            <a:endParaRPr i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51"/>
          <p:cNvSpPr txBox="1"/>
          <p:nvPr>
            <p:ph idx="4294967295" type="body"/>
          </p:nvPr>
        </p:nvSpPr>
        <p:spPr>
          <a:xfrm>
            <a:off x="615450" y="1318925"/>
            <a:ext cx="79131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/>
            </a:pPr>
            <a:r>
              <a:rPr lang="en" sz="1300">
                <a:solidFill>
                  <a:srgbClr val="222222"/>
                </a:solidFill>
              </a:rPr>
              <a:t>Same formulation of hedging as a </a:t>
            </a:r>
            <a:r>
              <a:rPr b="1" lang="en" sz="1300">
                <a:solidFill>
                  <a:srgbClr val="2D6516"/>
                </a:solidFill>
              </a:rPr>
              <a:t>reinforcement learning problem</a:t>
            </a:r>
            <a:r>
              <a:rPr lang="en" sz="1300">
                <a:solidFill>
                  <a:srgbClr val="222222"/>
                </a:solidFill>
              </a:rPr>
              <a:t> </a:t>
            </a:r>
            <a:endParaRPr sz="1300">
              <a:solidFill>
                <a:srgbClr val="222222"/>
              </a:solidFill>
            </a:endParaRPr>
          </a:p>
          <a:p>
            <a:pPr indent="-311308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/>
            </a:pPr>
            <a:r>
              <a:rPr lang="en" sz="1302">
                <a:solidFill>
                  <a:srgbClr val="000000"/>
                </a:solidFill>
              </a:rPr>
              <a:t>We extended the </a:t>
            </a:r>
            <a:r>
              <a:rPr b="1" lang="en" sz="1302">
                <a:solidFill>
                  <a:srgbClr val="2D6516"/>
                </a:solidFill>
              </a:rPr>
              <a:t>policy search</a:t>
            </a:r>
            <a:r>
              <a:rPr b="1" lang="en" sz="1302">
                <a:solidFill>
                  <a:srgbClr val="000000"/>
                </a:solidFill>
              </a:rPr>
              <a:t> </a:t>
            </a:r>
            <a:r>
              <a:rPr lang="en" sz="1302">
                <a:solidFill>
                  <a:srgbClr val="000000"/>
                </a:solidFill>
              </a:rPr>
              <a:t>based RL algorithm to use </a:t>
            </a:r>
            <a:r>
              <a:rPr b="1" lang="en" sz="1302">
                <a:solidFill>
                  <a:srgbClr val="0C58D3"/>
                </a:solidFill>
              </a:rPr>
              <a:t>quantum neural networks</a:t>
            </a:r>
            <a:r>
              <a:rPr b="1" lang="en" sz="1302">
                <a:solidFill>
                  <a:srgbClr val="000000"/>
                </a:solidFill>
              </a:rPr>
              <a:t> </a:t>
            </a:r>
            <a:r>
              <a:rPr lang="en" sz="1302">
                <a:solidFill>
                  <a:srgbClr val="000000"/>
                </a:solidFill>
              </a:rPr>
              <a:t>to model the trading strategy.</a:t>
            </a:r>
            <a:endParaRPr b="1" sz="13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 Design &amp; Analysis</a:t>
            </a:r>
            <a:endParaRPr b="1">
              <a:solidFill>
                <a:srgbClr val="D9EAD3"/>
              </a:solidFill>
            </a:endParaRPr>
          </a:p>
        </p:txBody>
      </p:sp>
      <p:sp>
        <p:nvSpPr>
          <p:cNvPr id="345" name="Google Shape;345;p52"/>
          <p:cNvSpPr/>
          <p:nvPr/>
        </p:nvSpPr>
        <p:spPr>
          <a:xfrm>
            <a:off x="572400" y="903125"/>
            <a:ext cx="7999200" cy="415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Goal 1: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b="1" i="1" lang="en" sz="1300" u="sng">
                <a:latin typeface="Roboto"/>
                <a:ea typeface="Roboto"/>
                <a:cs typeface="Roboto"/>
                <a:sym typeface="Roboto"/>
              </a:rPr>
              <a:t>extend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the existing </a:t>
            </a:r>
            <a:r>
              <a:rPr b="1" i="1" lang="en" sz="1300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classical framework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of deep hedging to use </a:t>
            </a:r>
            <a:r>
              <a:rPr b="1" lang="en" sz="13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quantum neural networks.</a:t>
            </a:r>
            <a:endParaRPr i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52"/>
          <p:cNvSpPr/>
          <p:nvPr/>
        </p:nvSpPr>
        <p:spPr>
          <a:xfrm>
            <a:off x="572400" y="2396825"/>
            <a:ext cx="7999200" cy="487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Goal 2: 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To </a:t>
            </a:r>
            <a:r>
              <a:rPr b="1" i="1" lang="en" sz="1300" u="sng">
                <a:latin typeface="Roboto"/>
                <a:ea typeface="Roboto"/>
                <a:cs typeface="Roboto"/>
                <a:sym typeface="Roboto"/>
              </a:rPr>
              <a:t>define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b="1" i="1" lang="en" sz="1300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rPr>
              <a:t>quantum framework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for deep hedging using </a:t>
            </a:r>
            <a:r>
              <a:rPr b="1" lang="en" sz="13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quantum reinforcement learning.</a:t>
            </a:r>
            <a:endParaRPr i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52"/>
          <p:cNvSpPr txBox="1"/>
          <p:nvPr>
            <p:ph idx="4294967295" type="body"/>
          </p:nvPr>
        </p:nvSpPr>
        <p:spPr>
          <a:xfrm>
            <a:off x="615450" y="1318925"/>
            <a:ext cx="79131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/>
            </a:pPr>
            <a:r>
              <a:rPr lang="en" sz="1300">
                <a:solidFill>
                  <a:srgbClr val="222222"/>
                </a:solidFill>
              </a:rPr>
              <a:t>Same formulation of hedging as a </a:t>
            </a:r>
            <a:r>
              <a:rPr b="1" lang="en" sz="1300">
                <a:solidFill>
                  <a:srgbClr val="2D6516"/>
                </a:solidFill>
              </a:rPr>
              <a:t>reinforcement learning problem</a:t>
            </a:r>
            <a:r>
              <a:rPr lang="en" sz="1300">
                <a:solidFill>
                  <a:srgbClr val="222222"/>
                </a:solidFill>
              </a:rPr>
              <a:t> </a:t>
            </a:r>
            <a:endParaRPr sz="1300">
              <a:solidFill>
                <a:srgbClr val="222222"/>
              </a:solidFill>
            </a:endParaRPr>
          </a:p>
          <a:p>
            <a:pPr indent="-311308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/>
            </a:pPr>
            <a:r>
              <a:rPr lang="en" sz="1302">
                <a:solidFill>
                  <a:srgbClr val="000000"/>
                </a:solidFill>
              </a:rPr>
              <a:t>We extended the </a:t>
            </a:r>
            <a:r>
              <a:rPr b="1" lang="en" sz="1302">
                <a:solidFill>
                  <a:srgbClr val="2D6516"/>
                </a:solidFill>
              </a:rPr>
              <a:t>policy search</a:t>
            </a:r>
            <a:r>
              <a:rPr b="1" lang="en" sz="1302">
                <a:solidFill>
                  <a:srgbClr val="000000"/>
                </a:solidFill>
              </a:rPr>
              <a:t> </a:t>
            </a:r>
            <a:r>
              <a:rPr lang="en" sz="1302">
                <a:solidFill>
                  <a:srgbClr val="000000"/>
                </a:solidFill>
              </a:rPr>
              <a:t>based RL algorithm to use </a:t>
            </a:r>
            <a:r>
              <a:rPr b="1" lang="en" sz="1302">
                <a:solidFill>
                  <a:srgbClr val="0C58D3"/>
                </a:solidFill>
              </a:rPr>
              <a:t>quantum neural networks</a:t>
            </a:r>
            <a:r>
              <a:rPr b="1" lang="en" sz="1302">
                <a:solidFill>
                  <a:srgbClr val="000000"/>
                </a:solidFill>
              </a:rPr>
              <a:t> </a:t>
            </a:r>
            <a:r>
              <a:rPr lang="en" sz="1302">
                <a:solidFill>
                  <a:srgbClr val="000000"/>
                </a:solidFill>
              </a:rPr>
              <a:t>to model the trading strategy.</a:t>
            </a:r>
            <a:endParaRPr b="1" sz="13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 Design &amp; Analysis</a:t>
            </a:r>
            <a:endParaRPr b="1">
              <a:solidFill>
                <a:srgbClr val="D9EAD3"/>
              </a:solidFill>
            </a:endParaRPr>
          </a:p>
        </p:txBody>
      </p:sp>
      <p:sp>
        <p:nvSpPr>
          <p:cNvPr id="353" name="Google Shape;353;p53"/>
          <p:cNvSpPr/>
          <p:nvPr/>
        </p:nvSpPr>
        <p:spPr>
          <a:xfrm>
            <a:off x="572400" y="903125"/>
            <a:ext cx="7999200" cy="415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Goal 1: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To </a:t>
            </a:r>
            <a:r>
              <a:rPr b="1" i="1" lang="en" sz="1300" u="sng">
                <a:latin typeface="Roboto"/>
                <a:ea typeface="Roboto"/>
                <a:cs typeface="Roboto"/>
                <a:sym typeface="Roboto"/>
              </a:rPr>
              <a:t>extend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the existing </a:t>
            </a:r>
            <a:r>
              <a:rPr b="1" i="1" lang="en" sz="1300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classical framework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of deep hedging to use </a:t>
            </a:r>
            <a:r>
              <a:rPr b="1" lang="en" sz="13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quantum neural networks.</a:t>
            </a:r>
            <a:endParaRPr i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53"/>
          <p:cNvSpPr/>
          <p:nvPr/>
        </p:nvSpPr>
        <p:spPr>
          <a:xfrm>
            <a:off x="572400" y="2396825"/>
            <a:ext cx="7999200" cy="487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Goal 2: 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To </a:t>
            </a:r>
            <a:r>
              <a:rPr b="1" i="1" lang="en" sz="1300" u="sng">
                <a:latin typeface="Roboto"/>
                <a:ea typeface="Roboto"/>
                <a:cs typeface="Roboto"/>
                <a:sym typeface="Roboto"/>
              </a:rPr>
              <a:t>define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b="1" i="1" lang="en" sz="1300">
                <a:solidFill>
                  <a:srgbClr val="085631"/>
                </a:solidFill>
                <a:latin typeface="Roboto"/>
                <a:ea typeface="Roboto"/>
                <a:cs typeface="Roboto"/>
                <a:sym typeface="Roboto"/>
              </a:rPr>
              <a:t>quantum framework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for deep hedging using </a:t>
            </a:r>
            <a:r>
              <a:rPr b="1" lang="en" sz="13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quantum reinforcement learning.</a:t>
            </a:r>
            <a:endParaRPr i="1"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53"/>
          <p:cNvSpPr txBox="1"/>
          <p:nvPr>
            <p:ph idx="4294967295" type="body"/>
          </p:nvPr>
        </p:nvSpPr>
        <p:spPr>
          <a:xfrm>
            <a:off x="615450" y="2947025"/>
            <a:ext cx="7913100" cy="16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/>
            </a:pPr>
            <a:r>
              <a:rPr lang="en" sz="1302">
                <a:solidFill>
                  <a:srgbClr val="000000"/>
                </a:solidFill>
              </a:rPr>
              <a:t>Formulation of hedging as a </a:t>
            </a:r>
            <a:r>
              <a:rPr b="1" lang="en" sz="1302">
                <a:solidFill>
                  <a:srgbClr val="2D6516"/>
                </a:solidFill>
              </a:rPr>
              <a:t>quantum reinforcement learning</a:t>
            </a:r>
            <a:r>
              <a:rPr lang="en" sz="1302">
                <a:solidFill>
                  <a:srgbClr val="2D6516"/>
                </a:solidFill>
              </a:rPr>
              <a:t> </a:t>
            </a:r>
            <a:r>
              <a:rPr lang="en" sz="1302">
                <a:solidFill>
                  <a:srgbClr val="000000"/>
                </a:solidFill>
              </a:rPr>
              <a:t>problem:</a:t>
            </a:r>
            <a:endParaRPr sz="13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A </a:t>
            </a:r>
            <a:r>
              <a:rPr b="1" lang="en" sz="1302">
                <a:solidFill>
                  <a:srgbClr val="0C58D3"/>
                </a:solidFill>
              </a:rPr>
              <a:t>quantum environment</a:t>
            </a:r>
            <a:r>
              <a:rPr lang="en" sz="1302">
                <a:solidFill>
                  <a:srgbClr val="000000"/>
                </a:solidFill>
              </a:rPr>
              <a:t> for deep hedging </a:t>
            </a:r>
            <a:endParaRPr sz="13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A </a:t>
            </a:r>
            <a:r>
              <a:rPr b="1" lang="en" sz="1302">
                <a:solidFill>
                  <a:srgbClr val="0C58D3"/>
                </a:solidFill>
              </a:rPr>
              <a:t>trading goal</a:t>
            </a:r>
            <a:r>
              <a:rPr lang="en" sz="1302">
                <a:solidFill>
                  <a:srgbClr val="000000"/>
                </a:solidFill>
              </a:rPr>
              <a:t> in terms of the </a:t>
            </a:r>
            <a:r>
              <a:rPr b="1" lang="en" sz="1302">
                <a:solidFill>
                  <a:srgbClr val="0C58D3"/>
                </a:solidFill>
              </a:rPr>
              <a:t>quantum value function</a:t>
            </a:r>
            <a:r>
              <a:rPr lang="en" sz="1302">
                <a:solidFill>
                  <a:srgbClr val="000000"/>
                </a:solidFill>
              </a:rPr>
              <a:t>.</a:t>
            </a:r>
            <a:br>
              <a:rPr lang="en" sz="1302">
                <a:solidFill>
                  <a:srgbClr val="000000"/>
                </a:solidFill>
              </a:rPr>
            </a:br>
            <a:endParaRPr sz="1302">
              <a:solidFill>
                <a:srgbClr val="000000"/>
              </a:solidFill>
            </a:endParaRPr>
          </a:p>
          <a:p>
            <a:pPr indent="-311308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/>
            </a:pPr>
            <a:r>
              <a:rPr lang="en" sz="1302">
                <a:solidFill>
                  <a:srgbClr val="000000"/>
                </a:solidFill>
              </a:rPr>
              <a:t>A Quantum Reinforcement Learning algorithm (using </a:t>
            </a:r>
            <a:r>
              <a:rPr b="1" lang="en" sz="1302">
                <a:solidFill>
                  <a:srgbClr val="38761D"/>
                </a:solidFill>
              </a:rPr>
              <a:t>actor-critic)</a:t>
            </a:r>
            <a:r>
              <a:rPr lang="en" sz="1302">
                <a:solidFill>
                  <a:srgbClr val="000000"/>
                </a:solidFill>
              </a:rPr>
              <a:t> by designing:</a:t>
            </a:r>
            <a:endParaRPr sz="13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The </a:t>
            </a:r>
            <a:r>
              <a:rPr b="1" lang="en" sz="1302">
                <a:solidFill>
                  <a:srgbClr val="0C58D3"/>
                </a:solidFill>
              </a:rPr>
              <a:t>quantum circuits</a:t>
            </a:r>
            <a:r>
              <a:rPr lang="en" sz="1302">
                <a:solidFill>
                  <a:srgbClr val="000000"/>
                </a:solidFill>
              </a:rPr>
              <a:t> to approximate the </a:t>
            </a:r>
            <a:r>
              <a:rPr b="1" lang="en" sz="1302">
                <a:solidFill>
                  <a:srgbClr val="0C58D3"/>
                </a:solidFill>
              </a:rPr>
              <a:t>quantum value function</a:t>
            </a:r>
            <a:r>
              <a:rPr lang="en" sz="1302">
                <a:solidFill>
                  <a:srgbClr val="000000"/>
                </a:solidFill>
              </a:rPr>
              <a:t>.</a:t>
            </a:r>
            <a:endParaRPr sz="13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The </a:t>
            </a:r>
            <a:r>
              <a:rPr b="1" lang="en" sz="1302">
                <a:solidFill>
                  <a:srgbClr val="0C58D3"/>
                </a:solidFill>
              </a:rPr>
              <a:t>training loss</a:t>
            </a:r>
            <a:r>
              <a:rPr lang="en" sz="1302">
                <a:solidFill>
                  <a:srgbClr val="000000"/>
                </a:solidFill>
              </a:rPr>
              <a:t> to learn the </a:t>
            </a:r>
            <a:r>
              <a:rPr b="1" lang="en" sz="1302">
                <a:solidFill>
                  <a:srgbClr val="0C58D3"/>
                </a:solidFill>
              </a:rPr>
              <a:t>expectation/distribution</a:t>
            </a:r>
            <a:r>
              <a:rPr lang="en" sz="1302">
                <a:solidFill>
                  <a:srgbClr val="000000"/>
                </a:solidFill>
              </a:rPr>
              <a:t> of the quantum value function.</a:t>
            </a:r>
            <a:endParaRPr sz="1302">
              <a:solidFill>
                <a:srgbClr val="222222"/>
              </a:solidFill>
            </a:endParaRPr>
          </a:p>
        </p:txBody>
      </p:sp>
      <p:sp>
        <p:nvSpPr>
          <p:cNvPr id="356" name="Google Shape;356;p53"/>
          <p:cNvSpPr txBox="1"/>
          <p:nvPr>
            <p:ph idx="4294967295" type="body"/>
          </p:nvPr>
        </p:nvSpPr>
        <p:spPr>
          <a:xfrm>
            <a:off x="615450" y="1318925"/>
            <a:ext cx="7913100" cy="10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/>
            </a:pPr>
            <a:r>
              <a:rPr lang="en" sz="1300">
                <a:solidFill>
                  <a:srgbClr val="222222"/>
                </a:solidFill>
              </a:rPr>
              <a:t>Same formulation of hedging as a </a:t>
            </a:r>
            <a:r>
              <a:rPr b="1" lang="en" sz="1300">
                <a:solidFill>
                  <a:srgbClr val="2D6516"/>
                </a:solidFill>
              </a:rPr>
              <a:t>reinforcement learning problem</a:t>
            </a:r>
            <a:r>
              <a:rPr lang="en" sz="1300">
                <a:solidFill>
                  <a:srgbClr val="222222"/>
                </a:solidFill>
              </a:rPr>
              <a:t> </a:t>
            </a:r>
            <a:endParaRPr sz="1300">
              <a:solidFill>
                <a:srgbClr val="222222"/>
              </a:solidFill>
            </a:endParaRPr>
          </a:p>
          <a:p>
            <a:pPr indent="-311308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/>
            </a:pPr>
            <a:r>
              <a:rPr lang="en" sz="1302">
                <a:solidFill>
                  <a:srgbClr val="000000"/>
                </a:solidFill>
              </a:rPr>
              <a:t>We extended the </a:t>
            </a:r>
            <a:r>
              <a:rPr b="1" lang="en" sz="1302">
                <a:solidFill>
                  <a:srgbClr val="2D6516"/>
                </a:solidFill>
              </a:rPr>
              <a:t>policy search</a:t>
            </a:r>
            <a:r>
              <a:rPr b="1" lang="en" sz="1302">
                <a:solidFill>
                  <a:srgbClr val="000000"/>
                </a:solidFill>
              </a:rPr>
              <a:t> </a:t>
            </a:r>
            <a:r>
              <a:rPr lang="en" sz="1302">
                <a:solidFill>
                  <a:srgbClr val="000000"/>
                </a:solidFill>
              </a:rPr>
              <a:t>based RL algorithm to use </a:t>
            </a:r>
            <a:r>
              <a:rPr b="1" lang="en" sz="1302">
                <a:solidFill>
                  <a:srgbClr val="0C58D3"/>
                </a:solidFill>
              </a:rPr>
              <a:t>quantum neural networks</a:t>
            </a:r>
            <a:r>
              <a:rPr b="1" lang="en" sz="1302">
                <a:solidFill>
                  <a:srgbClr val="000000"/>
                </a:solidFill>
              </a:rPr>
              <a:t> </a:t>
            </a:r>
            <a:r>
              <a:rPr lang="en" sz="1302">
                <a:solidFill>
                  <a:srgbClr val="000000"/>
                </a:solidFill>
              </a:rPr>
              <a:t>to model the trading strategy.</a:t>
            </a:r>
            <a:endParaRPr b="1" sz="13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A.2.1 Deep Hedging with Quantum NNs: </a:t>
            </a:r>
            <a:r>
              <a:rPr b="1" i="1" lang="en">
                <a:solidFill>
                  <a:srgbClr val="D9D9D9"/>
                </a:solidFill>
              </a:rPr>
              <a:t>the algorithm</a:t>
            </a:r>
            <a:endParaRPr b="1" i="1">
              <a:solidFill>
                <a:srgbClr val="D9D9D9"/>
              </a:solidFill>
            </a:endParaRPr>
          </a:p>
        </p:txBody>
      </p:sp>
      <p:sp>
        <p:nvSpPr>
          <p:cNvPr id="362" name="Google Shape;362;p54"/>
          <p:cNvSpPr/>
          <p:nvPr/>
        </p:nvSpPr>
        <p:spPr>
          <a:xfrm>
            <a:off x="865375" y="1290575"/>
            <a:ext cx="7164300" cy="3399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Policy search-based Deep Hedging Algorithm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3" name="Google Shape;36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9974" y="1864500"/>
            <a:ext cx="5210899" cy="276390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4" name="Google Shape;364;p54"/>
          <p:cNvSpPr txBox="1"/>
          <p:nvPr/>
        </p:nvSpPr>
        <p:spPr>
          <a:xfrm>
            <a:off x="6269050" y="1864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54"/>
          <p:cNvSpPr txBox="1"/>
          <p:nvPr/>
        </p:nvSpPr>
        <p:spPr>
          <a:xfrm>
            <a:off x="5924850" y="20766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4"/>
          <p:cNvSpPr txBox="1"/>
          <p:nvPr/>
        </p:nvSpPr>
        <p:spPr>
          <a:xfrm>
            <a:off x="5850725" y="1864525"/>
            <a:ext cx="307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54"/>
          <p:cNvSpPr txBox="1"/>
          <p:nvPr/>
        </p:nvSpPr>
        <p:spPr>
          <a:xfrm>
            <a:off x="299025" y="2022350"/>
            <a:ext cx="3132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26F1C"/>
                </a:solidFill>
                <a:latin typeface="Roboto"/>
                <a:ea typeface="Roboto"/>
                <a:cs typeface="Roboto"/>
                <a:sym typeface="Roboto"/>
              </a:rPr>
              <a:t>Remarks</a:t>
            </a:r>
            <a:endParaRPr b="1">
              <a:solidFill>
                <a:srgbClr val="326F1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use</a:t>
            </a:r>
            <a:r>
              <a:rPr b="1" lang="en" sz="1200">
                <a:solidFill>
                  <a:srgbClr val="326F1C"/>
                </a:solidFill>
                <a:latin typeface="Roboto"/>
                <a:ea typeface="Roboto"/>
                <a:cs typeface="Roboto"/>
                <a:sym typeface="Roboto"/>
              </a:rPr>
              <a:t> QNNs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to model the trading strategy.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We compute the cumulative returns over </a:t>
            </a:r>
            <a:r>
              <a:rPr b="1" lang="en" sz="1200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multiple episodes.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We use gradient descent with an entropic risk-measure to perform </a:t>
            </a:r>
            <a:r>
              <a:rPr b="1" lang="en" sz="1200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policy search.</a:t>
            </a:r>
            <a:endParaRPr b="1" sz="1200">
              <a:solidFill>
                <a:srgbClr val="2D65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024" y="776700"/>
            <a:ext cx="2979760" cy="178570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5"/>
          <p:cNvSpPr txBox="1"/>
          <p:nvPr/>
        </p:nvSpPr>
        <p:spPr>
          <a:xfrm>
            <a:off x="387825" y="1480075"/>
            <a:ext cx="12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Simple</a:t>
            </a:r>
            <a:endParaRPr>
              <a:solidFill>
                <a:srgbClr val="2D65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4" name="Google Shape;37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0950" y="2568775"/>
            <a:ext cx="1478437" cy="190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5" name="Google Shape;375;p5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A.2.1 Deep Hedging with Quantum NNs:</a:t>
            </a:r>
            <a:r>
              <a:rPr b="1" lang="en">
                <a:solidFill>
                  <a:srgbClr val="D9D9D9"/>
                </a:solidFill>
              </a:rPr>
              <a:t> </a:t>
            </a:r>
            <a:r>
              <a:rPr b="1" i="1" lang="en">
                <a:solidFill>
                  <a:srgbClr val="D9D9D9"/>
                </a:solidFill>
              </a:rPr>
              <a:t>the quantum NN architectures</a:t>
            </a:r>
            <a:endParaRPr b="1" i="1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024" y="776700"/>
            <a:ext cx="2979760" cy="178570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56"/>
          <p:cNvSpPr txBox="1"/>
          <p:nvPr/>
        </p:nvSpPr>
        <p:spPr>
          <a:xfrm>
            <a:off x="387825" y="1480075"/>
            <a:ext cx="12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Simple</a:t>
            </a:r>
            <a:endParaRPr>
              <a:solidFill>
                <a:srgbClr val="2D65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2" name="Google Shape;38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0950" y="2568775"/>
            <a:ext cx="1478437" cy="190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3" name="Google Shape;383;p5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A.2.1 Deep Hedging with Quantum NNs:</a:t>
            </a:r>
            <a:r>
              <a:rPr b="1" lang="en">
                <a:solidFill>
                  <a:srgbClr val="D9D9D9"/>
                </a:solidFill>
              </a:rPr>
              <a:t> </a:t>
            </a:r>
            <a:r>
              <a:rPr b="1" i="1" lang="en">
                <a:solidFill>
                  <a:srgbClr val="D9D9D9"/>
                </a:solidFill>
              </a:rPr>
              <a:t>the quantum NN architectures</a:t>
            </a:r>
            <a:endParaRPr b="1" i="1">
              <a:solidFill>
                <a:srgbClr val="D9D9D9"/>
              </a:solidFill>
            </a:endParaRPr>
          </a:p>
        </p:txBody>
      </p:sp>
      <p:sp>
        <p:nvSpPr>
          <p:cNvPr id="384" name="Google Shape;384;p56"/>
          <p:cNvSpPr txBox="1"/>
          <p:nvPr/>
        </p:nvSpPr>
        <p:spPr>
          <a:xfrm>
            <a:off x="4281175" y="1452350"/>
            <a:ext cx="12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Recurrent</a:t>
            </a:r>
            <a:endParaRPr>
              <a:solidFill>
                <a:srgbClr val="2D65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5" name="Google Shape;385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3050" y="2543500"/>
            <a:ext cx="1776225" cy="20636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86" name="Google Shape;386;p56"/>
          <p:cNvPicPr preferRelativeResize="0"/>
          <p:nvPr/>
        </p:nvPicPr>
        <p:blipFill rotWithShape="1">
          <a:blip r:embed="rId6">
            <a:alphaModFix/>
          </a:blip>
          <a:srcRect b="0" l="-6820" r="6819" t="0"/>
          <a:stretch/>
        </p:blipFill>
        <p:spPr>
          <a:xfrm>
            <a:off x="5466900" y="759600"/>
            <a:ext cx="2828536" cy="17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024" y="776700"/>
            <a:ext cx="2979760" cy="1785709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7"/>
          <p:cNvSpPr txBox="1"/>
          <p:nvPr/>
        </p:nvSpPr>
        <p:spPr>
          <a:xfrm>
            <a:off x="387825" y="1480075"/>
            <a:ext cx="12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Simple</a:t>
            </a:r>
            <a:endParaRPr>
              <a:solidFill>
                <a:srgbClr val="2D65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p57"/>
          <p:cNvSpPr txBox="1"/>
          <p:nvPr/>
        </p:nvSpPr>
        <p:spPr>
          <a:xfrm>
            <a:off x="181413" y="3554913"/>
            <a:ext cx="12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LSTM</a:t>
            </a:r>
            <a:endParaRPr>
              <a:solidFill>
                <a:srgbClr val="2D65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4" name="Google Shape;39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0950" y="2568775"/>
            <a:ext cx="1478437" cy="190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95" name="Google Shape;395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2963" y="4683875"/>
            <a:ext cx="1776230" cy="190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6" name="Google Shape;396;p5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A.2.1 Deep Hedging with Quantum NNs:</a:t>
            </a:r>
            <a:r>
              <a:rPr b="1" lang="en">
                <a:solidFill>
                  <a:srgbClr val="D9D9D9"/>
                </a:solidFill>
              </a:rPr>
              <a:t> </a:t>
            </a:r>
            <a:r>
              <a:rPr b="1" i="1" lang="en">
                <a:solidFill>
                  <a:srgbClr val="D9D9D9"/>
                </a:solidFill>
              </a:rPr>
              <a:t>the quantum NN architectures</a:t>
            </a:r>
            <a:endParaRPr b="1" i="1">
              <a:solidFill>
                <a:srgbClr val="D9D9D9"/>
              </a:solidFill>
            </a:endParaRPr>
          </a:p>
        </p:txBody>
      </p:sp>
      <p:pic>
        <p:nvPicPr>
          <p:cNvPr id="397" name="Google Shape;397;p57"/>
          <p:cNvPicPr preferRelativeResize="0"/>
          <p:nvPr/>
        </p:nvPicPr>
        <p:blipFill rotWithShape="1">
          <a:blip r:embed="rId6">
            <a:alphaModFix/>
          </a:blip>
          <a:srcRect b="0" l="-2500" r="2499" t="0"/>
          <a:stretch/>
        </p:blipFill>
        <p:spPr>
          <a:xfrm>
            <a:off x="1511037" y="2828479"/>
            <a:ext cx="2747842" cy="178570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7"/>
          <p:cNvSpPr txBox="1"/>
          <p:nvPr/>
        </p:nvSpPr>
        <p:spPr>
          <a:xfrm>
            <a:off x="4281175" y="1452350"/>
            <a:ext cx="12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Recurrent</a:t>
            </a:r>
            <a:endParaRPr>
              <a:solidFill>
                <a:srgbClr val="2D65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9" name="Google Shape;399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3050" y="2543500"/>
            <a:ext cx="1776225" cy="20636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00" name="Google Shape;400;p57"/>
          <p:cNvPicPr preferRelativeResize="0"/>
          <p:nvPr/>
        </p:nvPicPr>
        <p:blipFill rotWithShape="1">
          <a:blip r:embed="rId8">
            <a:alphaModFix/>
          </a:blip>
          <a:srcRect b="0" l="-6820" r="6819" t="0"/>
          <a:stretch/>
        </p:blipFill>
        <p:spPr>
          <a:xfrm>
            <a:off x="5466900" y="759600"/>
            <a:ext cx="2828536" cy="17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024" y="776700"/>
            <a:ext cx="2979760" cy="178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3828" y="2890414"/>
            <a:ext cx="2654675" cy="172291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8"/>
          <p:cNvSpPr txBox="1"/>
          <p:nvPr/>
        </p:nvSpPr>
        <p:spPr>
          <a:xfrm>
            <a:off x="387825" y="1480075"/>
            <a:ext cx="12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Simple</a:t>
            </a:r>
            <a:endParaRPr>
              <a:solidFill>
                <a:srgbClr val="2D65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58"/>
          <p:cNvSpPr txBox="1"/>
          <p:nvPr/>
        </p:nvSpPr>
        <p:spPr>
          <a:xfrm>
            <a:off x="181413" y="3554913"/>
            <a:ext cx="12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LSTM</a:t>
            </a:r>
            <a:endParaRPr>
              <a:solidFill>
                <a:srgbClr val="2D65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58"/>
          <p:cNvSpPr txBox="1"/>
          <p:nvPr/>
        </p:nvSpPr>
        <p:spPr>
          <a:xfrm>
            <a:off x="4281163" y="3583175"/>
            <a:ext cx="12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Transformer</a:t>
            </a:r>
            <a:endParaRPr>
              <a:solidFill>
                <a:srgbClr val="2D65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0" name="Google Shape;410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0950" y="2568775"/>
            <a:ext cx="1478437" cy="190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11" name="Google Shape;411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2963" y="4683875"/>
            <a:ext cx="1776230" cy="190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2" name="Google Shape;412;p5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A.2.1 Deep Hedging with Quantum NNs:</a:t>
            </a:r>
            <a:r>
              <a:rPr b="1" lang="en">
                <a:solidFill>
                  <a:srgbClr val="D9D9D9"/>
                </a:solidFill>
              </a:rPr>
              <a:t> </a:t>
            </a:r>
            <a:r>
              <a:rPr b="1" i="1" lang="en">
                <a:solidFill>
                  <a:srgbClr val="D9D9D9"/>
                </a:solidFill>
              </a:rPr>
              <a:t>the quantum NN architectures</a:t>
            </a:r>
            <a:endParaRPr b="1" i="1">
              <a:solidFill>
                <a:srgbClr val="D9D9D9"/>
              </a:solidFill>
            </a:endParaRPr>
          </a:p>
        </p:txBody>
      </p:sp>
      <p:pic>
        <p:nvPicPr>
          <p:cNvPr id="413" name="Google Shape;413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43080" y="4743575"/>
            <a:ext cx="2276169" cy="190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14" name="Google Shape;414;p58"/>
          <p:cNvPicPr preferRelativeResize="0"/>
          <p:nvPr/>
        </p:nvPicPr>
        <p:blipFill rotWithShape="1">
          <a:blip r:embed="rId8">
            <a:alphaModFix/>
          </a:blip>
          <a:srcRect b="0" l="-2500" r="2499" t="0"/>
          <a:stretch/>
        </p:blipFill>
        <p:spPr>
          <a:xfrm>
            <a:off x="1511037" y="2828479"/>
            <a:ext cx="2747842" cy="178570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8"/>
          <p:cNvSpPr txBox="1"/>
          <p:nvPr/>
        </p:nvSpPr>
        <p:spPr>
          <a:xfrm>
            <a:off x="4281175" y="1452350"/>
            <a:ext cx="12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Recurrent</a:t>
            </a:r>
            <a:endParaRPr>
              <a:solidFill>
                <a:srgbClr val="2D65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6" name="Google Shape;416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93050" y="2543500"/>
            <a:ext cx="1776225" cy="20636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17" name="Google Shape;417;p58"/>
          <p:cNvPicPr preferRelativeResize="0"/>
          <p:nvPr/>
        </p:nvPicPr>
        <p:blipFill rotWithShape="1">
          <a:blip r:embed="rId10">
            <a:alphaModFix/>
          </a:blip>
          <a:srcRect b="0" l="-6820" r="6819" t="0"/>
          <a:stretch/>
        </p:blipFill>
        <p:spPr>
          <a:xfrm>
            <a:off x="5466900" y="759600"/>
            <a:ext cx="2828536" cy="178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Project Outline</a:t>
            </a:r>
            <a:endParaRPr b="1"/>
          </a:p>
        </p:txBody>
      </p:sp>
      <p:graphicFrame>
        <p:nvGraphicFramePr>
          <p:cNvPr id="264" name="Google Shape;264;p41"/>
          <p:cNvGraphicFramePr/>
          <p:nvPr/>
        </p:nvGraphicFramePr>
        <p:xfrm>
          <a:off x="1485900" y="112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{EC18F037-7BE7-4D38-839E-C4F300CA6026}</a:tableStyleId>
              </a:tblPr>
              <a:tblGrid>
                <a:gridCol w="1494475"/>
                <a:gridCol w="5047825"/>
              </a:tblGrid>
              <a:tr h="415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Phase Number</a:t>
                      </a:r>
                      <a:endParaRPr b="1" sz="13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Phase Title</a:t>
                      </a:r>
                      <a:endParaRPr b="1" sz="13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A.1</a:t>
                      </a:r>
                      <a:endParaRPr b="1"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Use Case Definition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A.2</a:t>
                      </a:r>
                      <a:endParaRPr b="1"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 &amp; Analysis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A.3</a:t>
                      </a:r>
                      <a:endParaRPr b="1"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Software Development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A.4</a:t>
                      </a:r>
                      <a:endParaRPr b="1"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Simulations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A.5</a:t>
                      </a:r>
                      <a:endParaRPr b="1"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Hardware Implementation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9"/>
          <p:cNvSpPr txBox="1"/>
          <p:nvPr/>
        </p:nvSpPr>
        <p:spPr>
          <a:xfrm>
            <a:off x="186875" y="1118900"/>
            <a:ext cx="3768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Quantum Orthogonal Layers consist of: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AutoNum type="arabicPeriod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An unary amplitude encoding data loader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AutoNum type="arabicPeriod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A parametrized quantum circuit that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‐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Applies a </a:t>
            </a:r>
            <a:r>
              <a:rPr b="1" lang="en" sz="1300">
                <a:solidFill>
                  <a:srgbClr val="345C9D"/>
                </a:solidFill>
                <a:latin typeface="Roboto"/>
                <a:ea typeface="Roboto"/>
                <a:cs typeface="Roboto"/>
                <a:sym typeface="Roboto"/>
              </a:rPr>
              <a:t>Hamming-weight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preserving unitary.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Font typeface="Roboto"/>
              <a:buChar char="‐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Its action can be described by </a:t>
            </a:r>
            <a:r>
              <a:rPr baseline="30000" lang="en" sz="1300"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aseline="-25000" lang="en" sz="1300">
                <a:latin typeface="Roboto"/>
                <a:ea typeface="Roboto"/>
                <a:cs typeface="Roboto"/>
                <a:sym typeface="Roboto"/>
              </a:rPr>
              <a:t>k 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x </a:t>
            </a:r>
            <a:r>
              <a:rPr baseline="30000" lang="en" sz="1300"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aseline="-25000" lang="en" sz="1300">
                <a:latin typeface="Roboto"/>
                <a:ea typeface="Roboto"/>
                <a:cs typeface="Roboto"/>
                <a:sym typeface="Roboto"/>
              </a:rPr>
              <a:t>k</a:t>
            </a:r>
            <a:r>
              <a:rPr baseline="30000" lang="en" sz="13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size</a:t>
            </a:r>
            <a:r>
              <a:rPr b="1" lang="en" sz="1300">
                <a:solidFill>
                  <a:srgbClr val="345C9D"/>
                </a:solidFill>
                <a:latin typeface="Roboto"/>
                <a:ea typeface="Roboto"/>
                <a:cs typeface="Roboto"/>
                <a:sym typeface="Roboto"/>
              </a:rPr>
              <a:t> compound matrices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on hamming weight k inputs.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 algn="l">
              <a:spcBef>
                <a:spcPts val="600"/>
              </a:spcBef>
              <a:spcAft>
                <a:spcPts val="0"/>
              </a:spcAft>
              <a:buSzPts val="1300"/>
              <a:buFont typeface="Roboto"/>
              <a:buChar char="‐"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Mimics forward pass of a fully connected layer while </a:t>
            </a:r>
            <a:r>
              <a:rPr b="1" lang="en" sz="1300">
                <a:solidFill>
                  <a:srgbClr val="345C9D"/>
                </a:solidFill>
                <a:latin typeface="Roboto"/>
                <a:ea typeface="Roboto"/>
                <a:cs typeface="Roboto"/>
                <a:sym typeface="Roboto"/>
              </a:rPr>
              <a:t>maintaining</a:t>
            </a:r>
            <a:r>
              <a:rPr b="1" lang="en" sz="1300">
                <a:solidFill>
                  <a:srgbClr val="345C9D"/>
                </a:solidFill>
                <a:latin typeface="Roboto"/>
                <a:ea typeface="Roboto"/>
                <a:cs typeface="Roboto"/>
                <a:sym typeface="Roboto"/>
              </a:rPr>
              <a:t> orthogonality 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during gradient update.</a:t>
            </a:r>
            <a:endParaRPr sz="1300">
              <a:highlight>
                <a:schemeClr val="accent6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3" name="Google Shape;423;p5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A.2.1 Deep Hedging with Quantum NNs: </a:t>
            </a:r>
            <a:r>
              <a:rPr b="1" i="1" lang="en">
                <a:solidFill>
                  <a:srgbClr val="D9D9D9"/>
                </a:solidFill>
              </a:rPr>
              <a:t>the quantum layers</a:t>
            </a:r>
            <a:endParaRPr b="1" i="1">
              <a:solidFill>
                <a:srgbClr val="D9D9D9"/>
              </a:solidFill>
            </a:endParaRPr>
          </a:p>
        </p:txBody>
      </p:sp>
      <p:pic>
        <p:nvPicPr>
          <p:cNvPr id="424" name="Google Shape;42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725" y="1526125"/>
            <a:ext cx="1562599" cy="1545256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5" name="Google Shape;42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9173" y="1509225"/>
            <a:ext cx="970662" cy="1579049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26" name="Google Shape;426;p59"/>
          <p:cNvSpPr txBox="1"/>
          <p:nvPr/>
        </p:nvSpPr>
        <p:spPr>
          <a:xfrm>
            <a:off x="4239938" y="1239950"/>
            <a:ext cx="1145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log(n)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depth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59"/>
          <p:cNvSpPr txBox="1"/>
          <p:nvPr/>
        </p:nvSpPr>
        <p:spPr>
          <a:xfrm>
            <a:off x="6123911" y="1040550"/>
            <a:ext cx="1062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1" lang="en" sz="10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log(n)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gates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log(n)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depth</a:t>
            </a:r>
            <a:endParaRPr sz="10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8" name="Google Shape;428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3887" y="3169200"/>
            <a:ext cx="2557915" cy="1391750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9" name="Google Shape;429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4325" y="1509250"/>
            <a:ext cx="1868921" cy="1545250"/>
          </a:xfrm>
          <a:prstGeom prst="rect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0" name="Google Shape;430;p59"/>
          <p:cNvSpPr txBox="1"/>
          <p:nvPr/>
        </p:nvSpPr>
        <p:spPr>
          <a:xfrm>
            <a:off x="8121744" y="1040559"/>
            <a:ext cx="907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1" baseline="30000" lang="en" sz="10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gates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depth</a:t>
            </a:r>
            <a:endParaRPr sz="10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59"/>
          <p:cNvSpPr txBox="1"/>
          <p:nvPr/>
        </p:nvSpPr>
        <p:spPr>
          <a:xfrm>
            <a:off x="7294325" y="4491650"/>
            <a:ext cx="66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1" baseline="30000" lang="en" sz="10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gates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depth</a:t>
            </a:r>
            <a:endParaRPr sz="1000">
              <a:solidFill>
                <a:srgbClr val="4A86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2" name="Google Shape;432;p59"/>
          <p:cNvSpPr txBox="1"/>
          <p:nvPr/>
        </p:nvSpPr>
        <p:spPr>
          <a:xfrm>
            <a:off x="6090325" y="659538"/>
            <a:ext cx="2296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Layer Circuits</a:t>
            </a:r>
            <a:endParaRPr b="1" sz="1300" u="sng">
              <a:solidFill>
                <a:srgbClr val="2D65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3" name="Google Shape;433;p59"/>
          <p:cNvSpPr txBox="1"/>
          <p:nvPr/>
        </p:nvSpPr>
        <p:spPr>
          <a:xfrm>
            <a:off x="3710750" y="672000"/>
            <a:ext cx="2296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rgbClr val="2D6516"/>
                </a:solidFill>
                <a:latin typeface="Roboto"/>
                <a:ea typeface="Roboto"/>
                <a:cs typeface="Roboto"/>
                <a:sym typeface="Roboto"/>
              </a:rPr>
              <a:t>Loader</a:t>
            </a:r>
            <a:endParaRPr b="1" sz="1300" u="sng">
              <a:solidFill>
                <a:srgbClr val="2D65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4" name="Google Shape;434;p59"/>
          <p:cNvCxnSpPr/>
          <p:nvPr/>
        </p:nvCxnSpPr>
        <p:spPr>
          <a:xfrm>
            <a:off x="4270650" y="948050"/>
            <a:ext cx="25800" cy="3758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5" name="Google Shape;435;p59"/>
          <p:cNvSpPr txBox="1"/>
          <p:nvPr/>
        </p:nvSpPr>
        <p:spPr>
          <a:xfrm>
            <a:off x="5560150" y="1109850"/>
            <a:ext cx="907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Butterfly</a:t>
            </a:r>
            <a:endParaRPr b="1" sz="11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59"/>
          <p:cNvSpPr txBox="1"/>
          <p:nvPr/>
        </p:nvSpPr>
        <p:spPr>
          <a:xfrm>
            <a:off x="7858075" y="1109850"/>
            <a:ext cx="537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Brick</a:t>
            </a:r>
            <a:endParaRPr b="1" sz="11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59"/>
          <p:cNvSpPr txBox="1"/>
          <p:nvPr/>
        </p:nvSpPr>
        <p:spPr>
          <a:xfrm>
            <a:off x="6683500" y="4560950"/>
            <a:ext cx="907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Pyramid</a:t>
            </a:r>
            <a:endParaRPr b="1" sz="11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59"/>
          <p:cNvSpPr txBox="1"/>
          <p:nvPr/>
        </p:nvSpPr>
        <p:spPr>
          <a:xfrm>
            <a:off x="4423050" y="1033950"/>
            <a:ext cx="907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Parallel</a:t>
            </a:r>
            <a:endParaRPr b="1" sz="11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A.3.1 Software Development</a:t>
            </a:r>
            <a:endParaRPr b="1">
              <a:solidFill>
                <a:srgbClr val="D9EAD3"/>
              </a:solidFill>
            </a:endParaRPr>
          </a:p>
        </p:txBody>
      </p:sp>
      <p:sp>
        <p:nvSpPr>
          <p:cNvPr id="444" name="Google Shape;444;p60"/>
          <p:cNvSpPr txBox="1"/>
          <p:nvPr>
            <p:ph idx="4294967295" type="body"/>
          </p:nvPr>
        </p:nvSpPr>
        <p:spPr>
          <a:xfrm>
            <a:off x="602075" y="1038850"/>
            <a:ext cx="8322900" cy="39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22222"/>
                </a:solidFill>
              </a:rPr>
              <a:t>Development of a python library </a:t>
            </a:r>
            <a:r>
              <a:rPr lang="en" sz="1300">
                <a:solidFill>
                  <a:srgbClr val="222222"/>
                </a:solidFill>
              </a:rPr>
              <a:t>for classical/quantum deep hedging:</a:t>
            </a:r>
            <a:endParaRPr sz="13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b="1" lang="en" sz="1300">
                <a:solidFill>
                  <a:srgbClr val="007700"/>
                </a:solidFill>
              </a:rPr>
              <a:t>Framework: </a:t>
            </a:r>
            <a:r>
              <a:rPr lang="en" sz="1300">
                <a:solidFill>
                  <a:srgbClr val="222222"/>
                </a:solidFill>
              </a:rPr>
              <a:t>JAX</a:t>
            </a:r>
            <a:endParaRPr sz="13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○"/>
            </a:pPr>
            <a:r>
              <a:rPr b="1" lang="en" sz="1300">
                <a:solidFill>
                  <a:srgbClr val="980000"/>
                </a:solidFill>
              </a:rPr>
              <a:t>Classical</a:t>
            </a:r>
            <a:r>
              <a:rPr lang="en" sz="1300">
                <a:solidFill>
                  <a:srgbClr val="222222"/>
                </a:solidFill>
              </a:rPr>
              <a:t> Module: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[1] Implementation of a </a:t>
            </a:r>
            <a:r>
              <a:rPr b="1" lang="en" sz="1300">
                <a:solidFill>
                  <a:srgbClr val="0C58D3"/>
                </a:solidFill>
              </a:rPr>
              <a:t>classical environment</a:t>
            </a:r>
            <a:r>
              <a:rPr lang="en" sz="1300">
                <a:solidFill>
                  <a:srgbClr val="222222"/>
                </a:solidFill>
              </a:rPr>
              <a:t> (GBM)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[1] Implementation of different </a:t>
            </a:r>
            <a:r>
              <a:rPr b="1" lang="en" sz="1300">
                <a:solidFill>
                  <a:srgbClr val="0C58D3"/>
                </a:solidFill>
              </a:rPr>
              <a:t>classical layers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[1] Implementation of different </a:t>
            </a:r>
            <a:r>
              <a:rPr b="1" lang="en" sz="1300">
                <a:solidFill>
                  <a:srgbClr val="0C58D3"/>
                </a:solidFill>
              </a:rPr>
              <a:t>classical neural networks</a:t>
            </a:r>
            <a:r>
              <a:rPr lang="en" sz="1300">
                <a:solidFill>
                  <a:srgbClr val="222222"/>
                </a:solidFill>
              </a:rPr>
              <a:t> (</a:t>
            </a:r>
            <a:r>
              <a:rPr i="1" lang="en" sz="1300">
                <a:solidFill>
                  <a:srgbClr val="222222"/>
                </a:solidFill>
              </a:rPr>
              <a:t>Simple, Recurrent, LSTM, Transformer</a:t>
            </a:r>
            <a:r>
              <a:rPr lang="en" sz="1300">
                <a:solidFill>
                  <a:srgbClr val="222222"/>
                </a:solidFill>
              </a:rPr>
              <a:t>)</a:t>
            </a:r>
            <a:endParaRPr sz="13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○"/>
            </a:pPr>
            <a:r>
              <a:rPr b="1" lang="en" sz="1300">
                <a:solidFill>
                  <a:srgbClr val="980000"/>
                </a:solidFill>
              </a:rPr>
              <a:t>Quantum</a:t>
            </a:r>
            <a:r>
              <a:rPr lang="en" sz="1300">
                <a:solidFill>
                  <a:srgbClr val="222222"/>
                </a:solidFill>
              </a:rPr>
              <a:t> Module: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[1] Implementation of different </a:t>
            </a:r>
            <a:r>
              <a:rPr b="1" lang="en" sz="1300">
                <a:solidFill>
                  <a:srgbClr val="0C58D3"/>
                </a:solidFill>
              </a:rPr>
              <a:t>quantum orthogonal layers</a:t>
            </a:r>
            <a:r>
              <a:rPr lang="en" sz="1300">
                <a:solidFill>
                  <a:srgbClr val="222222"/>
                </a:solidFill>
              </a:rPr>
              <a:t> (up to </a:t>
            </a:r>
            <a:r>
              <a:rPr lang="en" sz="1300" u="sng">
                <a:solidFill>
                  <a:srgbClr val="222222"/>
                </a:solidFill>
              </a:rPr>
              <a:t>128 qubits</a:t>
            </a:r>
            <a:r>
              <a:rPr lang="en" sz="1300">
                <a:solidFill>
                  <a:srgbClr val="222222"/>
                </a:solidFill>
              </a:rPr>
              <a:t>)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[1] Implementation of different </a:t>
            </a:r>
            <a:r>
              <a:rPr b="1" lang="en" sz="1300">
                <a:solidFill>
                  <a:srgbClr val="0C58D3"/>
                </a:solidFill>
              </a:rPr>
              <a:t>quantum neural networks</a:t>
            </a:r>
            <a:r>
              <a:rPr lang="en" sz="1300">
                <a:solidFill>
                  <a:srgbClr val="222222"/>
                </a:solidFill>
              </a:rPr>
              <a:t> (up to </a:t>
            </a:r>
            <a:r>
              <a:rPr lang="en" sz="1300" u="sng">
                <a:solidFill>
                  <a:srgbClr val="222222"/>
                </a:solidFill>
              </a:rPr>
              <a:t>128 qubits</a:t>
            </a:r>
            <a:r>
              <a:rPr lang="en" sz="1300">
                <a:solidFill>
                  <a:srgbClr val="222222"/>
                </a:solidFill>
              </a:rPr>
              <a:t>)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-"/>
            </a:pPr>
            <a:r>
              <a:rPr lang="en" sz="1300">
                <a:solidFill>
                  <a:srgbClr val="CCCCCC"/>
                </a:solidFill>
              </a:rPr>
              <a:t>[2] Implementation of a </a:t>
            </a:r>
            <a:r>
              <a:rPr b="1" lang="en" sz="1300">
                <a:solidFill>
                  <a:srgbClr val="CCCCCC"/>
                </a:solidFill>
              </a:rPr>
              <a:t>quantum environment</a:t>
            </a:r>
            <a:r>
              <a:rPr lang="en" sz="1300">
                <a:solidFill>
                  <a:srgbClr val="CCCCCC"/>
                </a:solidFill>
              </a:rPr>
              <a:t> (GBM)</a:t>
            </a:r>
            <a:endParaRPr sz="1300">
              <a:solidFill>
                <a:srgbClr val="CCCCCC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-"/>
            </a:pPr>
            <a:r>
              <a:rPr lang="en" sz="1300">
                <a:solidFill>
                  <a:srgbClr val="CCCCCC"/>
                </a:solidFill>
              </a:rPr>
              <a:t>[2] Implementation of different </a:t>
            </a:r>
            <a:r>
              <a:rPr b="1" lang="en" sz="1300">
                <a:solidFill>
                  <a:srgbClr val="CCCCCC"/>
                </a:solidFill>
              </a:rPr>
              <a:t>quantum architectures</a:t>
            </a:r>
            <a:r>
              <a:rPr lang="en" sz="1300">
                <a:solidFill>
                  <a:srgbClr val="CCCCCC"/>
                </a:solidFill>
              </a:rPr>
              <a:t> (up to </a:t>
            </a:r>
            <a:r>
              <a:rPr lang="en" sz="1300" u="sng">
                <a:solidFill>
                  <a:srgbClr val="CCCCCC"/>
                </a:solidFill>
              </a:rPr>
              <a:t>12 qubits</a:t>
            </a:r>
            <a:r>
              <a:rPr lang="en" sz="1300">
                <a:solidFill>
                  <a:srgbClr val="CCCCCC"/>
                </a:solidFill>
              </a:rPr>
              <a:t>)</a:t>
            </a:r>
            <a:endParaRPr sz="1300"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○"/>
            </a:pPr>
            <a:r>
              <a:rPr b="1" lang="en" sz="1300">
                <a:solidFill>
                  <a:srgbClr val="980000"/>
                </a:solidFill>
              </a:rPr>
              <a:t>RL</a:t>
            </a:r>
            <a:r>
              <a:rPr lang="en" sz="1300">
                <a:solidFill>
                  <a:srgbClr val="222222"/>
                </a:solidFill>
              </a:rPr>
              <a:t> Module: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[1] Implementation  of the </a:t>
            </a:r>
            <a:r>
              <a:rPr b="1" lang="en" sz="1300">
                <a:solidFill>
                  <a:srgbClr val="0C58D3"/>
                </a:solidFill>
              </a:rPr>
              <a:t>policy search agent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300"/>
              <a:buChar char="-"/>
            </a:pPr>
            <a:r>
              <a:rPr lang="en" sz="1300">
                <a:solidFill>
                  <a:srgbClr val="D9D9D9"/>
                </a:solidFill>
              </a:rPr>
              <a:t>[2] Implementation of different </a:t>
            </a:r>
            <a:r>
              <a:rPr b="1" lang="en" sz="1300">
                <a:solidFill>
                  <a:srgbClr val="D9D9D9"/>
                </a:solidFill>
              </a:rPr>
              <a:t>actor-critic agents</a:t>
            </a:r>
            <a:r>
              <a:rPr lang="en" sz="1300">
                <a:solidFill>
                  <a:srgbClr val="D9D9D9"/>
                </a:solidFill>
              </a:rPr>
              <a:t> (Expected, Distributional)</a:t>
            </a:r>
            <a:endParaRPr sz="1300">
              <a:solidFill>
                <a:srgbClr val="D9D9D9"/>
              </a:solidFill>
            </a:endParaRPr>
          </a:p>
        </p:txBody>
      </p:sp>
      <p:pic>
        <p:nvPicPr>
          <p:cNvPr id="445" name="Google Shape;44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2193" y="877425"/>
            <a:ext cx="806341" cy="46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A.4.1 Simulations: </a:t>
            </a:r>
            <a:r>
              <a:rPr b="1" lang="en">
                <a:solidFill>
                  <a:srgbClr val="D9D9D9"/>
                </a:solidFill>
              </a:rPr>
              <a:t>Deep Hedging with Quantum NNs </a:t>
            </a:r>
            <a:endParaRPr b="1">
              <a:solidFill>
                <a:srgbClr val="D9D9D9"/>
              </a:solidFill>
            </a:endParaRPr>
          </a:p>
        </p:txBody>
      </p:sp>
      <p:sp>
        <p:nvSpPr>
          <p:cNvPr id="451" name="Google Shape;451;p61"/>
          <p:cNvSpPr txBox="1"/>
          <p:nvPr>
            <p:ph idx="4294967295" type="body"/>
          </p:nvPr>
        </p:nvSpPr>
        <p:spPr>
          <a:xfrm>
            <a:off x="195225" y="944225"/>
            <a:ext cx="3630900" cy="35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8761D"/>
                </a:solidFill>
              </a:rPr>
              <a:t>Setting</a:t>
            </a:r>
            <a:endParaRPr b="1" sz="1100">
              <a:solidFill>
                <a:srgbClr val="38761D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Environment: </a:t>
            </a:r>
            <a:r>
              <a:rPr lang="en" sz="1200">
                <a:solidFill>
                  <a:srgbClr val="222222"/>
                </a:solidFill>
              </a:rPr>
              <a:t>Geometric Brownian Motion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Time horizon: </a:t>
            </a:r>
            <a:r>
              <a:rPr lang="en" sz="1200">
                <a:solidFill>
                  <a:srgbClr val="222222"/>
                </a:solidFill>
              </a:rPr>
              <a:t>30 days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Mu: </a:t>
            </a:r>
            <a:r>
              <a:rPr lang="en" sz="1200">
                <a:solidFill>
                  <a:srgbClr val="222222"/>
                </a:solidFill>
              </a:rPr>
              <a:t>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Sigma: </a:t>
            </a:r>
            <a:r>
              <a:rPr lang="en" sz="1200">
                <a:solidFill>
                  <a:srgbClr val="222222"/>
                </a:solidFill>
              </a:rPr>
              <a:t>0.2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EPS: </a:t>
            </a:r>
            <a:r>
              <a:rPr lang="en" sz="1200">
                <a:solidFill>
                  <a:srgbClr val="222222"/>
                </a:solidFill>
              </a:rPr>
              <a:t>0.0 </a:t>
            </a:r>
            <a:r>
              <a:rPr b="1" lang="en" sz="1200">
                <a:solidFill>
                  <a:srgbClr val="222222"/>
                </a:solidFill>
              </a:rPr>
              <a:t>/ </a:t>
            </a:r>
            <a:r>
              <a:rPr lang="en" sz="1200">
                <a:solidFill>
                  <a:srgbClr val="222222"/>
                </a:solidFill>
              </a:rPr>
              <a:t>0.01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Model:</a:t>
            </a:r>
            <a:endParaRPr b="1"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Features/Qubits: </a:t>
            </a:r>
            <a:r>
              <a:rPr lang="en" sz="1200">
                <a:solidFill>
                  <a:srgbClr val="222222"/>
                </a:solidFill>
              </a:rPr>
              <a:t>16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Layers: </a:t>
            </a:r>
            <a:r>
              <a:rPr lang="en" sz="1200">
                <a:solidFill>
                  <a:srgbClr val="222222"/>
                </a:solidFill>
              </a:rPr>
              <a:t>3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Training steps</a:t>
            </a:r>
            <a:r>
              <a:rPr lang="en" sz="1200">
                <a:solidFill>
                  <a:srgbClr val="222222"/>
                </a:solidFill>
              </a:rPr>
              <a:t>: 100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Inference</a:t>
            </a:r>
            <a:r>
              <a:rPr lang="en" sz="1200">
                <a:solidFill>
                  <a:srgbClr val="222222"/>
                </a:solidFill>
              </a:rPr>
              <a:t>: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Backend: </a:t>
            </a:r>
            <a:r>
              <a:rPr lang="en" sz="1200">
                <a:solidFill>
                  <a:srgbClr val="222222"/>
                </a:solidFill>
              </a:rPr>
              <a:t>JAX Classical Simulator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paths: </a:t>
            </a:r>
            <a:r>
              <a:rPr lang="en" sz="1200">
                <a:solidFill>
                  <a:srgbClr val="222222"/>
                </a:solidFill>
              </a:rPr>
              <a:t>256</a:t>
            </a:r>
            <a:endParaRPr sz="1200">
              <a:solidFill>
                <a:srgbClr val="222222"/>
              </a:solidFill>
            </a:endParaRPr>
          </a:p>
        </p:txBody>
      </p:sp>
      <p:pic>
        <p:nvPicPr>
          <p:cNvPr id="452" name="Google Shape;45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0400" y="1546824"/>
            <a:ext cx="4964450" cy="237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A.4.1 Simulations: </a:t>
            </a:r>
            <a:r>
              <a:rPr b="1" lang="en">
                <a:solidFill>
                  <a:srgbClr val="D9D9D9"/>
                </a:solidFill>
              </a:rPr>
              <a:t>Deep Hedging with Quantum NNs </a:t>
            </a:r>
            <a:endParaRPr b="1">
              <a:solidFill>
                <a:srgbClr val="D9D9D9"/>
              </a:solidFill>
            </a:endParaRPr>
          </a:p>
        </p:txBody>
      </p:sp>
      <p:sp>
        <p:nvSpPr>
          <p:cNvPr id="458" name="Google Shape;458;p62"/>
          <p:cNvSpPr txBox="1"/>
          <p:nvPr>
            <p:ph idx="4294967295" type="body"/>
          </p:nvPr>
        </p:nvSpPr>
        <p:spPr>
          <a:xfrm>
            <a:off x="195225" y="944225"/>
            <a:ext cx="3630900" cy="35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8761D"/>
                </a:solidFill>
              </a:rPr>
              <a:t>Remarks</a:t>
            </a:r>
            <a:endParaRPr sz="1300">
              <a:solidFill>
                <a:srgbClr val="22222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D6516"/>
                </a:solidFill>
              </a:rPr>
              <a:t>QNNs </a:t>
            </a:r>
            <a:r>
              <a:rPr lang="en" sz="1200">
                <a:solidFill>
                  <a:srgbClr val="222222"/>
                </a:solidFill>
              </a:rPr>
              <a:t>are competitive with respect to classical NNs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D6516"/>
                </a:solidFill>
              </a:rPr>
              <a:t>Transformers</a:t>
            </a:r>
            <a:r>
              <a:rPr b="1" lang="en" sz="1200">
                <a:solidFill>
                  <a:srgbClr val="222222"/>
                </a:solidFill>
              </a:rPr>
              <a:t>:</a:t>
            </a:r>
            <a:r>
              <a:rPr lang="en" sz="1200">
                <a:solidFill>
                  <a:srgbClr val="222222"/>
                </a:solidFill>
              </a:rPr>
              <a:t> more parameters; fast training; competitive performance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D6516"/>
              </a:buClr>
              <a:buSzPts val="1200"/>
              <a:buChar char="-"/>
            </a:pPr>
            <a:r>
              <a:rPr b="1" lang="en" sz="1200">
                <a:solidFill>
                  <a:srgbClr val="2D6516"/>
                </a:solidFill>
              </a:rPr>
              <a:t>LSTM: </a:t>
            </a:r>
            <a:r>
              <a:rPr lang="en" sz="1200">
                <a:solidFill>
                  <a:srgbClr val="222222"/>
                </a:solidFill>
              </a:rPr>
              <a:t>fewer parameters; long training; competitive performance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D6516"/>
                </a:solidFill>
              </a:rPr>
              <a:t>Pyramid</a:t>
            </a:r>
            <a:r>
              <a:rPr lang="en" sz="1200">
                <a:solidFill>
                  <a:srgbClr val="222222"/>
                </a:solidFill>
              </a:rPr>
              <a:t> : fewer parameters than classical, can improve utility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D6516"/>
                </a:solidFill>
              </a:rPr>
              <a:t>Butterfly</a:t>
            </a:r>
            <a:r>
              <a:rPr lang="en" sz="1200">
                <a:solidFill>
                  <a:srgbClr val="222222"/>
                </a:solidFill>
              </a:rPr>
              <a:t> circuits strike the best balance between trainable </a:t>
            </a:r>
            <a:r>
              <a:rPr b="1" lang="en" sz="1200">
                <a:solidFill>
                  <a:srgbClr val="222222"/>
                </a:solidFill>
              </a:rPr>
              <a:t>params</a:t>
            </a:r>
            <a:r>
              <a:rPr lang="en" sz="1200">
                <a:solidFill>
                  <a:srgbClr val="222222"/>
                </a:solidFill>
              </a:rPr>
              <a:t>, training </a:t>
            </a:r>
            <a:r>
              <a:rPr b="1" lang="en" sz="1200">
                <a:solidFill>
                  <a:srgbClr val="222222"/>
                </a:solidFill>
              </a:rPr>
              <a:t>times </a:t>
            </a:r>
            <a:r>
              <a:rPr lang="en" sz="1200">
                <a:solidFill>
                  <a:srgbClr val="222222"/>
                </a:solidFill>
              </a:rPr>
              <a:t>and model </a:t>
            </a:r>
            <a:r>
              <a:rPr b="1" lang="en" sz="1200">
                <a:solidFill>
                  <a:srgbClr val="222222"/>
                </a:solidFill>
              </a:rPr>
              <a:t>utilities</a:t>
            </a:r>
            <a:endParaRPr b="1" sz="1200">
              <a:solidFill>
                <a:srgbClr val="222222"/>
              </a:solidFill>
            </a:endParaRPr>
          </a:p>
          <a:p>
            <a:pPr indent="0" lvl="0" marL="457200" rtl="0" algn="l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</a:endParaRPr>
          </a:p>
        </p:txBody>
      </p:sp>
      <p:pic>
        <p:nvPicPr>
          <p:cNvPr id="459" name="Google Shape;45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0400" y="1546824"/>
            <a:ext cx="4964450" cy="237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A.5.1 Hardware Implementation: </a:t>
            </a:r>
            <a:r>
              <a:rPr b="1" lang="en">
                <a:solidFill>
                  <a:srgbClr val="D9D9D9"/>
                </a:solidFill>
              </a:rPr>
              <a:t>Deep Hedging with Quantum NNs </a:t>
            </a:r>
            <a:endParaRPr b="1">
              <a:solidFill>
                <a:srgbClr val="D9D9D9"/>
              </a:solidFill>
            </a:endParaRPr>
          </a:p>
        </p:txBody>
      </p:sp>
      <p:pic>
        <p:nvPicPr>
          <p:cNvPr id="465" name="Google Shape;46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8800" y="2092800"/>
            <a:ext cx="4496049" cy="128215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63"/>
          <p:cNvSpPr txBox="1"/>
          <p:nvPr>
            <p:ph idx="4294967295" type="body"/>
          </p:nvPr>
        </p:nvSpPr>
        <p:spPr>
          <a:xfrm>
            <a:off x="195225" y="944225"/>
            <a:ext cx="3630900" cy="35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8761D"/>
                </a:solidFill>
              </a:rPr>
              <a:t>Setting</a:t>
            </a:r>
            <a:endParaRPr b="1" sz="1100">
              <a:solidFill>
                <a:srgbClr val="38761D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Environment: </a:t>
            </a:r>
            <a:r>
              <a:rPr lang="en" sz="1200">
                <a:solidFill>
                  <a:srgbClr val="222222"/>
                </a:solidFill>
              </a:rPr>
              <a:t>Geometric Brownian Motion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Time horizon: </a:t>
            </a:r>
            <a:r>
              <a:rPr lang="en" sz="1200">
                <a:solidFill>
                  <a:srgbClr val="222222"/>
                </a:solidFill>
              </a:rPr>
              <a:t>30 days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Mu: </a:t>
            </a:r>
            <a:r>
              <a:rPr lang="en" sz="1200">
                <a:solidFill>
                  <a:srgbClr val="222222"/>
                </a:solidFill>
              </a:rPr>
              <a:t>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Sigma: </a:t>
            </a:r>
            <a:r>
              <a:rPr lang="en" sz="1200">
                <a:solidFill>
                  <a:srgbClr val="222222"/>
                </a:solidFill>
              </a:rPr>
              <a:t>0.2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EPS: </a:t>
            </a:r>
            <a:r>
              <a:rPr lang="en" sz="1200">
                <a:solidFill>
                  <a:srgbClr val="222222"/>
                </a:solidFill>
              </a:rPr>
              <a:t>0.01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Model:</a:t>
            </a:r>
            <a:endParaRPr b="1"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Features/Qubits: </a:t>
            </a:r>
            <a:r>
              <a:rPr lang="en" sz="1200">
                <a:solidFill>
                  <a:srgbClr val="222222"/>
                </a:solidFill>
              </a:rPr>
              <a:t>16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Layers: </a:t>
            </a:r>
            <a:r>
              <a:rPr lang="en" sz="1200">
                <a:solidFill>
                  <a:srgbClr val="222222"/>
                </a:solidFill>
              </a:rPr>
              <a:t>1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Training steps</a:t>
            </a:r>
            <a:r>
              <a:rPr lang="en" sz="1200">
                <a:solidFill>
                  <a:srgbClr val="222222"/>
                </a:solidFill>
              </a:rPr>
              <a:t>: 100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Inference</a:t>
            </a:r>
            <a:r>
              <a:rPr lang="en" sz="1200">
                <a:solidFill>
                  <a:srgbClr val="222222"/>
                </a:solidFill>
              </a:rPr>
              <a:t>: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Backend: </a:t>
            </a:r>
            <a:r>
              <a:rPr lang="en" sz="1200">
                <a:solidFill>
                  <a:srgbClr val="222222"/>
                </a:solidFill>
              </a:rPr>
              <a:t>Quantinuum Emulator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measurements: </a:t>
            </a:r>
            <a:r>
              <a:rPr lang="en" sz="1200">
                <a:solidFill>
                  <a:srgbClr val="222222"/>
                </a:solidFill>
              </a:rPr>
              <a:t>1000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paths: </a:t>
            </a:r>
            <a:r>
              <a:rPr lang="en" sz="1200">
                <a:solidFill>
                  <a:srgbClr val="222222"/>
                </a:solidFill>
              </a:rPr>
              <a:t>32</a:t>
            </a:r>
            <a:endParaRPr sz="12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A.5.1 Hardware Implementation: </a:t>
            </a:r>
            <a:r>
              <a:rPr b="1" lang="en">
                <a:solidFill>
                  <a:srgbClr val="D9D9D9"/>
                </a:solidFill>
              </a:rPr>
              <a:t>Deep Hedging with Quantum NNs </a:t>
            </a:r>
            <a:endParaRPr b="1">
              <a:solidFill>
                <a:srgbClr val="D9D9D9"/>
              </a:solidFill>
            </a:endParaRPr>
          </a:p>
        </p:txBody>
      </p:sp>
      <p:pic>
        <p:nvPicPr>
          <p:cNvPr id="472" name="Google Shape;472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8800" y="2092800"/>
            <a:ext cx="4496049" cy="128215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64"/>
          <p:cNvSpPr txBox="1"/>
          <p:nvPr>
            <p:ph idx="4294967295" type="body"/>
          </p:nvPr>
        </p:nvSpPr>
        <p:spPr>
          <a:xfrm>
            <a:off x="195225" y="944225"/>
            <a:ext cx="3630900" cy="35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8761D"/>
                </a:solidFill>
              </a:rPr>
              <a:t>Setting</a:t>
            </a:r>
            <a:endParaRPr b="1" sz="1100">
              <a:solidFill>
                <a:srgbClr val="38761D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Environment: </a:t>
            </a:r>
            <a:r>
              <a:rPr lang="en" sz="1200">
                <a:solidFill>
                  <a:srgbClr val="222222"/>
                </a:solidFill>
              </a:rPr>
              <a:t>Geometric Brownian Motion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Time horizon: </a:t>
            </a:r>
            <a:r>
              <a:rPr lang="en" sz="1200">
                <a:solidFill>
                  <a:srgbClr val="222222"/>
                </a:solidFill>
              </a:rPr>
              <a:t>30 days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Mu: </a:t>
            </a:r>
            <a:r>
              <a:rPr lang="en" sz="1200">
                <a:solidFill>
                  <a:srgbClr val="222222"/>
                </a:solidFill>
              </a:rPr>
              <a:t>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Sigma: </a:t>
            </a:r>
            <a:r>
              <a:rPr lang="en" sz="1200">
                <a:solidFill>
                  <a:srgbClr val="222222"/>
                </a:solidFill>
              </a:rPr>
              <a:t>0.2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EPS: </a:t>
            </a:r>
            <a:r>
              <a:rPr lang="en" sz="1200">
                <a:solidFill>
                  <a:srgbClr val="222222"/>
                </a:solidFill>
              </a:rPr>
              <a:t>0.01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Model:</a:t>
            </a:r>
            <a:endParaRPr b="1"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Features/Qubits: </a:t>
            </a:r>
            <a:r>
              <a:rPr lang="en" sz="1200">
                <a:solidFill>
                  <a:srgbClr val="222222"/>
                </a:solidFill>
              </a:rPr>
              <a:t>16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Layers: </a:t>
            </a:r>
            <a:r>
              <a:rPr lang="en" sz="1200">
                <a:solidFill>
                  <a:srgbClr val="222222"/>
                </a:solidFill>
              </a:rPr>
              <a:t>1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Training steps</a:t>
            </a:r>
            <a:r>
              <a:rPr lang="en" sz="1200">
                <a:solidFill>
                  <a:srgbClr val="222222"/>
                </a:solidFill>
              </a:rPr>
              <a:t>: 100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Inference</a:t>
            </a:r>
            <a:r>
              <a:rPr lang="en" sz="1200">
                <a:solidFill>
                  <a:srgbClr val="222222"/>
                </a:solidFill>
              </a:rPr>
              <a:t>: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Backend: </a:t>
            </a:r>
            <a:r>
              <a:rPr lang="en" sz="1200">
                <a:solidFill>
                  <a:srgbClr val="222222"/>
                </a:solidFill>
              </a:rPr>
              <a:t>Quantinuum Emulator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measurements: </a:t>
            </a:r>
            <a:r>
              <a:rPr lang="en" sz="1200">
                <a:solidFill>
                  <a:srgbClr val="222222"/>
                </a:solidFill>
              </a:rPr>
              <a:t>1000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paths: </a:t>
            </a:r>
            <a:r>
              <a:rPr lang="en" sz="1200">
                <a:solidFill>
                  <a:srgbClr val="222222"/>
                </a:solidFill>
              </a:rPr>
              <a:t>32</a:t>
            </a:r>
            <a:endParaRPr sz="1200">
              <a:solidFill>
                <a:srgbClr val="222222"/>
              </a:solidFill>
            </a:endParaRPr>
          </a:p>
        </p:txBody>
      </p:sp>
      <p:sp>
        <p:nvSpPr>
          <p:cNvPr id="474" name="Google Shape;474;p64"/>
          <p:cNvSpPr txBox="1"/>
          <p:nvPr>
            <p:ph idx="4294967295" type="body"/>
          </p:nvPr>
        </p:nvSpPr>
        <p:spPr>
          <a:xfrm>
            <a:off x="195225" y="3996100"/>
            <a:ext cx="7311900" cy="10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8761D"/>
                </a:solidFill>
              </a:rPr>
              <a:t>Remarks</a:t>
            </a:r>
            <a:endParaRPr sz="1300">
              <a:solidFill>
                <a:srgbClr val="22222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lang="en" sz="1200">
                <a:solidFill>
                  <a:srgbClr val="222222"/>
                </a:solidFill>
              </a:rPr>
              <a:t>LSTM with Butterfly layers gives highest utility 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lang="en" sz="1200">
                <a:solidFill>
                  <a:srgbClr val="222222"/>
                </a:solidFill>
              </a:rPr>
              <a:t>LSTM seems to be the most robust to noise</a:t>
            </a:r>
            <a:endParaRPr sz="12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22222"/>
              </a:solidFill>
            </a:endParaRPr>
          </a:p>
          <a:p>
            <a:pPr indent="0" lvl="0" marL="457200" rtl="0" algn="l">
              <a:lnSpc>
                <a:spcPct val="85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A.5.1 Hardware Implementation: </a:t>
            </a:r>
            <a:r>
              <a:rPr b="1" lang="en">
                <a:solidFill>
                  <a:srgbClr val="D9D9D9"/>
                </a:solidFill>
              </a:rPr>
              <a:t>Deep Hedging with Quantum NNs </a:t>
            </a:r>
            <a:endParaRPr b="1">
              <a:solidFill>
                <a:srgbClr val="D9D9D9"/>
              </a:solidFill>
            </a:endParaRPr>
          </a:p>
        </p:txBody>
      </p:sp>
      <p:sp>
        <p:nvSpPr>
          <p:cNvPr id="480" name="Google Shape;480;p65"/>
          <p:cNvSpPr txBox="1"/>
          <p:nvPr>
            <p:ph idx="4294967295" type="body"/>
          </p:nvPr>
        </p:nvSpPr>
        <p:spPr>
          <a:xfrm>
            <a:off x="195225" y="944225"/>
            <a:ext cx="3630900" cy="28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8761D"/>
                </a:solidFill>
              </a:rPr>
              <a:t>Setting</a:t>
            </a:r>
            <a:endParaRPr b="1" sz="1100">
              <a:solidFill>
                <a:srgbClr val="38761D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Environment: </a:t>
            </a:r>
            <a:r>
              <a:rPr lang="en" sz="1200">
                <a:solidFill>
                  <a:srgbClr val="222222"/>
                </a:solidFill>
              </a:rPr>
              <a:t>Geometric Brownian Motion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Time horizon: </a:t>
            </a:r>
            <a:r>
              <a:rPr lang="en" sz="1200">
                <a:solidFill>
                  <a:srgbClr val="A72A1E"/>
                </a:solidFill>
              </a:rPr>
              <a:t>5</a:t>
            </a:r>
            <a:r>
              <a:rPr lang="en" sz="1200">
                <a:solidFill>
                  <a:srgbClr val="A72A1E"/>
                </a:solidFill>
              </a:rPr>
              <a:t> days</a:t>
            </a:r>
            <a:endParaRPr sz="1200">
              <a:solidFill>
                <a:srgbClr val="A72A1E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Mu: </a:t>
            </a:r>
            <a:r>
              <a:rPr lang="en" sz="1200">
                <a:solidFill>
                  <a:srgbClr val="222222"/>
                </a:solidFill>
              </a:rPr>
              <a:t>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Sigma: </a:t>
            </a:r>
            <a:r>
              <a:rPr lang="en" sz="1200">
                <a:solidFill>
                  <a:srgbClr val="222222"/>
                </a:solidFill>
              </a:rPr>
              <a:t>0.2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EPS: </a:t>
            </a:r>
            <a:r>
              <a:rPr lang="en" sz="1200">
                <a:solidFill>
                  <a:srgbClr val="222222"/>
                </a:solidFill>
              </a:rPr>
              <a:t>0.01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Model:</a:t>
            </a:r>
            <a:endParaRPr b="1"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Features/Qubits: </a:t>
            </a:r>
            <a:r>
              <a:rPr lang="en" sz="1200">
                <a:solidFill>
                  <a:srgbClr val="222222"/>
                </a:solidFill>
              </a:rPr>
              <a:t>16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Layers: </a:t>
            </a:r>
            <a:r>
              <a:rPr lang="en" sz="1200">
                <a:solidFill>
                  <a:srgbClr val="222222"/>
                </a:solidFill>
              </a:rPr>
              <a:t>1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Training steps</a:t>
            </a:r>
            <a:r>
              <a:rPr lang="en" sz="1200">
                <a:solidFill>
                  <a:srgbClr val="222222"/>
                </a:solidFill>
              </a:rPr>
              <a:t>: 100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Inference</a:t>
            </a:r>
            <a:r>
              <a:rPr lang="en" sz="1200">
                <a:solidFill>
                  <a:srgbClr val="222222"/>
                </a:solidFill>
              </a:rPr>
              <a:t>: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Backend: </a:t>
            </a:r>
            <a:r>
              <a:rPr lang="en" sz="1200">
                <a:solidFill>
                  <a:srgbClr val="A72A1E"/>
                </a:solidFill>
              </a:rPr>
              <a:t>Quantinuum </a:t>
            </a:r>
            <a:r>
              <a:rPr lang="en" sz="1200">
                <a:solidFill>
                  <a:srgbClr val="A72A1E"/>
                </a:solidFill>
              </a:rPr>
              <a:t>Hardware</a:t>
            </a:r>
            <a:r>
              <a:rPr lang="en" sz="1200">
                <a:solidFill>
                  <a:srgbClr val="222222"/>
                </a:solidFill>
              </a:rPr>
              <a:t> 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measurements: </a:t>
            </a:r>
            <a:r>
              <a:rPr lang="en" sz="1200">
                <a:solidFill>
                  <a:srgbClr val="222222"/>
                </a:solidFill>
              </a:rPr>
              <a:t>1000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paths: </a:t>
            </a:r>
            <a:r>
              <a:rPr lang="en" sz="1200">
                <a:solidFill>
                  <a:srgbClr val="A72A1E"/>
                </a:solidFill>
              </a:rPr>
              <a:t>4</a:t>
            </a:r>
            <a:endParaRPr sz="1200">
              <a:solidFill>
                <a:srgbClr val="A72A1E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circuits: </a:t>
            </a:r>
            <a:r>
              <a:rPr lang="en" sz="1200">
                <a:solidFill>
                  <a:srgbClr val="222222"/>
                </a:solidFill>
              </a:rPr>
              <a:t>80</a:t>
            </a:r>
            <a:endParaRPr sz="1200">
              <a:solidFill>
                <a:srgbClr val="222222"/>
              </a:solidFill>
            </a:endParaRPr>
          </a:p>
          <a:p>
            <a:pPr indent="0" lvl="0" marL="0" rtl="0" algn="just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</a:endParaRPr>
          </a:p>
        </p:txBody>
      </p:sp>
      <p:pic>
        <p:nvPicPr>
          <p:cNvPr id="481" name="Google Shape;48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125" y="2243925"/>
            <a:ext cx="4892724" cy="11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A.5.1 Hardware Implementation: </a:t>
            </a:r>
            <a:r>
              <a:rPr b="1" lang="en">
                <a:solidFill>
                  <a:srgbClr val="D9D9D9"/>
                </a:solidFill>
              </a:rPr>
              <a:t>Deep Hedging with Quantum NNs </a:t>
            </a:r>
            <a:endParaRPr b="1">
              <a:solidFill>
                <a:srgbClr val="D9D9D9"/>
              </a:solidFill>
            </a:endParaRPr>
          </a:p>
        </p:txBody>
      </p:sp>
      <p:sp>
        <p:nvSpPr>
          <p:cNvPr id="487" name="Google Shape;487;p66"/>
          <p:cNvSpPr txBox="1"/>
          <p:nvPr>
            <p:ph idx="4294967295" type="body"/>
          </p:nvPr>
        </p:nvSpPr>
        <p:spPr>
          <a:xfrm>
            <a:off x="195225" y="944225"/>
            <a:ext cx="3630900" cy="28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8761D"/>
                </a:solidFill>
              </a:rPr>
              <a:t>Setting</a:t>
            </a:r>
            <a:endParaRPr b="1" sz="1100">
              <a:solidFill>
                <a:srgbClr val="38761D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Environment: </a:t>
            </a:r>
            <a:r>
              <a:rPr lang="en" sz="1200">
                <a:solidFill>
                  <a:srgbClr val="222222"/>
                </a:solidFill>
              </a:rPr>
              <a:t>Geometric Brownian Motion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Time horizon: </a:t>
            </a:r>
            <a:r>
              <a:rPr lang="en" sz="1200">
                <a:solidFill>
                  <a:srgbClr val="A72A1E"/>
                </a:solidFill>
              </a:rPr>
              <a:t>5 days</a:t>
            </a:r>
            <a:endParaRPr sz="1200">
              <a:solidFill>
                <a:srgbClr val="A72A1E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Mu: </a:t>
            </a:r>
            <a:r>
              <a:rPr lang="en" sz="1200">
                <a:solidFill>
                  <a:srgbClr val="222222"/>
                </a:solidFill>
              </a:rPr>
              <a:t>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Sigma: </a:t>
            </a:r>
            <a:r>
              <a:rPr lang="en" sz="1200">
                <a:solidFill>
                  <a:srgbClr val="222222"/>
                </a:solidFill>
              </a:rPr>
              <a:t>0.2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EPS: </a:t>
            </a:r>
            <a:r>
              <a:rPr lang="en" sz="1200">
                <a:solidFill>
                  <a:srgbClr val="222222"/>
                </a:solidFill>
              </a:rPr>
              <a:t>0.01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Model:</a:t>
            </a:r>
            <a:endParaRPr b="1"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Features/Qubits: </a:t>
            </a:r>
            <a:r>
              <a:rPr lang="en" sz="1200">
                <a:solidFill>
                  <a:srgbClr val="222222"/>
                </a:solidFill>
              </a:rPr>
              <a:t>16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Layers: </a:t>
            </a:r>
            <a:r>
              <a:rPr lang="en" sz="1200">
                <a:solidFill>
                  <a:srgbClr val="222222"/>
                </a:solidFill>
              </a:rPr>
              <a:t>1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Training steps</a:t>
            </a:r>
            <a:r>
              <a:rPr lang="en" sz="1200">
                <a:solidFill>
                  <a:srgbClr val="222222"/>
                </a:solidFill>
              </a:rPr>
              <a:t>: 100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Inference</a:t>
            </a:r>
            <a:r>
              <a:rPr lang="en" sz="1200">
                <a:solidFill>
                  <a:srgbClr val="222222"/>
                </a:solidFill>
              </a:rPr>
              <a:t>: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Backend: </a:t>
            </a:r>
            <a:r>
              <a:rPr lang="en" sz="1200">
                <a:solidFill>
                  <a:srgbClr val="A72A1E"/>
                </a:solidFill>
              </a:rPr>
              <a:t>Quantinuum Hardware</a:t>
            </a:r>
            <a:r>
              <a:rPr lang="en" sz="1200">
                <a:solidFill>
                  <a:srgbClr val="222222"/>
                </a:solidFill>
              </a:rPr>
              <a:t> 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measurements: </a:t>
            </a:r>
            <a:r>
              <a:rPr lang="en" sz="1200">
                <a:solidFill>
                  <a:srgbClr val="222222"/>
                </a:solidFill>
              </a:rPr>
              <a:t>1000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paths: </a:t>
            </a:r>
            <a:r>
              <a:rPr lang="en" sz="1200">
                <a:solidFill>
                  <a:srgbClr val="A72A1E"/>
                </a:solidFill>
              </a:rPr>
              <a:t>4</a:t>
            </a:r>
            <a:endParaRPr sz="1200">
              <a:solidFill>
                <a:srgbClr val="A72A1E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circuits: </a:t>
            </a:r>
            <a:r>
              <a:rPr lang="en" sz="1200">
                <a:solidFill>
                  <a:srgbClr val="222222"/>
                </a:solidFill>
              </a:rPr>
              <a:t>80</a:t>
            </a:r>
            <a:endParaRPr sz="1200">
              <a:solidFill>
                <a:srgbClr val="222222"/>
              </a:solidFill>
            </a:endParaRPr>
          </a:p>
          <a:p>
            <a:pPr indent="0" lvl="0" marL="0" rtl="0" algn="just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222222"/>
              </a:solidFill>
            </a:endParaRPr>
          </a:p>
        </p:txBody>
      </p:sp>
      <p:sp>
        <p:nvSpPr>
          <p:cNvPr id="488" name="Google Shape;488;p66"/>
          <p:cNvSpPr txBox="1"/>
          <p:nvPr>
            <p:ph idx="4294967295" type="body"/>
          </p:nvPr>
        </p:nvSpPr>
        <p:spPr>
          <a:xfrm>
            <a:off x="195225" y="3996100"/>
            <a:ext cx="4225800" cy="10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8761D"/>
                </a:solidFill>
              </a:rPr>
              <a:t>Remarks</a:t>
            </a:r>
            <a:endParaRPr sz="1300">
              <a:solidFill>
                <a:srgbClr val="22222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lang="en" sz="1200">
                <a:solidFill>
                  <a:srgbClr val="222222"/>
                </a:solidFill>
              </a:rPr>
              <a:t>Hardware experiments with 16 qubits succeeded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22222"/>
              </a:buClr>
              <a:buSzPts val="1200"/>
              <a:buChar char="-"/>
            </a:pPr>
            <a:r>
              <a:rPr lang="en" sz="1200">
                <a:solidFill>
                  <a:srgbClr val="222222"/>
                </a:solidFill>
              </a:rPr>
              <a:t>Utility is close and so are the PnL</a:t>
            </a:r>
            <a:endParaRPr sz="1200">
              <a:solidFill>
                <a:srgbClr val="222222"/>
              </a:solidFill>
            </a:endParaRPr>
          </a:p>
        </p:txBody>
      </p:sp>
      <p:pic>
        <p:nvPicPr>
          <p:cNvPr id="489" name="Google Shape;48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125" y="2243925"/>
            <a:ext cx="4892724" cy="11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A.2.2 Quantum Deep Hedging: </a:t>
            </a:r>
            <a:r>
              <a:rPr b="1" i="1" lang="en">
                <a:solidFill>
                  <a:srgbClr val="D9D9D9"/>
                </a:solidFill>
              </a:rPr>
              <a:t>the quantum environment</a:t>
            </a:r>
            <a:endParaRPr b="1" i="1">
              <a:solidFill>
                <a:srgbClr val="D9D9D9"/>
              </a:solidFill>
            </a:endParaRPr>
          </a:p>
        </p:txBody>
      </p:sp>
      <p:sp>
        <p:nvSpPr>
          <p:cNvPr id="495" name="Google Shape;495;p67"/>
          <p:cNvSpPr txBox="1"/>
          <p:nvPr>
            <p:ph idx="4294967295" type="body"/>
          </p:nvPr>
        </p:nvSpPr>
        <p:spPr>
          <a:xfrm>
            <a:off x="615450" y="752575"/>
            <a:ext cx="7913100" cy="41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/>
            </a:pPr>
            <a:r>
              <a:rPr lang="en" sz="1302">
                <a:solidFill>
                  <a:srgbClr val="000000"/>
                </a:solidFill>
              </a:rPr>
              <a:t>Formulation of deep hedging as a </a:t>
            </a:r>
            <a:r>
              <a:rPr b="1" lang="en" sz="1302">
                <a:solidFill>
                  <a:srgbClr val="2D6516"/>
                </a:solidFill>
              </a:rPr>
              <a:t>quantum reinforcement learning</a:t>
            </a:r>
            <a:r>
              <a:rPr lang="en" sz="1302">
                <a:solidFill>
                  <a:srgbClr val="2D6516"/>
                </a:solidFill>
              </a:rPr>
              <a:t> </a:t>
            </a:r>
            <a:r>
              <a:rPr lang="en" sz="1302">
                <a:solidFill>
                  <a:srgbClr val="000000"/>
                </a:solidFill>
              </a:rPr>
              <a:t>problem: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A.2.2 Quantum Deep Hedging: </a:t>
            </a:r>
            <a:r>
              <a:rPr b="1" i="1" lang="en">
                <a:solidFill>
                  <a:srgbClr val="D9D9D9"/>
                </a:solidFill>
              </a:rPr>
              <a:t>the quantum environment</a:t>
            </a:r>
            <a:endParaRPr b="1" i="1">
              <a:solidFill>
                <a:srgbClr val="D9D9D9"/>
              </a:solidFill>
            </a:endParaRPr>
          </a:p>
        </p:txBody>
      </p:sp>
      <p:sp>
        <p:nvSpPr>
          <p:cNvPr id="501" name="Google Shape;501;p68"/>
          <p:cNvSpPr txBox="1"/>
          <p:nvPr>
            <p:ph idx="4294967295" type="body"/>
          </p:nvPr>
        </p:nvSpPr>
        <p:spPr>
          <a:xfrm>
            <a:off x="615450" y="752575"/>
            <a:ext cx="7913100" cy="41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/>
            </a:pPr>
            <a:r>
              <a:rPr lang="en" sz="1302">
                <a:solidFill>
                  <a:srgbClr val="000000"/>
                </a:solidFill>
              </a:rPr>
              <a:t>Formulation of deep hedging as a </a:t>
            </a:r>
            <a:r>
              <a:rPr b="1" lang="en" sz="1302">
                <a:solidFill>
                  <a:srgbClr val="2D6516"/>
                </a:solidFill>
              </a:rPr>
              <a:t>quantum reinforcement learning</a:t>
            </a:r>
            <a:r>
              <a:rPr lang="en" sz="1302">
                <a:solidFill>
                  <a:srgbClr val="2D6516"/>
                </a:solidFill>
              </a:rPr>
              <a:t> </a:t>
            </a:r>
            <a:r>
              <a:rPr lang="en" sz="1302">
                <a:solidFill>
                  <a:srgbClr val="000000"/>
                </a:solidFill>
              </a:rPr>
              <a:t>problem:</a:t>
            </a:r>
            <a:endParaRPr sz="13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A </a:t>
            </a:r>
            <a:r>
              <a:rPr b="1" lang="en" sz="1302">
                <a:solidFill>
                  <a:srgbClr val="0C58D3"/>
                </a:solidFill>
              </a:rPr>
              <a:t>quantum environment</a:t>
            </a:r>
            <a:r>
              <a:rPr lang="en" sz="1302">
                <a:solidFill>
                  <a:srgbClr val="000000"/>
                </a:solidFill>
              </a:rPr>
              <a:t> for deep hedging 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Project Overview</a:t>
            </a:r>
            <a:endParaRPr b="1"/>
          </a:p>
        </p:txBody>
      </p:sp>
      <p:graphicFrame>
        <p:nvGraphicFramePr>
          <p:cNvPr id="270" name="Google Shape;270;p42"/>
          <p:cNvGraphicFramePr/>
          <p:nvPr/>
        </p:nvGraphicFramePr>
        <p:xfrm>
          <a:off x="219175" y="74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{EC18F037-7BE7-4D38-839E-C4F300CA6026}</a:tableStyleId>
              </a:tblPr>
              <a:tblGrid>
                <a:gridCol w="2796675"/>
              </a:tblGrid>
              <a:tr h="408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A.1 Use Case Definition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1728625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Review</a:t>
                      </a:r>
                      <a:r>
                        <a:rPr b="1"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of classical deep hedging and quantum RL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papers</a:t>
                      </a:r>
                      <a:r>
                        <a:rPr b="1"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b="1" sz="13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Policy search based deep hedging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Actor-Critic deep hedging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A.2.2 Quantum Deep Hedging: </a:t>
            </a:r>
            <a:r>
              <a:rPr b="1" i="1" lang="en">
                <a:solidFill>
                  <a:srgbClr val="D9D9D9"/>
                </a:solidFill>
              </a:rPr>
              <a:t>the quantum environment</a:t>
            </a:r>
            <a:endParaRPr b="1" i="1">
              <a:solidFill>
                <a:srgbClr val="D9D9D9"/>
              </a:solidFill>
            </a:endParaRPr>
          </a:p>
        </p:txBody>
      </p:sp>
      <p:sp>
        <p:nvSpPr>
          <p:cNvPr id="507" name="Google Shape;507;p69"/>
          <p:cNvSpPr txBox="1"/>
          <p:nvPr>
            <p:ph idx="4294967295" type="body"/>
          </p:nvPr>
        </p:nvSpPr>
        <p:spPr>
          <a:xfrm>
            <a:off x="615450" y="752575"/>
            <a:ext cx="7913100" cy="41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/>
            </a:pPr>
            <a:r>
              <a:rPr lang="en" sz="1302">
                <a:solidFill>
                  <a:srgbClr val="000000"/>
                </a:solidFill>
              </a:rPr>
              <a:t>Formulation of deep hedging as a </a:t>
            </a:r>
            <a:r>
              <a:rPr b="1" lang="en" sz="1302">
                <a:solidFill>
                  <a:srgbClr val="2D6516"/>
                </a:solidFill>
              </a:rPr>
              <a:t>quantum reinforcement learning</a:t>
            </a:r>
            <a:r>
              <a:rPr lang="en" sz="1302">
                <a:solidFill>
                  <a:srgbClr val="2D6516"/>
                </a:solidFill>
              </a:rPr>
              <a:t> </a:t>
            </a:r>
            <a:r>
              <a:rPr lang="en" sz="1302">
                <a:solidFill>
                  <a:srgbClr val="000000"/>
                </a:solidFill>
              </a:rPr>
              <a:t>problem:</a:t>
            </a:r>
            <a:endParaRPr sz="13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A </a:t>
            </a:r>
            <a:r>
              <a:rPr b="1" lang="en" sz="1302">
                <a:solidFill>
                  <a:srgbClr val="0C58D3"/>
                </a:solidFill>
              </a:rPr>
              <a:t>quantum environment</a:t>
            </a:r>
            <a:r>
              <a:rPr lang="en" sz="1302">
                <a:solidFill>
                  <a:srgbClr val="000000"/>
                </a:solidFill>
              </a:rPr>
              <a:t> for deep hedging </a:t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The market state spaces are </a:t>
            </a:r>
            <a:r>
              <a:rPr b="1" lang="en" sz="1302" u="sng">
                <a:solidFill>
                  <a:srgbClr val="000000"/>
                </a:solidFill>
              </a:rPr>
              <a:t>discrete</a:t>
            </a:r>
            <a:r>
              <a:rPr lang="en" sz="1302">
                <a:solidFill>
                  <a:srgbClr val="000000"/>
                </a:solidFill>
              </a:rPr>
              <a:t>.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A.2.2 Quantum Deep Hedging: </a:t>
            </a:r>
            <a:r>
              <a:rPr b="1" i="1" lang="en">
                <a:solidFill>
                  <a:srgbClr val="D9D9D9"/>
                </a:solidFill>
              </a:rPr>
              <a:t>the quantum environment</a:t>
            </a:r>
            <a:endParaRPr b="1" i="1">
              <a:solidFill>
                <a:srgbClr val="D9D9D9"/>
              </a:solidFill>
            </a:endParaRPr>
          </a:p>
        </p:txBody>
      </p:sp>
      <p:sp>
        <p:nvSpPr>
          <p:cNvPr id="513" name="Google Shape;513;p70"/>
          <p:cNvSpPr txBox="1"/>
          <p:nvPr>
            <p:ph idx="4294967295" type="body"/>
          </p:nvPr>
        </p:nvSpPr>
        <p:spPr>
          <a:xfrm>
            <a:off x="615450" y="752575"/>
            <a:ext cx="7913100" cy="41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/>
            </a:pPr>
            <a:r>
              <a:rPr lang="en" sz="1302">
                <a:solidFill>
                  <a:srgbClr val="000000"/>
                </a:solidFill>
              </a:rPr>
              <a:t>Formulation of deep hedging as a </a:t>
            </a:r>
            <a:r>
              <a:rPr b="1" lang="en" sz="1302">
                <a:solidFill>
                  <a:srgbClr val="2D6516"/>
                </a:solidFill>
              </a:rPr>
              <a:t>quantum reinforcement learning</a:t>
            </a:r>
            <a:r>
              <a:rPr lang="en" sz="1302">
                <a:solidFill>
                  <a:srgbClr val="2D6516"/>
                </a:solidFill>
              </a:rPr>
              <a:t> </a:t>
            </a:r>
            <a:r>
              <a:rPr lang="en" sz="1302">
                <a:solidFill>
                  <a:srgbClr val="000000"/>
                </a:solidFill>
              </a:rPr>
              <a:t>problem:</a:t>
            </a:r>
            <a:endParaRPr sz="13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A </a:t>
            </a:r>
            <a:r>
              <a:rPr b="1" lang="en" sz="1302">
                <a:solidFill>
                  <a:srgbClr val="0C58D3"/>
                </a:solidFill>
              </a:rPr>
              <a:t>quantum environment</a:t>
            </a:r>
            <a:r>
              <a:rPr lang="en" sz="1302">
                <a:solidFill>
                  <a:srgbClr val="000000"/>
                </a:solidFill>
              </a:rPr>
              <a:t> for deep hedging </a:t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The market state spaces are </a:t>
            </a:r>
            <a:r>
              <a:rPr b="1" lang="en" sz="1302" u="sng">
                <a:solidFill>
                  <a:srgbClr val="000000"/>
                </a:solidFill>
              </a:rPr>
              <a:t>discrete</a:t>
            </a:r>
            <a:r>
              <a:rPr lang="en" sz="1302">
                <a:solidFill>
                  <a:srgbClr val="000000"/>
                </a:solidFill>
              </a:rPr>
              <a:t>.</a:t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The market states are </a:t>
            </a:r>
            <a:r>
              <a:rPr b="1" lang="en" sz="1302" u="sng">
                <a:solidFill>
                  <a:srgbClr val="000000"/>
                </a:solidFill>
              </a:rPr>
              <a:t>orthogonal</a:t>
            </a:r>
            <a:r>
              <a:rPr lang="en" sz="1302">
                <a:solidFill>
                  <a:srgbClr val="000000"/>
                </a:solidFill>
              </a:rPr>
              <a:t> to each other: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2">
              <a:solidFill>
                <a:srgbClr val="000000"/>
              </a:solidFill>
            </a:endParaRPr>
          </a:p>
        </p:txBody>
      </p:sp>
      <p:pic>
        <p:nvPicPr>
          <p:cNvPr id="514" name="Google Shape;514;p70"/>
          <p:cNvPicPr preferRelativeResize="0"/>
          <p:nvPr/>
        </p:nvPicPr>
        <p:blipFill rotWithShape="1">
          <a:blip r:embed="rId3">
            <a:alphaModFix/>
          </a:blip>
          <a:srcRect b="27901" l="0" r="19948" t="0"/>
          <a:stretch/>
        </p:blipFill>
        <p:spPr>
          <a:xfrm>
            <a:off x="3347475" y="1655700"/>
            <a:ext cx="1997800" cy="29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A.2.2 Quantum Deep Hedging: </a:t>
            </a:r>
            <a:r>
              <a:rPr b="1" i="1" lang="en">
                <a:solidFill>
                  <a:srgbClr val="D9D9D9"/>
                </a:solidFill>
              </a:rPr>
              <a:t>the quantum environment</a:t>
            </a:r>
            <a:endParaRPr b="1" i="1">
              <a:solidFill>
                <a:srgbClr val="D9D9D9"/>
              </a:solidFill>
            </a:endParaRPr>
          </a:p>
        </p:txBody>
      </p:sp>
      <p:sp>
        <p:nvSpPr>
          <p:cNvPr id="520" name="Google Shape;520;p71"/>
          <p:cNvSpPr txBox="1"/>
          <p:nvPr>
            <p:ph idx="4294967295" type="body"/>
          </p:nvPr>
        </p:nvSpPr>
        <p:spPr>
          <a:xfrm>
            <a:off x="615450" y="752575"/>
            <a:ext cx="7913100" cy="41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/>
            </a:pPr>
            <a:r>
              <a:rPr lang="en" sz="1302">
                <a:solidFill>
                  <a:srgbClr val="000000"/>
                </a:solidFill>
              </a:rPr>
              <a:t>Formulation of deep hedging as a </a:t>
            </a:r>
            <a:r>
              <a:rPr b="1" lang="en" sz="1302">
                <a:solidFill>
                  <a:srgbClr val="2D6516"/>
                </a:solidFill>
              </a:rPr>
              <a:t>quantum reinforcement learning</a:t>
            </a:r>
            <a:r>
              <a:rPr lang="en" sz="1302">
                <a:solidFill>
                  <a:srgbClr val="2D6516"/>
                </a:solidFill>
              </a:rPr>
              <a:t> </a:t>
            </a:r>
            <a:r>
              <a:rPr lang="en" sz="1302">
                <a:solidFill>
                  <a:srgbClr val="000000"/>
                </a:solidFill>
              </a:rPr>
              <a:t>problem:</a:t>
            </a:r>
            <a:endParaRPr sz="13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A </a:t>
            </a:r>
            <a:r>
              <a:rPr b="1" lang="en" sz="1302">
                <a:solidFill>
                  <a:srgbClr val="0C58D3"/>
                </a:solidFill>
              </a:rPr>
              <a:t>quantum environment</a:t>
            </a:r>
            <a:r>
              <a:rPr lang="en" sz="1302">
                <a:solidFill>
                  <a:srgbClr val="000000"/>
                </a:solidFill>
              </a:rPr>
              <a:t> for deep hedging </a:t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The market state spaces are </a:t>
            </a:r>
            <a:r>
              <a:rPr b="1" lang="en" sz="1302" u="sng">
                <a:solidFill>
                  <a:srgbClr val="000000"/>
                </a:solidFill>
              </a:rPr>
              <a:t>discrete</a:t>
            </a:r>
            <a:r>
              <a:rPr lang="en" sz="1302">
                <a:solidFill>
                  <a:srgbClr val="000000"/>
                </a:solidFill>
              </a:rPr>
              <a:t>.</a:t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The market states are </a:t>
            </a:r>
            <a:r>
              <a:rPr b="1" lang="en" sz="1302" u="sng">
                <a:solidFill>
                  <a:srgbClr val="000000"/>
                </a:solidFill>
              </a:rPr>
              <a:t>orthogonal</a:t>
            </a:r>
            <a:r>
              <a:rPr lang="en" sz="1302">
                <a:solidFill>
                  <a:srgbClr val="000000"/>
                </a:solidFill>
              </a:rPr>
              <a:t> to each other: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The next market states can be </a:t>
            </a:r>
            <a:r>
              <a:rPr b="1" lang="en" sz="1302" u="sng">
                <a:solidFill>
                  <a:srgbClr val="000000"/>
                </a:solidFill>
              </a:rPr>
              <a:t>decomposed as</a:t>
            </a:r>
            <a:r>
              <a:rPr lang="en" sz="1302">
                <a:solidFill>
                  <a:srgbClr val="000000"/>
                </a:solidFill>
              </a:rPr>
              <a:t>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2">
              <a:solidFill>
                <a:srgbClr val="000000"/>
              </a:solidFill>
            </a:endParaRPr>
          </a:p>
        </p:txBody>
      </p:sp>
      <p:pic>
        <p:nvPicPr>
          <p:cNvPr id="521" name="Google Shape;521;p71"/>
          <p:cNvPicPr preferRelativeResize="0"/>
          <p:nvPr/>
        </p:nvPicPr>
        <p:blipFill rotWithShape="1">
          <a:blip r:embed="rId3">
            <a:alphaModFix/>
          </a:blip>
          <a:srcRect b="27901" l="0" r="19948" t="0"/>
          <a:stretch/>
        </p:blipFill>
        <p:spPr>
          <a:xfrm>
            <a:off x="3347475" y="1655700"/>
            <a:ext cx="1997800" cy="2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71"/>
          <p:cNvPicPr preferRelativeResize="0"/>
          <p:nvPr/>
        </p:nvPicPr>
        <p:blipFill rotWithShape="1">
          <a:blip r:embed="rId4">
            <a:alphaModFix/>
          </a:blip>
          <a:srcRect b="0" l="19099" r="29446" t="27698"/>
          <a:stretch/>
        </p:blipFill>
        <p:spPr>
          <a:xfrm>
            <a:off x="3856788" y="2272475"/>
            <a:ext cx="1430422" cy="3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A.2.2 Quantum Deep Hedging: </a:t>
            </a:r>
            <a:r>
              <a:rPr b="1" i="1" lang="en">
                <a:solidFill>
                  <a:srgbClr val="D9D9D9"/>
                </a:solidFill>
              </a:rPr>
              <a:t>the quantum environment</a:t>
            </a:r>
            <a:endParaRPr b="1" i="1">
              <a:solidFill>
                <a:srgbClr val="D9D9D9"/>
              </a:solidFill>
            </a:endParaRPr>
          </a:p>
        </p:txBody>
      </p:sp>
      <p:sp>
        <p:nvSpPr>
          <p:cNvPr id="528" name="Google Shape;528;p72"/>
          <p:cNvSpPr txBox="1"/>
          <p:nvPr>
            <p:ph idx="4294967295" type="body"/>
          </p:nvPr>
        </p:nvSpPr>
        <p:spPr>
          <a:xfrm>
            <a:off x="615450" y="752575"/>
            <a:ext cx="7913100" cy="41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/>
            </a:pPr>
            <a:r>
              <a:rPr lang="en" sz="1302">
                <a:solidFill>
                  <a:srgbClr val="000000"/>
                </a:solidFill>
              </a:rPr>
              <a:t>Formulation of deep hedging as a </a:t>
            </a:r>
            <a:r>
              <a:rPr b="1" lang="en" sz="1302">
                <a:solidFill>
                  <a:srgbClr val="2D6516"/>
                </a:solidFill>
              </a:rPr>
              <a:t>quantum reinforcement learning</a:t>
            </a:r>
            <a:r>
              <a:rPr lang="en" sz="1302">
                <a:solidFill>
                  <a:srgbClr val="2D6516"/>
                </a:solidFill>
              </a:rPr>
              <a:t> </a:t>
            </a:r>
            <a:r>
              <a:rPr lang="en" sz="1302">
                <a:solidFill>
                  <a:srgbClr val="000000"/>
                </a:solidFill>
              </a:rPr>
              <a:t>problem:</a:t>
            </a:r>
            <a:endParaRPr sz="13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A </a:t>
            </a:r>
            <a:r>
              <a:rPr b="1" lang="en" sz="1302">
                <a:solidFill>
                  <a:srgbClr val="0C58D3"/>
                </a:solidFill>
              </a:rPr>
              <a:t>quantum environment</a:t>
            </a:r>
            <a:r>
              <a:rPr lang="en" sz="1302">
                <a:solidFill>
                  <a:srgbClr val="000000"/>
                </a:solidFill>
              </a:rPr>
              <a:t> for deep hedging </a:t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The market state spaces are </a:t>
            </a:r>
            <a:r>
              <a:rPr b="1" lang="en" sz="1302" u="sng">
                <a:solidFill>
                  <a:srgbClr val="000000"/>
                </a:solidFill>
              </a:rPr>
              <a:t>discrete</a:t>
            </a:r>
            <a:r>
              <a:rPr lang="en" sz="1302">
                <a:solidFill>
                  <a:srgbClr val="000000"/>
                </a:solidFill>
              </a:rPr>
              <a:t>.</a:t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The market states are </a:t>
            </a:r>
            <a:r>
              <a:rPr b="1" lang="en" sz="1302" u="sng">
                <a:solidFill>
                  <a:srgbClr val="000000"/>
                </a:solidFill>
              </a:rPr>
              <a:t>orthogonal</a:t>
            </a:r>
            <a:r>
              <a:rPr lang="en" sz="1302">
                <a:solidFill>
                  <a:srgbClr val="000000"/>
                </a:solidFill>
              </a:rPr>
              <a:t> to each other: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The next market states can be </a:t>
            </a:r>
            <a:r>
              <a:rPr b="1" lang="en" sz="1302" u="sng">
                <a:solidFill>
                  <a:srgbClr val="000000"/>
                </a:solidFill>
              </a:rPr>
              <a:t>decomposed as</a:t>
            </a:r>
            <a:r>
              <a:rPr lang="en" sz="1302">
                <a:solidFill>
                  <a:srgbClr val="000000"/>
                </a:solidFill>
              </a:rPr>
              <a:t>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We </a:t>
            </a:r>
            <a:r>
              <a:rPr b="1" lang="en" sz="1302">
                <a:solidFill>
                  <a:srgbClr val="980000"/>
                </a:solidFill>
              </a:rPr>
              <a:t>define</a:t>
            </a:r>
            <a:r>
              <a:rPr lang="en" sz="1302">
                <a:solidFill>
                  <a:srgbClr val="000000"/>
                </a:solidFill>
              </a:rPr>
              <a:t> quantum oracles that describe the transition probabilities: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2">
              <a:solidFill>
                <a:srgbClr val="000000"/>
              </a:solidFill>
            </a:endParaRPr>
          </a:p>
        </p:txBody>
      </p:sp>
      <p:pic>
        <p:nvPicPr>
          <p:cNvPr id="529" name="Google Shape;529;p72"/>
          <p:cNvPicPr preferRelativeResize="0"/>
          <p:nvPr/>
        </p:nvPicPr>
        <p:blipFill rotWithShape="1">
          <a:blip r:embed="rId3">
            <a:alphaModFix/>
          </a:blip>
          <a:srcRect b="27901" l="0" r="19948" t="0"/>
          <a:stretch/>
        </p:blipFill>
        <p:spPr>
          <a:xfrm>
            <a:off x="3347475" y="1655700"/>
            <a:ext cx="1997800" cy="2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72"/>
          <p:cNvPicPr preferRelativeResize="0"/>
          <p:nvPr/>
        </p:nvPicPr>
        <p:blipFill rotWithShape="1">
          <a:blip r:embed="rId4">
            <a:alphaModFix/>
          </a:blip>
          <a:srcRect b="0" l="19099" r="29446" t="27698"/>
          <a:stretch/>
        </p:blipFill>
        <p:spPr>
          <a:xfrm>
            <a:off x="3856788" y="2272475"/>
            <a:ext cx="1430422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72"/>
          <p:cNvPicPr preferRelativeResize="0"/>
          <p:nvPr/>
        </p:nvPicPr>
        <p:blipFill rotWithShape="1">
          <a:blip r:embed="rId5">
            <a:alphaModFix/>
          </a:blip>
          <a:srcRect b="49758" l="0" r="0" t="0"/>
          <a:stretch/>
        </p:blipFill>
        <p:spPr>
          <a:xfrm>
            <a:off x="2861350" y="2794400"/>
            <a:ext cx="4104799" cy="4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A.2.2 Quantum Deep Hedging: </a:t>
            </a:r>
            <a:r>
              <a:rPr b="1" i="1" lang="en">
                <a:solidFill>
                  <a:srgbClr val="D9D9D9"/>
                </a:solidFill>
              </a:rPr>
              <a:t>the quantum environment</a:t>
            </a:r>
            <a:endParaRPr b="1" i="1">
              <a:solidFill>
                <a:srgbClr val="D9D9D9"/>
              </a:solidFill>
            </a:endParaRPr>
          </a:p>
        </p:txBody>
      </p:sp>
      <p:sp>
        <p:nvSpPr>
          <p:cNvPr id="537" name="Google Shape;537;p73"/>
          <p:cNvSpPr txBox="1"/>
          <p:nvPr>
            <p:ph idx="4294967295" type="body"/>
          </p:nvPr>
        </p:nvSpPr>
        <p:spPr>
          <a:xfrm>
            <a:off x="615450" y="752575"/>
            <a:ext cx="7913100" cy="41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/>
            </a:pPr>
            <a:r>
              <a:rPr lang="en" sz="1302">
                <a:solidFill>
                  <a:srgbClr val="000000"/>
                </a:solidFill>
              </a:rPr>
              <a:t>Formulation of deep hedging as a </a:t>
            </a:r>
            <a:r>
              <a:rPr b="1" lang="en" sz="1302">
                <a:solidFill>
                  <a:srgbClr val="2D6516"/>
                </a:solidFill>
              </a:rPr>
              <a:t>quantum reinforcement learning</a:t>
            </a:r>
            <a:r>
              <a:rPr lang="en" sz="1302">
                <a:solidFill>
                  <a:srgbClr val="2D6516"/>
                </a:solidFill>
              </a:rPr>
              <a:t> </a:t>
            </a:r>
            <a:r>
              <a:rPr lang="en" sz="1302">
                <a:solidFill>
                  <a:srgbClr val="000000"/>
                </a:solidFill>
              </a:rPr>
              <a:t>problem:</a:t>
            </a:r>
            <a:endParaRPr sz="13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A </a:t>
            </a:r>
            <a:r>
              <a:rPr b="1" lang="en" sz="1302">
                <a:solidFill>
                  <a:srgbClr val="0C58D3"/>
                </a:solidFill>
              </a:rPr>
              <a:t>quantum environment</a:t>
            </a:r>
            <a:r>
              <a:rPr lang="en" sz="1302">
                <a:solidFill>
                  <a:srgbClr val="000000"/>
                </a:solidFill>
              </a:rPr>
              <a:t> for deep hedging </a:t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The market state spaces are </a:t>
            </a:r>
            <a:r>
              <a:rPr b="1" lang="en" sz="1302" u="sng">
                <a:solidFill>
                  <a:srgbClr val="000000"/>
                </a:solidFill>
              </a:rPr>
              <a:t>discrete</a:t>
            </a:r>
            <a:r>
              <a:rPr lang="en" sz="1302">
                <a:solidFill>
                  <a:srgbClr val="000000"/>
                </a:solidFill>
              </a:rPr>
              <a:t>.</a:t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The market states are </a:t>
            </a:r>
            <a:r>
              <a:rPr b="1" lang="en" sz="1302" u="sng">
                <a:solidFill>
                  <a:srgbClr val="000000"/>
                </a:solidFill>
              </a:rPr>
              <a:t>orthogonal</a:t>
            </a:r>
            <a:r>
              <a:rPr lang="en" sz="1302">
                <a:solidFill>
                  <a:srgbClr val="000000"/>
                </a:solidFill>
              </a:rPr>
              <a:t> to each other: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The next market states can be </a:t>
            </a:r>
            <a:r>
              <a:rPr b="1" lang="en" sz="1302" u="sng">
                <a:solidFill>
                  <a:srgbClr val="000000"/>
                </a:solidFill>
              </a:rPr>
              <a:t>decomposed as</a:t>
            </a:r>
            <a:r>
              <a:rPr lang="en" sz="1302">
                <a:solidFill>
                  <a:srgbClr val="000000"/>
                </a:solidFill>
              </a:rPr>
              <a:t>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We </a:t>
            </a:r>
            <a:r>
              <a:rPr b="1" lang="en" sz="1302">
                <a:solidFill>
                  <a:srgbClr val="980000"/>
                </a:solidFill>
              </a:rPr>
              <a:t>define</a:t>
            </a:r>
            <a:r>
              <a:rPr lang="en" sz="1302">
                <a:solidFill>
                  <a:srgbClr val="000000"/>
                </a:solidFill>
              </a:rPr>
              <a:t> quantum oracles that describe the transition probabilities: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A </a:t>
            </a:r>
            <a:r>
              <a:rPr b="1" lang="en" sz="1302">
                <a:solidFill>
                  <a:srgbClr val="0C58D3"/>
                </a:solidFill>
              </a:rPr>
              <a:t>trading goal</a:t>
            </a:r>
            <a:r>
              <a:rPr lang="en" sz="1302">
                <a:solidFill>
                  <a:srgbClr val="000000"/>
                </a:solidFill>
              </a:rPr>
              <a:t> in terms of the </a:t>
            </a:r>
            <a:r>
              <a:rPr b="1" lang="en" sz="1302">
                <a:solidFill>
                  <a:srgbClr val="0C58D3"/>
                </a:solidFill>
              </a:rPr>
              <a:t>quantum value function</a:t>
            </a:r>
            <a:r>
              <a:rPr lang="en" sz="1302">
                <a:solidFill>
                  <a:srgbClr val="000000"/>
                </a:solidFill>
              </a:rPr>
              <a:t>.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2">
              <a:solidFill>
                <a:srgbClr val="000000"/>
              </a:solidFill>
            </a:endParaRPr>
          </a:p>
        </p:txBody>
      </p:sp>
      <p:pic>
        <p:nvPicPr>
          <p:cNvPr id="538" name="Google Shape;538;p73"/>
          <p:cNvPicPr preferRelativeResize="0"/>
          <p:nvPr/>
        </p:nvPicPr>
        <p:blipFill rotWithShape="1">
          <a:blip r:embed="rId3">
            <a:alphaModFix/>
          </a:blip>
          <a:srcRect b="27901" l="0" r="19948" t="0"/>
          <a:stretch/>
        </p:blipFill>
        <p:spPr>
          <a:xfrm>
            <a:off x="3347475" y="1655700"/>
            <a:ext cx="1997800" cy="2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73"/>
          <p:cNvPicPr preferRelativeResize="0"/>
          <p:nvPr/>
        </p:nvPicPr>
        <p:blipFill rotWithShape="1">
          <a:blip r:embed="rId4">
            <a:alphaModFix/>
          </a:blip>
          <a:srcRect b="0" l="19099" r="29446" t="27698"/>
          <a:stretch/>
        </p:blipFill>
        <p:spPr>
          <a:xfrm>
            <a:off x="3856788" y="2272475"/>
            <a:ext cx="1430422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73"/>
          <p:cNvPicPr preferRelativeResize="0"/>
          <p:nvPr/>
        </p:nvPicPr>
        <p:blipFill rotWithShape="1">
          <a:blip r:embed="rId5">
            <a:alphaModFix/>
          </a:blip>
          <a:srcRect b="49758" l="0" r="0" t="0"/>
          <a:stretch/>
        </p:blipFill>
        <p:spPr>
          <a:xfrm>
            <a:off x="2861350" y="2794400"/>
            <a:ext cx="4104799" cy="4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A.2.2 Quantum Deep Hedging: </a:t>
            </a:r>
            <a:r>
              <a:rPr b="1" i="1" lang="en">
                <a:solidFill>
                  <a:srgbClr val="D9D9D9"/>
                </a:solidFill>
              </a:rPr>
              <a:t>the quantum environment</a:t>
            </a:r>
            <a:endParaRPr b="1" i="1">
              <a:solidFill>
                <a:srgbClr val="D9D9D9"/>
              </a:solidFill>
            </a:endParaRPr>
          </a:p>
        </p:txBody>
      </p:sp>
      <p:sp>
        <p:nvSpPr>
          <p:cNvPr id="546" name="Google Shape;546;p74"/>
          <p:cNvSpPr txBox="1"/>
          <p:nvPr>
            <p:ph idx="4294967295" type="body"/>
          </p:nvPr>
        </p:nvSpPr>
        <p:spPr>
          <a:xfrm>
            <a:off x="615450" y="752575"/>
            <a:ext cx="7913100" cy="41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/>
            </a:pPr>
            <a:r>
              <a:rPr lang="en" sz="1302">
                <a:solidFill>
                  <a:srgbClr val="000000"/>
                </a:solidFill>
              </a:rPr>
              <a:t>Formulation of deep hedging as a </a:t>
            </a:r>
            <a:r>
              <a:rPr b="1" lang="en" sz="1302">
                <a:solidFill>
                  <a:srgbClr val="2D6516"/>
                </a:solidFill>
              </a:rPr>
              <a:t>quantum reinforcement learning</a:t>
            </a:r>
            <a:r>
              <a:rPr lang="en" sz="1302">
                <a:solidFill>
                  <a:srgbClr val="2D6516"/>
                </a:solidFill>
              </a:rPr>
              <a:t> </a:t>
            </a:r>
            <a:r>
              <a:rPr lang="en" sz="1302">
                <a:solidFill>
                  <a:srgbClr val="000000"/>
                </a:solidFill>
              </a:rPr>
              <a:t>problem:</a:t>
            </a:r>
            <a:endParaRPr sz="13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A </a:t>
            </a:r>
            <a:r>
              <a:rPr b="1" lang="en" sz="1302">
                <a:solidFill>
                  <a:srgbClr val="0C58D3"/>
                </a:solidFill>
              </a:rPr>
              <a:t>quantum environment</a:t>
            </a:r>
            <a:r>
              <a:rPr lang="en" sz="1302">
                <a:solidFill>
                  <a:srgbClr val="000000"/>
                </a:solidFill>
              </a:rPr>
              <a:t> for deep hedging </a:t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The market state spaces are </a:t>
            </a:r>
            <a:r>
              <a:rPr b="1" lang="en" sz="1302" u="sng">
                <a:solidFill>
                  <a:srgbClr val="000000"/>
                </a:solidFill>
              </a:rPr>
              <a:t>discrete</a:t>
            </a:r>
            <a:r>
              <a:rPr lang="en" sz="1302">
                <a:solidFill>
                  <a:srgbClr val="000000"/>
                </a:solidFill>
              </a:rPr>
              <a:t>.</a:t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The market states are </a:t>
            </a:r>
            <a:r>
              <a:rPr b="1" lang="en" sz="1302" u="sng">
                <a:solidFill>
                  <a:srgbClr val="000000"/>
                </a:solidFill>
              </a:rPr>
              <a:t>orthogonal</a:t>
            </a:r>
            <a:r>
              <a:rPr lang="en" sz="1302">
                <a:solidFill>
                  <a:srgbClr val="000000"/>
                </a:solidFill>
              </a:rPr>
              <a:t> to each other: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The next market states can be </a:t>
            </a:r>
            <a:r>
              <a:rPr b="1" lang="en" sz="1302" u="sng">
                <a:solidFill>
                  <a:srgbClr val="000000"/>
                </a:solidFill>
              </a:rPr>
              <a:t>decomposed as</a:t>
            </a:r>
            <a:r>
              <a:rPr lang="en" sz="1302">
                <a:solidFill>
                  <a:srgbClr val="000000"/>
                </a:solidFill>
              </a:rPr>
              <a:t>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We </a:t>
            </a:r>
            <a:r>
              <a:rPr b="1" lang="en" sz="1302">
                <a:solidFill>
                  <a:srgbClr val="980000"/>
                </a:solidFill>
              </a:rPr>
              <a:t>define</a:t>
            </a:r>
            <a:r>
              <a:rPr lang="en" sz="1302">
                <a:solidFill>
                  <a:srgbClr val="000000"/>
                </a:solidFill>
              </a:rPr>
              <a:t> quantum oracles that describe the transition probabilities: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A </a:t>
            </a:r>
            <a:r>
              <a:rPr b="1" lang="en" sz="1302">
                <a:solidFill>
                  <a:srgbClr val="0C58D3"/>
                </a:solidFill>
              </a:rPr>
              <a:t>trading goal</a:t>
            </a:r>
            <a:r>
              <a:rPr lang="en" sz="1302">
                <a:solidFill>
                  <a:srgbClr val="000000"/>
                </a:solidFill>
              </a:rPr>
              <a:t> in terms of the </a:t>
            </a:r>
            <a:r>
              <a:rPr b="1" lang="en" sz="1302">
                <a:solidFill>
                  <a:srgbClr val="0C58D3"/>
                </a:solidFill>
              </a:rPr>
              <a:t>quantum value function</a:t>
            </a:r>
            <a:r>
              <a:rPr lang="en" sz="1302">
                <a:solidFill>
                  <a:srgbClr val="000000"/>
                </a:solidFill>
              </a:rPr>
              <a:t>.</a:t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We </a:t>
            </a:r>
            <a:r>
              <a:rPr b="1" lang="en" sz="1302">
                <a:solidFill>
                  <a:srgbClr val="980000"/>
                </a:solidFill>
              </a:rPr>
              <a:t>show</a:t>
            </a:r>
            <a:r>
              <a:rPr lang="en" sz="1302">
                <a:solidFill>
                  <a:srgbClr val="000000"/>
                </a:solidFill>
              </a:rPr>
              <a:t> that there exist </a:t>
            </a:r>
            <a:r>
              <a:rPr b="1" lang="en" sz="1302" u="sng">
                <a:solidFill>
                  <a:srgbClr val="000000"/>
                </a:solidFill>
              </a:rPr>
              <a:t>observables</a:t>
            </a:r>
            <a:r>
              <a:rPr lang="en" sz="1302">
                <a:solidFill>
                  <a:srgbClr val="000000"/>
                </a:solidFill>
              </a:rPr>
              <a:t> that match exactly the quantum value function: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2">
              <a:solidFill>
                <a:srgbClr val="000000"/>
              </a:solidFill>
            </a:endParaRPr>
          </a:p>
        </p:txBody>
      </p:sp>
      <p:pic>
        <p:nvPicPr>
          <p:cNvPr id="547" name="Google Shape;547;p74"/>
          <p:cNvPicPr preferRelativeResize="0"/>
          <p:nvPr/>
        </p:nvPicPr>
        <p:blipFill rotWithShape="1">
          <a:blip r:embed="rId3">
            <a:alphaModFix/>
          </a:blip>
          <a:srcRect b="27901" l="0" r="19948" t="0"/>
          <a:stretch/>
        </p:blipFill>
        <p:spPr>
          <a:xfrm>
            <a:off x="3347475" y="1655700"/>
            <a:ext cx="1997800" cy="2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74"/>
          <p:cNvPicPr preferRelativeResize="0"/>
          <p:nvPr/>
        </p:nvPicPr>
        <p:blipFill rotWithShape="1">
          <a:blip r:embed="rId4">
            <a:alphaModFix/>
          </a:blip>
          <a:srcRect b="0" l="19099" r="29446" t="27698"/>
          <a:stretch/>
        </p:blipFill>
        <p:spPr>
          <a:xfrm>
            <a:off x="3856788" y="2272475"/>
            <a:ext cx="1430422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1351" y="3641863"/>
            <a:ext cx="3421287" cy="39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74"/>
          <p:cNvPicPr preferRelativeResize="0"/>
          <p:nvPr/>
        </p:nvPicPr>
        <p:blipFill rotWithShape="1">
          <a:blip r:embed="rId6">
            <a:alphaModFix/>
          </a:blip>
          <a:srcRect b="49758" l="0" r="0" t="0"/>
          <a:stretch/>
        </p:blipFill>
        <p:spPr>
          <a:xfrm>
            <a:off x="2861350" y="2794400"/>
            <a:ext cx="4104799" cy="4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A.2.2 Quantum Deep Hedging: </a:t>
            </a:r>
            <a:r>
              <a:rPr b="1" i="1" lang="en">
                <a:solidFill>
                  <a:srgbClr val="D9D9D9"/>
                </a:solidFill>
              </a:rPr>
              <a:t>the quantum environment</a:t>
            </a:r>
            <a:endParaRPr b="1" i="1">
              <a:solidFill>
                <a:srgbClr val="D9D9D9"/>
              </a:solidFill>
            </a:endParaRPr>
          </a:p>
        </p:txBody>
      </p:sp>
      <p:sp>
        <p:nvSpPr>
          <p:cNvPr id="556" name="Google Shape;556;p75"/>
          <p:cNvSpPr txBox="1"/>
          <p:nvPr>
            <p:ph idx="4294967295" type="body"/>
          </p:nvPr>
        </p:nvSpPr>
        <p:spPr>
          <a:xfrm>
            <a:off x="615450" y="752575"/>
            <a:ext cx="7913100" cy="41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/>
            </a:pPr>
            <a:r>
              <a:rPr lang="en" sz="1302">
                <a:solidFill>
                  <a:srgbClr val="000000"/>
                </a:solidFill>
              </a:rPr>
              <a:t>Formulation of deep hedging as a </a:t>
            </a:r>
            <a:r>
              <a:rPr b="1" lang="en" sz="1302">
                <a:solidFill>
                  <a:srgbClr val="2D6516"/>
                </a:solidFill>
              </a:rPr>
              <a:t>quantum reinforcement learning</a:t>
            </a:r>
            <a:r>
              <a:rPr lang="en" sz="1302">
                <a:solidFill>
                  <a:srgbClr val="2D6516"/>
                </a:solidFill>
              </a:rPr>
              <a:t> </a:t>
            </a:r>
            <a:r>
              <a:rPr lang="en" sz="1302">
                <a:solidFill>
                  <a:srgbClr val="000000"/>
                </a:solidFill>
              </a:rPr>
              <a:t>problem:</a:t>
            </a:r>
            <a:endParaRPr sz="13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A </a:t>
            </a:r>
            <a:r>
              <a:rPr b="1" lang="en" sz="1302">
                <a:solidFill>
                  <a:srgbClr val="0C58D3"/>
                </a:solidFill>
              </a:rPr>
              <a:t>quantum environment</a:t>
            </a:r>
            <a:r>
              <a:rPr lang="en" sz="1302">
                <a:solidFill>
                  <a:srgbClr val="000000"/>
                </a:solidFill>
              </a:rPr>
              <a:t> for deep hedging </a:t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The market state spaces are </a:t>
            </a:r>
            <a:r>
              <a:rPr b="1" lang="en" sz="1302" u="sng">
                <a:solidFill>
                  <a:srgbClr val="000000"/>
                </a:solidFill>
              </a:rPr>
              <a:t>discrete</a:t>
            </a:r>
            <a:r>
              <a:rPr lang="en" sz="1302">
                <a:solidFill>
                  <a:srgbClr val="000000"/>
                </a:solidFill>
              </a:rPr>
              <a:t>.</a:t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The market states are </a:t>
            </a:r>
            <a:r>
              <a:rPr b="1" lang="en" sz="1302" u="sng">
                <a:solidFill>
                  <a:srgbClr val="000000"/>
                </a:solidFill>
              </a:rPr>
              <a:t>orthogonal</a:t>
            </a:r>
            <a:r>
              <a:rPr lang="en" sz="1302">
                <a:solidFill>
                  <a:srgbClr val="000000"/>
                </a:solidFill>
              </a:rPr>
              <a:t> to each other: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The next market states can be </a:t>
            </a:r>
            <a:r>
              <a:rPr b="1" lang="en" sz="1302" u="sng">
                <a:solidFill>
                  <a:srgbClr val="000000"/>
                </a:solidFill>
              </a:rPr>
              <a:t>decomposed as</a:t>
            </a:r>
            <a:r>
              <a:rPr lang="en" sz="1302">
                <a:solidFill>
                  <a:srgbClr val="000000"/>
                </a:solidFill>
              </a:rPr>
              <a:t>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We </a:t>
            </a:r>
            <a:r>
              <a:rPr b="1" lang="en" sz="1302">
                <a:solidFill>
                  <a:srgbClr val="980000"/>
                </a:solidFill>
              </a:rPr>
              <a:t>define</a:t>
            </a:r>
            <a:r>
              <a:rPr lang="en" sz="1302">
                <a:solidFill>
                  <a:srgbClr val="000000"/>
                </a:solidFill>
              </a:rPr>
              <a:t> quantum oracles that describe the transition probabilities: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A </a:t>
            </a:r>
            <a:r>
              <a:rPr b="1" lang="en" sz="1302">
                <a:solidFill>
                  <a:srgbClr val="0C58D3"/>
                </a:solidFill>
              </a:rPr>
              <a:t>trading goal</a:t>
            </a:r>
            <a:r>
              <a:rPr lang="en" sz="1302">
                <a:solidFill>
                  <a:srgbClr val="000000"/>
                </a:solidFill>
              </a:rPr>
              <a:t> in terms of the </a:t>
            </a:r>
            <a:r>
              <a:rPr b="1" lang="en" sz="1302">
                <a:solidFill>
                  <a:srgbClr val="0C58D3"/>
                </a:solidFill>
              </a:rPr>
              <a:t>quantum value function</a:t>
            </a:r>
            <a:r>
              <a:rPr lang="en" sz="1302">
                <a:solidFill>
                  <a:srgbClr val="000000"/>
                </a:solidFill>
              </a:rPr>
              <a:t>.</a:t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We </a:t>
            </a:r>
            <a:r>
              <a:rPr b="1" lang="en" sz="1302">
                <a:solidFill>
                  <a:srgbClr val="980000"/>
                </a:solidFill>
              </a:rPr>
              <a:t>show</a:t>
            </a:r>
            <a:r>
              <a:rPr lang="en" sz="1302">
                <a:solidFill>
                  <a:srgbClr val="000000"/>
                </a:solidFill>
              </a:rPr>
              <a:t> that there exist </a:t>
            </a:r>
            <a:r>
              <a:rPr b="1" lang="en" sz="1302" u="sng">
                <a:solidFill>
                  <a:srgbClr val="000000"/>
                </a:solidFill>
              </a:rPr>
              <a:t>observables</a:t>
            </a:r>
            <a:r>
              <a:rPr lang="en" sz="1302">
                <a:solidFill>
                  <a:srgbClr val="000000"/>
                </a:solidFill>
              </a:rPr>
              <a:t> that match exactly the quantum value function: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We </a:t>
            </a:r>
            <a:r>
              <a:rPr b="1" lang="en" sz="1302">
                <a:solidFill>
                  <a:srgbClr val="980000"/>
                </a:solidFill>
              </a:rPr>
              <a:t>redefine</a:t>
            </a:r>
            <a:r>
              <a:rPr lang="en" sz="1302">
                <a:solidFill>
                  <a:srgbClr val="000000"/>
                </a:solidFill>
              </a:rPr>
              <a:t> the </a:t>
            </a:r>
            <a:r>
              <a:rPr b="1" lang="en" sz="1302" u="sng">
                <a:solidFill>
                  <a:srgbClr val="000000"/>
                </a:solidFill>
              </a:rPr>
              <a:t>trading goal</a:t>
            </a:r>
            <a:r>
              <a:rPr lang="en" sz="1302">
                <a:solidFill>
                  <a:srgbClr val="000000"/>
                </a:solidFill>
              </a:rPr>
              <a:t> for quantum deep hedging:</a:t>
            </a:r>
            <a:endParaRPr sz="2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2">
              <a:solidFill>
                <a:srgbClr val="000000"/>
              </a:solidFill>
            </a:endParaRPr>
          </a:p>
        </p:txBody>
      </p:sp>
      <p:pic>
        <p:nvPicPr>
          <p:cNvPr id="557" name="Google Shape;557;p75"/>
          <p:cNvPicPr preferRelativeResize="0"/>
          <p:nvPr/>
        </p:nvPicPr>
        <p:blipFill rotWithShape="1">
          <a:blip r:embed="rId3">
            <a:alphaModFix/>
          </a:blip>
          <a:srcRect b="27901" l="0" r="19948" t="0"/>
          <a:stretch/>
        </p:blipFill>
        <p:spPr>
          <a:xfrm>
            <a:off x="3347475" y="1655700"/>
            <a:ext cx="1997800" cy="2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75"/>
          <p:cNvPicPr preferRelativeResize="0"/>
          <p:nvPr/>
        </p:nvPicPr>
        <p:blipFill rotWithShape="1">
          <a:blip r:embed="rId4">
            <a:alphaModFix/>
          </a:blip>
          <a:srcRect b="0" l="19099" r="29446" t="27698"/>
          <a:stretch/>
        </p:blipFill>
        <p:spPr>
          <a:xfrm>
            <a:off x="3856788" y="2272475"/>
            <a:ext cx="1430422" cy="3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1351" y="3641863"/>
            <a:ext cx="3421287" cy="39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2425" y="4429248"/>
            <a:ext cx="3608975" cy="499548"/>
          </a:xfrm>
          <a:prstGeom prst="rect">
            <a:avLst/>
          </a:prstGeom>
          <a:noFill/>
          <a:ln cap="flat" cmpd="sng" w="1905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1" name="Google Shape;561;p75"/>
          <p:cNvPicPr preferRelativeResize="0"/>
          <p:nvPr/>
        </p:nvPicPr>
        <p:blipFill rotWithShape="1">
          <a:blip r:embed="rId7">
            <a:alphaModFix/>
          </a:blip>
          <a:srcRect b="49758" l="0" r="0" t="0"/>
          <a:stretch/>
        </p:blipFill>
        <p:spPr>
          <a:xfrm>
            <a:off x="2861350" y="2794400"/>
            <a:ext cx="4104799" cy="45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2" name="Google Shape;562;p75"/>
          <p:cNvCxnSpPr>
            <a:stCxn id="563" idx="3"/>
            <a:endCxn id="560" idx="1"/>
          </p:cNvCxnSpPr>
          <p:nvPr/>
        </p:nvCxnSpPr>
        <p:spPr>
          <a:xfrm>
            <a:off x="4308737" y="4679025"/>
            <a:ext cx="743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63" name="Google Shape;563;p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5225" y="4429250"/>
            <a:ext cx="3983512" cy="49955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6"/>
          <p:cNvSpPr txBox="1"/>
          <p:nvPr>
            <p:ph idx="4294967295" type="body"/>
          </p:nvPr>
        </p:nvSpPr>
        <p:spPr>
          <a:xfrm>
            <a:off x="615450" y="752575"/>
            <a:ext cx="7913100" cy="41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 startAt="2"/>
            </a:pPr>
            <a:r>
              <a:rPr lang="en" sz="1302">
                <a:solidFill>
                  <a:srgbClr val="000000"/>
                </a:solidFill>
              </a:rPr>
              <a:t>A Quantum Reinforcement Learning algorithm (using </a:t>
            </a:r>
            <a:r>
              <a:rPr b="1" lang="en" sz="1302">
                <a:solidFill>
                  <a:srgbClr val="38761D"/>
                </a:solidFill>
              </a:rPr>
              <a:t>actor-critic)</a:t>
            </a:r>
            <a:r>
              <a:rPr lang="en" sz="1302">
                <a:solidFill>
                  <a:srgbClr val="000000"/>
                </a:solidFill>
              </a:rPr>
              <a:t> by designing: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2">
              <a:solidFill>
                <a:srgbClr val="000000"/>
              </a:solidFill>
            </a:endParaRPr>
          </a:p>
        </p:txBody>
      </p:sp>
      <p:sp>
        <p:nvSpPr>
          <p:cNvPr id="569" name="Google Shape;569;p7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A.2.2 Quantum Deep Hedging: </a:t>
            </a:r>
            <a:r>
              <a:rPr b="1" i="1" lang="en">
                <a:solidFill>
                  <a:srgbClr val="D9D9D9"/>
                </a:solidFill>
              </a:rPr>
              <a:t>the quantum neural network architecture</a:t>
            </a:r>
            <a:endParaRPr b="1" i="1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7"/>
          <p:cNvSpPr txBox="1"/>
          <p:nvPr>
            <p:ph idx="4294967295" type="body"/>
          </p:nvPr>
        </p:nvSpPr>
        <p:spPr>
          <a:xfrm>
            <a:off x="615450" y="752575"/>
            <a:ext cx="7913100" cy="41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 startAt="2"/>
            </a:pPr>
            <a:r>
              <a:rPr lang="en" sz="1302">
                <a:solidFill>
                  <a:srgbClr val="000000"/>
                </a:solidFill>
              </a:rPr>
              <a:t>A Quantum Reinforcement Learning algorithm (using </a:t>
            </a:r>
            <a:r>
              <a:rPr b="1" lang="en" sz="1302">
                <a:solidFill>
                  <a:srgbClr val="38761D"/>
                </a:solidFill>
              </a:rPr>
              <a:t>actor-critic)</a:t>
            </a:r>
            <a:r>
              <a:rPr lang="en" sz="1302">
                <a:solidFill>
                  <a:srgbClr val="000000"/>
                </a:solidFill>
              </a:rPr>
              <a:t> by designing:</a:t>
            </a:r>
            <a:endParaRPr sz="13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The </a:t>
            </a:r>
            <a:r>
              <a:rPr b="1" lang="en" sz="1302">
                <a:solidFill>
                  <a:srgbClr val="0C58D3"/>
                </a:solidFill>
              </a:rPr>
              <a:t>quantum circuits</a:t>
            </a:r>
            <a:r>
              <a:rPr lang="en" sz="1302">
                <a:solidFill>
                  <a:srgbClr val="000000"/>
                </a:solidFill>
              </a:rPr>
              <a:t> to approximate the </a:t>
            </a:r>
            <a:r>
              <a:rPr b="1" lang="en" sz="1302">
                <a:solidFill>
                  <a:srgbClr val="0C58D3"/>
                </a:solidFill>
              </a:rPr>
              <a:t>quantum value function</a:t>
            </a:r>
            <a:r>
              <a:rPr lang="en" sz="1302">
                <a:solidFill>
                  <a:srgbClr val="000000"/>
                </a:solidFill>
              </a:rPr>
              <a:t>.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2">
              <a:solidFill>
                <a:srgbClr val="000000"/>
              </a:solidFill>
            </a:endParaRPr>
          </a:p>
        </p:txBody>
      </p:sp>
      <p:sp>
        <p:nvSpPr>
          <p:cNvPr id="575" name="Google Shape;575;p7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A.2.2 Quantum Deep Hedging: </a:t>
            </a:r>
            <a:r>
              <a:rPr b="1" i="1" lang="en">
                <a:solidFill>
                  <a:srgbClr val="D9D9D9"/>
                </a:solidFill>
              </a:rPr>
              <a:t>the quantum neural network architecture</a:t>
            </a:r>
            <a:endParaRPr b="1" i="1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8"/>
          <p:cNvSpPr txBox="1"/>
          <p:nvPr>
            <p:ph idx="4294967295" type="body"/>
          </p:nvPr>
        </p:nvSpPr>
        <p:spPr>
          <a:xfrm>
            <a:off x="615450" y="752575"/>
            <a:ext cx="7913100" cy="41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 startAt="2"/>
            </a:pPr>
            <a:r>
              <a:rPr lang="en" sz="1302">
                <a:solidFill>
                  <a:srgbClr val="000000"/>
                </a:solidFill>
              </a:rPr>
              <a:t>A Quantum Reinforcement Learning algorithm (using </a:t>
            </a:r>
            <a:r>
              <a:rPr b="1" lang="en" sz="1302">
                <a:solidFill>
                  <a:srgbClr val="38761D"/>
                </a:solidFill>
              </a:rPr>
              <a:t>actor-critic)</a:t>
            </a:r>
            <a:r>
              <a:rPr lang="en" sz="1302">
                <a:solidFill>
                  <a:srgbClr val="000000"/>
                </a:solidFill>
              </a:rPr>
              <a:t> by designing:</a:t>
            </a:r>
            <a:endParaRPr sz="13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The </a:t>
            </a:r>
            <a:r>
              <a:rPr b="1" lang="en" sz="1302">
                <a:solidFill>
                  <a:srgbClr val="0C58D3"/>
                </a:solidFill>
              </a:rPr>
              <a:t>quantum circuits</a:t>
            </a:r>
            <a:r>
              <a:rPr lang="en" sz="1302">
                <a:solidFill>
                  <a:srgbClr val="000000"/>
                </a:solidFill>
              </a:rPr>
              <a:t> to approximate the </a:t>
            </a:r>
            <a:r>
              <a:rPr b="1" lang="en" sz="1302">
                <a:solidFill>
                  <a:srgbClr val="0C58D3"/>
                </a:solidFill>
              </a:rPr>
              <a:t>quantum value function</a:t>
            </a:r>
            <a:r>
              <a:rPr lang="en" sz="1302">
                <a:solidFill>
                  <a:srgbClr val="000000"/>
                </a:solidFill>
              </a:rPr>
              <a:t>.</a:t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We </a:t>
            </a:r>
            <a:r>
              <a:rPr b="1" lang="en" sz="1302">
                <a:solidFill>
                  <a:srgbClr val="980000"/>
                </a:solidFill>
              </a:rPr>
              <a:t>show</a:t>
            </a:r>
            <a:r>
              <a:rPr lang="en" sz="1302">
                <a:solidFill>
                  <a:srgbClr val="000000"/>
                </a:solidFill>
              </a:rPr>
              <a:t> there exist </a:t>
            </a:r>
            <a:r>
              <a:rPr b="1" lang="en" sz="1302">
                <a:solidFill>
                  <a:srgbClr val="2D6516"/>
                </a:solidFill>
              </a:rPr>
              <a:t>quantum circuits</a:t>
            </a:r>
            <a:r>
              <a:rPr lang="en" sz="1302">
                <a:solidFill>
                  <a:srgbClr val="000000"/>
                </a:solidFill>
              </a:rPr>
              <a:t> that approximate the observables 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2">
              <a:solidFill>
                <a:srgbClr val="000000"/>
              </a:solidFill>
            </a:endParaRPr>
          </a:p>
        </p:txBody>
      </p:sp>
      <p:pic>
        <p:nvPicPr>
          <p:cNvPr id="581" name="Google Shape;581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6150" y="1448375"/>
            <a:ext cx="1849300" cy="4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7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A.2.2 Quantum Deep Hedging: </a:t>
            </a:r>
            <a:r>
              <a:rPr b="1" i="1" lang="en">
                <a:solidFill>
                  <a:srgbClr val="D9D9D9"/>
                </a:solidFill>
              </a:rPr>
              <a:t>the quantum neural network architecture</a:t>
            </a:r>
            <a:endParaRPr b="1" i="1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Project Overview</a:t>
            </a:r>
            <a:endParaRPr b="1"/>
          </a:p>
        </p:txBody>
      </p:sp>
      <p:graphicFrame>
        <p:nvGraphicFramePr>
          <p:cNvPr id="276" name="Google Shape;276;p43"/>
          <p:cNvGraphicFramePr/>
          <p:nvPr/>
        </p:nvGraphicFramePr>
        <p:xfrm>
          <a:off x="219175" y="74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{EC18F037-7BE7-4D38-839E-C4F300CA6026}</a:tableStyleId>
              </a:tblPr>
              <a:tblGrid>
                <a:gridCol w="2796675"/>
              </a:tblGrid>
              <a:tr h="408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A.1 Use Case Definition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1728625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Review</a:t>
                      </a:r>
                      <a:r>
                        <a:rPr b="1"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of classical deep hedging and quantum RL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papers</a:t>
                      </a:r>
                      <a:r>
                        <a:rPr b="1"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b="1" sz="13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Policy search based deep hedging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Actor-Critic deep hedging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t/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77" name="Google Shape;277;p43"/>
          <p:cNvGraphicFramePr/>
          <p:nvPr/>
        </p:nvGraphicFramePr>
        <p:xfrm>
          <a:off x="3173675" y="74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{EC18F037-7BE7-4D38-839E-C4F300CA6026}</a:tableStyleId>
              </a:tblPr>
              <a:tblGrid>
                <a:gridCol w="2875600"/>
                <a:gridCol w="2875600"/>
              </a:tblGrid>
              <a:tr h="3689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A.2 Design &amp; Analysis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 hMerge="1"/>
              </a:tr>
              <a:tr h="368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A.2.1 </a:t>
                      </a:r>
                      <a:endParaRPr b="1" sz="13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A.2.2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</a:tr>
              <a:tr h="1374925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 of </a:t>
                      </a:r>
                      <a:r>
                        <a:rPr lang="en" sz="1300">
                          <a:solidFill>
                            <a:srgbClr val="A61C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orthogonal layers. </a:t>
                      </a:r>
                      <a:endParaRPr sz="1300">
                        <a:solidFill>
                          <a:srgbClr val="A61C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A61C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neural  networks</a:t>
                      </a:r>
                      <a:r>
                        <a:rPr b="1" lang="en" sz="1300">
                          <a:solidFill>
                            <a:srgbClr val="A61C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 quantum policies.</a:t>
                      </a:r>
                      <a:endParaRPr sz="1300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Policy search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deep hedging with QNNs</a:t>
                      </a:r>
                      <a:endParaRPr sz="1300">
                        <a:solidFill>
                          <a:srgbClr val="A72A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Development</a:t>
                      </a:r>
                      <a:r>
                        <a:rPr b="1"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deep hedging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using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distributional actor-critic. </a:t>
                      </a:r>
                      <a:endParaRPr sz="1300">
                        <a:solidFill>
                          <a:srgbClr val="A72A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r>
                        <a:rPr b="1"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 QNNs for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policies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and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value functions.</a:t>
                      </a:r>
                      <a:endParaRPr sz="1300">
                        <a:solidFill>
                          <a:srgbClr val="A72A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9"/>
          <p:cNvSpPr txBox="1"/>
          <p:nvPr>
            <p:ph idx="4294967295" type="body"/>
          </p:nvPr>
        </p:nvSpPr>
        <p:spPr>
          <a:xfrm>
            <a:off x="615450" y="752575"/>
            <a:ext cx="7913100" cy="41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 startAt="2"/>
            </a:pPr>
            <a:r>
              <a:rPr lang="en" sz="1302">
                <a:solidFill>
                  <a:srgbClr val="000000"/>
                </a:solidFill>
              </a:rPr>
              <a:t>A Quantum Reinforcement Learning algorithm (using </a:t>
            </a:r>
            <a:r>
              <a:rPr b="1" lang="en" sz="1302">
                <a:solidFill>
                  <a:srgbClr val="38761D"/>
                </a:solidFill>
              </a:rPr>
              <a:t>actor-critic)</a:t>
            </a:r>
            <a:r>
              <a:rPr lang="en" sz="1302">
                <a:solidFill>
                  <a:srgbClr val="000000"/>
                </a:solidFill>
              </a:rPr>
              <a:t> by designing:</a:t>
            </a:r>
            <a:endParaRPr sz="13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The </a:t>
            </a:r>
            <a:r>
              <a:rPr b="1" lang="en" sz="1302">
                <a:solidFill>
                  <a:srgbClr val="0C58D3"/>
                </a:solidFill>
              </a:rPr>
              <a:t>quantum circuits</a:t>
            </a:r>
            <a:r>
              <a:rPr lang="en" sz="1302">
                <a:solidFill>
                  <a:srgbClr val="000000"/>
                </a:solidFill>
              </a:rPr>
              <a:t> to approximate the </a:t>
            </a:r>
            <a:r>
              <a:rPr b="1" lang="en" sz="1302">
                <a:solidFill>
                  <a:srgbClr val="0C58D3"/>
                </a:solidFill>
              </a:rPr>
              <a:t>quantum value function</a:t>
            </a:r>
            <a:r>
              <a:rPr lang="en" sz="1302">
                <a:solidFill>
                  <a:srgbClr val="000000"/>
                </a:solidFill>
              </a:rPr>
              <a:t>.</a:t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We </a:t>
            </a:r>
            <a:r>
              <a:rPr b="1" lang="en" sz="1302">
                <a:solidFill>
                  <a:srgbClr val="980000"/>
                </a:solidFill>
              </a:rPr>
              <a:t>show</a:t>
            </a:r>
            <a:r>
              <a:rPr lang="en" sz="1302">
                <a:solidFill>
                  <a:srgbClr val="000000"/>
                </a:solidFill>
              </a:rPr>
              <a:t> there exist </a:t>
            </a:r>
            <a:r>
              <a:rPr b="1" lang="en" sz="1302">
                <a:solidFill>
                  <a:srgbClr val="2D6516"/>
                </a:solidFill>
              </a:rPr>
              <a:t>quantum circuits</a:t>
            </a:r>
            <a:r>
              <a:rPr lang="en" sz="1302">
                <a:solidFill>
                  <a:srgbClr val="000000"/>
                </a:solidFill>
              </a:rPr>
              <a:t> that approximate the observables 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We </a:t>
            </a:r>
            <a:r>
              <a:rPr b="1" lang="en" sz="1302">
                <a:solidFill>
                  <a:srgbClr val="980000"/>
                </a:solidFill>
              </a:rPr>
              <a:t>design</a:t>
            </a:r>
            <a:r>
              <a:rPr lang="en" sz="1302">
                <a:solidFill>
                  <a:srgbClr val="000000"/>
                </a:solidFill>
              </a:rPr>
              <a:t> Hamming-weight preserving </a:t>
            </a:r>
            <a:r>
              <a:rPr b="1" lang="en" sz="1302">
                <a:solidFill>
                  <a:srgbClr val="007700"/>
                </a:solidFill>
              </a:rPr>
              <a:t>quantum circuits</a:t>
            </a:r>
            <a:r>
              <a:rPr lang="en" sz="1302">
                <a:solidFill>
                  <a:srgbClr val="000000"/>
                </a:solidFill>
              </a:rPr>
              <a:t> to learn these observables </a:t>
            </a:r>
            <a:endParaRPr sz="1302">
              <a:solidFill>
                <a:srgbClr val="000000"/>
              </a:solidFill>
              <a:highlight>
                <a:schemeClr val="accent6"/>
              </a:highlight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2">
              <a:solidFill>
                <a:srgbClr val="000000"/>
              </a:solidFill>
            </a:endParaRPr>
          </a:p>
        </p:txBody>
      </p:sp>
      <p:pic>
        <p:nvPicPr>
          <p:cNvPr id="588" name="Google Shape;58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6150" y="1448375"/>
            <a:ext cx="1849300" cy="4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455" y="2268250"/>
            <a:ext cx="4830694" cy="1506338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7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A.2.2 Quantum Deep Hedging: </a:t>
            </a:r>
            <a:r>
              <a:rPr b="1" i="1" lang="en">
                <a:solidFill>
                  <a:srgbClr val="D9D9D9"/>
                </a:solidFill>
              </a:rPr>
              <a:t>the quantum neural network architecture</a:t>
            </a:r>
            <a:endParaRPr b="1" i="1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0"/>
          <p:cNvSpPr txBox="1"/>
          <p:nvPr>
            <p:ph idx="4294967295" type="body"/>
          </p:nvPr>
        </p:nvSpPr>
        <p:spPr>
          <a:xfrm>
            <a:off x="615450" y="752575"/>
            <a:ext cx="7913100" cy="41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arabicPeriod" startAt="2"/>
            </a:pPr>
            <a:r>
              <a:rPr lang="en" sz="1302">
                <a:solidFill>
                  <a:srgbClr val="000000"/>
                </a:solidFill>
              </a:rPr>
              <a:t>A Quantum Reinforcement Learning algorithm (using </a:t>
            </a:r>
            <a:r>
              <a:rPr b="1" lang="en" sz="1302">
                <a:solidFill>
                  <a:srgbClr val="38761D"/>
                </a:solidFill>
              </a:rPr>
              <a:t>actor-critic)</a:t>
            </a:r>
            <a:r>
              <a:rPr lang="en" sz="1302">
                <a:solidFill>
                  <a:srgbClr val="000000"/>
                </a:solidFill>
              </a:rPr>
              <a:t> by designing:</a:t>
            </a:r>
            <a:endParaRPr sz="13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The </a:t>
            </a:r>
            <a:r>
              <a:rPr b="1" lang="en" sz="1302">
                <a:solidFill>
                  <a:srgbClr val="0C58D3"/>
                </a:solidFill>
              </a:rPr>
              <a:t>quantum circuits</a:t>
            </a:r>
            <a:r>
              <a:rPr lang="en" sz="1302">
                <a:solidFill>
                  <a:srgbClr val="000000"/>
                </a:solidFill>
              </a:rPr>
              <a:t> to approximate the </a:t>
            </a:r>
            <a:r>
              <a:rPr b="1" lang="en" sz="1302">
                <a:solidFill>
                  <a:srgbClr val="0C58D3"/>
                </a:solidFill>
              </a:rPr>
              <a:t>quantum value function</a:t>
            </a:r>
            <a:r>
              <a:rPr lang="en" sz="1302">
                <a:solidFill>
                  <a:srgbClr val="000000"/>
                </a:solidFill>
              </a:rPr>
              <a:t>.</a:t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We </a:t>
            </a:r>
            <a:r>
              <a:rPr b="1" lang="en" sz="1302">
                <a:solidFill>
                  <a:srgbClr val="980000"/>
                </a:solidFill>
              </a:rPr>
              <a:t>show</a:t>
            </a:r>
            <a:r>
              <a:rPr lang="en" sz="1302">
                <a:solidFill>
                  <a:srgbClr val="000000"/>
                </a:solidFill>
              </a:rPr>
              <a:t> there exist </a:t>
            </a:r>
            <a:r>
              <a:rPr b="1" lang="en" sz="1302">
                <a:solidFill>
                  <a:srgbClr val="2D6516"/>
                </a:solidFill>
              </a:rPr>
              <a:t>quantum circuits</a:t>
            </a:r>
            <a:r>
              <a:rPr lang="en" sz="1302">
                <a:solidFill>
                  <a:srgbClr val="000000"/>
                </a:solidFill>
              </a:rPr>
              <a:t> that approximate the observables 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2">
              <a:solidFill>
                <a:srgbClr val="000000"/>
              </a:solidFill>
            </a:endParaRPr>
          </a:p>
          <a:p>
            <a:pPr indent="-311308" lvl="2" marL="13716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AutoNum type="romanLcPeriod"/>
            </a:pPr>
            <a:r>
              <a:rPr lang="en" sz="1302">
                <a:solidFill>
                  <a:srgbClr val="000000"/>
                </a:solidFill>
              </a:rPr>
              <a:t>We </a:t>
            </a:r>
            <a:r>
              <a:rPr b="1" lang="en" sz="1302">
                <a:solidFill>
                  <a:srgbClr val="980000"/>
                </a:solidFill>
              </a:rPr>
              <a:t>design</a:t>
            </a:r>
            <a:r>
              <a:rPr lang="en" sz="1302">
                <a:solidFill>
                  <a:srgbClr val="000000"/>
                </a:solidFill>
              </a:rPr>
              <a:t> Hamming-weight preserving </a:t>
            </a:r>
            <a:r>
              <a:rPr b="1" lang="en" sz="1302">
                <a:solidFill>
                  <a:srgbClr val="007700"/>
                </a:solidFill>
              </a:rPr>
              <a:t>quantum circuits</a:t>
            </a:r>
            <a:r>
              <a:rPr lang="en" sz="1302">
                <a:solidFill>
                  <a:srgbClr val="000000"/>
                </a:solidFill>
              </a:rPr>
              <a:t> to learn these observables </a:t>
            </a:r>
            <a:endParaRPr sz="1302">
              <a:solidFill>
                <a:srgbClr val="000000"/>
              </a:solidFill>
              <a:highlight>
                <a:schemeClr val="accent6"/>
              </a:highlight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2">
              <a:solidFill>
                <a:srgbClr val="000000"/>
              </a:solidFill>
            </a:endParaRPr>
          </a:p>
          <a:p>
            <a:pPr indent="-311308" lvl="1" marL="91440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3"/>
              <a:buChar char="-"/>
            </a:pPr>
            <a:r>
              <a:rPr lang="en" sz="1302">
                <a:solidFill>
                  <a:srgbClr val="000000"/>
                </a:solidFill>
              </a:rPr>
              <a:t>The </a:t>
            </a:r>
            <a:r>
              <a:rPr b="1" lang="en" sz="1302">
                <a:solidFill>
                  <a:srgbClr val="0C58D3"/>
                </a:solidFill>
              </a:rPr>
              <a:t>training loss</a:t>
            </a:r>
            <a:r>
              <a:rPr lang="en" sz="1302">
                <a:solidFill>
                  <a:srgbClr val="000000"/>
                </a:solidFill>
              </a:rPr>
              <a:t> to learn the </a:t>
            </a:r>
            <a:r>
              <a:rPr b="1" lang="en" sz="1302">
                <a:solidFill>
                  <a:srgbClr val="0C58D3"/>
                </a:solidFill>
              </a:rPr>
              <a:t>expectation/distribution</a:t>
            </a:r>
            <a:r>
              <a:rPr lang="en" sz="1302">
                <a:solidFill>
                  <a:srgbClr val="000000"/>
                </a:solidFill>
              </a:rPr>
              <a:t> of the quantum value function.</a:t>
            </a:r>
            <a:endParaRPr sz="13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2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2">
              <a:solidFill>
                <a:srgbClr val="000000"/>
              </a:solidFill>
            </a:endParaRPr>
          </a:p>
        </p:txBody>
      </p:sp>
      <p:pic>
        <p:nvPicPr>
          <p:cNvPr id="596" name="Google Shape;59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6150" y="1448375"/>
            <a:ext cx="1849300" cy="4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5455" y="2268250"/>
            <a:ext cx="4830694" cy="1506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8848" y="4253425"/>
            <a:ext cx="5371675" cy="3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85525" y="4599612"/>
            <a:ext cx="6720641" cy="34617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80"/>
          <p:cNvSpPr txBox="1"/>
          <p:nvPr/>
        </p:nvSpPr>
        <p:spPr>
          <a:xfrm>
            <a:off x="1543825" y="4249513"/>
            <a:ext cx="919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latin typeface="Roboto"/>
                <a:ea typeface="Roboto"/>
                <a:cs typeface="Roboto"/>
                <a:sym typeface="Roboto"/>
              </a:rPr>
              <a:t>Expected:</a:t>
            </a:r>
            <a:endParaRPr b="1" i="1"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1" name="Google Shape;601;p80"/>
          <p:cNvSpPr txBox="1"/>
          <p:nvPr/>
        </p:nvSpPr>
        <p:spPr>
          <a:xfrm>
            <a:off x="1495975" y="4595688"/>
            <a:ext cx="1167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latin typeface="Roboto"/>
                <a:ea typeface="Roboto"/>
                <a:cs typeface="Roboto"/>
                <a:sym typeface="Roboto"/>
              </a:rPr>
              <a:t>Distributional:</a:t>
            </a:r>
            <a:endParaRPr b="1" i="1"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2" name="Google Shape;602;p8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A.2.2 Quantum Deep Hedging: </a:t>
            </a:r>
            <a:r>
              <a:rPr b="1" i="1" lang="en">
                <a:solidFill>
                  <a:srgbClr val="D9D9D9"/>
                </a:solidFill>
              </a:rPr>
              <a:t>the quantum neural network architecture</a:t>
            </a:r>
            <a:endParaRPr b="1" i="1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81"/>
          <p:cNvPicPr preferRelativeResize="0"/>
          <p:nvPr/>
        </p:nvPicPr>
        <p:blipFill rotWithShape="1">
          <a:blip r:embed="rId3">
            <a:alphaModFix/>
          </a:blip>
          <a:srcRect b="2156" l="5979" r="17556" t="17380"/>
          <a:stretch/>
        </p:blipFill>
        <p:spPr>
          <a:xfrm>
            <a:off x="3694925" y="1491525"/>
            <a:ext cx="4555452" cy="2900101"/>
          </a:xfrm>
          <a:prstGeom prst="rect">
            <a:avLst/>
          </a:prstGeom>
          <a:noFill/>
          <a:ln cap="flat" cmpd="sng" w="9525">
            <a:solidFill>
              <a:srgbClr val="2D651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8" name="Google Shape;608;p8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A.2.2 Quantum Deep Hedging: </a:t>
            </a:r>
            <a:r>
              <a:rPr b="1" i="1" lang="en">
                <a:solidFill>
                  <a:srgbClr val="D9D9D9"/>
                </a:solidFill>
              </a:rPr>
              <a:t>the algorithms</a:t>
            </a:r>
            <a:endParaRPr b="1" i="1">
              <a:solidFill>
                <a:srgbClr val="D9D9D9"/>
              </a:solidFill>
            </a:endParaRPr>
          </a:p>
        </p:txBody>
      </p:sp>
      <p:sp>
        <p:nvSpPr>
          <p:cNvPr id="609" name="Google Shape;609;p81"/>
          <p:cNvSpPr txBox="1"/>
          <p:nvPr>
            <p:ph idx="4294967295" type="body"/>
          </p:nvPr>
        </p:nvSpPr>
        <p:spPr>
          <a:xfrm>
            <a:off x="3964475" y="1032550"/>
            <a:ext cx="36279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ctr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300">
                <a:solidFill>
                  <a:srgbClr val="38761D"/>
                </a:solidFill>
              </a:rPr>
              <a:t>Expected Actor-Critic</a:t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610" name="Google Shape;610;p81"/>
          <p:cNvSpPr/>
          <p:nvPr/>
        </p:nvSpPr>
        <p:spPr>
          <a:xfrm>
            <a:off x="3694950" y="2683575"/>
            <a:ext cx="4287000" cy="516000"/>
          </a:xfrm>
          <a:prstGeom prst="rect">
            <a:avLst/>
          </a:prstGeom>
          <a:noFill/>
          <a:ln cap="flat" cmpd="sng" w="19050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cxnSp>
        <p:nvCxnSpPr>
          <p:cNvPr id="611" name="Google Shape;611;p81"/>
          <p:cNvCxnSpPr>
            <a:stCxn id="612" idx="3"/>
            <a:endCxn id="610" idx="1"/>
          </p:cNvCxnSpPr>
          <p:nvPr/>
        </p:nvCxnSpPr>
        <p:spPr>
          <a:xfrm>
            <a:off x="2743625" y="2941575"/>
            <a:ext cx="95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2" name="Google Shape;612;p81"/>
          <p:cNvSpPr txBox="1"/>
          <p:nvPr/>
        </p:nvSpPr>
        <p:spPr>
          <a:xfrm>
            <a:off x="696725" y="2549025"/>
            <a:ext cx="2046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Critic loss: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L2 loss for learning the </a:t>
            </a:r>
            <a:r>
              <a:rPr b="1" lang="en" sz="1300">
                <a:solidFill>
                  <a:srgbClr val="345C9D"/>
                </a:solidFill>
                <a:latin typeface="Roboto"/>
                <a:ea typeface="Roboto"/>
                <a:cs typeface="Roboto"/>
                <a:sym typeface="Roboto"/>
              </a:rPr>
              <a:t>expectation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3" name="Google Shape;613;p81"/>
          <p:cNvSpPr txBox="1"/>
          <p:nvPr/>
        </p:nvSpPr>
        <p:spPr>
          <a:xfrm>
            <a:off x="696725" y="3334125"/>
            <a:ext cx="23394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Actor loss: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We have tried different actor losses: REINFORCE, Policy Gradient, </a:t>
            </a:r>
            <a:r>
              <a:rPr b="1" lang="en" sz="1300">
                <a:solidFill>
                  <a:srgbClr val="345C9D"/>
                </a:solidFill>
                <a:latin typeface="Roboto"/>
                <a:ea typeface="Roboto"/>
                <a:cs typeface="Roboto"/>
                <a:sym typeface="Roboto"/>
              </a:rPr>
              <a:t>Actor-Critic Deep Hedging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82"/>
          <p:cNvPicPr preferRelativeResize="0"/>
          <p:nvPr/>
        </p:nvPicPr>
        <p:blipFill rotWithShape="1">
          <a:blip r:embed="rId3">
            <a:alphaModFix/>
          </a:blip>
          <a:srcRect b="2154" l="5801" r="18464" t="17742"/>
          <a:stretch/>
        </p:blipFill>
        <p:spPr>
          <a:xfrm>
            <a:off x="3695050" y="1419575"/>
            <a:ext cx="4651001" cy="2846600"/>
          </a:xfrm>
          <a:prstGeom prst="rect">
            <a:avLst/>
          </a:prstGeom>
          <a:noFill/>
          <a:ln cap="flat" cmpd="sng" w="9525">
            <a:solidFill>
              <a:srgbClr val="2D651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9" name="Google Shape;619;p8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A.2.2 Quantum Deep Hedging: </a:t>
            </a:r>
            <a:r>
              <a:rPr b="1" i="1" lang="en">
                <a:solidFill>
                  <a:srgbClr val="D9D9D9"/>
                </a:solidFill>
              </a:rPr>
              <a:t>the algorithms</a:t>
            </a:r>
            <a:endParaRPr b="1" i="1">
              <a:solidFill>
                <a:srgbClr val="D9D9D9"/>
              </a:solidFill>
            </a:endParaRPr>
          </a:p>
        </p:txBody>
      </p:sp>
      <p:sp>
        <p:nvSpPr>
          <p:cNvPr id="620" name="Google Shape;620;p82"/>
          <p:cNvSpPr/>
          <p:nvPr/>
        </p:nvSpPr>
        <p:spPr>
          <a:xfrm>
            <a:off x="3737950" y="2665875"/>
            <a:ext cx="4433100" cy="693900"/>
          </a:xfrm>
          <a:prstGeom prst="rect">
            <a:avLst/>
          </a:prstGeom>
          <a:noFill/>
          <a:ln cap="flat" cmpd="sng" w="19050">
            <a:solidFill>
              <a:srgbClr val="2222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621" name="Google Shape;621;p82"/>
          <p:cNvSpPr txBox="1"/>
          <p:nvPr/>
        </p:nvSpPr>
        <p:spPr>
          <a:xfrm>
            <a:off x="694925" y="2549025"/>
            <a:ext cx="2322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Critic loss: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L2 loss for learning</a:t>
            </a:r>
            <a:r>
              <a:rPr b="1" lang="en" sz="1300">
                <a:solidFill>
                  <a:srgbClr val="345C9D"/>
                </a:solidFill>
                <a:latin typeface="Roboto"/>
                <a:ea typeface="Roboto"/>
                <a:cs typeface="Roboto"/>
                <a:sym typeface="Roboto"/>
              </a:rPr>
              <a:t> an expectation </a:t>
            </a:r>
            <a:r>
              <a:rPr b="1" lang="en" sz="13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per subspace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2" name="Google Shape;622;p82"/>
          <p:cNvSpPr txBox="1"/>
          <p:nvPr>
            <p:ph idx="4294967295" type="body"/>
          </p:nvPr>
        </p:nvSpPr>
        <p:spPr>
          <a:xfrm>
            <a:off x="3964475" y="1032550"/>
            <a:ext cx="36279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ctr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300">
                <a:solidFill>
                  <a:srgbClr val="38761D"/>
                </a:solidFill>
              </a:rPr>
              <a:t>Distributional</a:t>
            </a:r>
            <a:r>
              <a:rPr b="1" lang="en" sz="1300">
                <a:solidFill>
                  <a:srgbClr val="38761D"/>
                </a:solidFill>
              </a:rPr>
              <a:t> Actor-Critic</a:t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623" name="Google Shape;623;p82"/>
          <p:cNvSpPr txBox="1"/>
          <p:nvPr/>
        </p:nvSpPr>
        <p:spPr>
          <a:xfrm>
            <a:off x="696725" y="3334125"/>
            <a:ext cx="23394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Roboto"/>
                <a:ea typeface="Roboto"/>
                <a:cs typeface="Roboto"/>
                <a:sym typeface="Roboto"/>
              </a:rPr>
              <a:t>Actor loss: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 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"/>
                <a:ea typeface="Roboto"/>
                <a:cs typeface="Roboto"/>
                <a:sym typeface="Roboto"/>
              </a:rPr>
              <a:t>We have tried different actor losses: REINFORCE, Policy Gradient, </a:t>
            </a:r>
            <a:r>
              <a:rPr b="1" lang="en" sz="1300">
                <a:solidFill>
                  <a:srgbClr val="345C9D"/>
                </a:solidFill>
                <a:latin typeface="Roboto"/>
                <a:ea typeface="Roboto"/>
                <a:cs typeface="Roboto"/>
                <a:sym typeface="Roboto"/>
              </a:rPr>
              <a:t>Actor-Critic Deep Hedging</a:t>
            </a:r>
            <a:r>
              <a:rPr lang="en" sz="1300">
                <a:latin typeface="Roboto"/>
                <a:ea typeface="Roboto"/>
                <a:cs typeface="Roboto"/>
                <a:sym typeface="Roboto"/>
              </a:rPr>
              <a:t>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4" name="Google Shape;624;p82"/>
          <p:cNvCxnSpPr/>
          <p:nvPr/>
        </p:nvCxnSpPr>
        <p:spPr>
          <a:xfrm>
            <a:off x="2743625" y="2941575"/>
            <a:ext cx="95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A.3.2 Software Development</a:t>
            </a:r>
            <a:endParaRPr b="1">
              <a:solidFill>
                <a:srgbClr val="D9EAD3"/>
              </a:solidFill>
            </a:endParaRPr>
          </a:p>
        </p:txBody>
      </p:sp>
      <p:sp>
        <p:nvSpPr>
          <p:cNvPr id="630" name="Google Shape;630;p83"/>
          <p:cNvSpPr txBox="1"/>
          <p:nvPr>
            <p:ph idx="4294967295" type="body"/>
          </p:nvPr>
        </p:nvSpPr>
        <p:spPr>
          <a:xfrm>
            <a:off x="602075" y="1038850"/>
            <a:ext cx="8322900" cy="39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22222"/>
                </a:solidFill>
              </a:rPr>
              <a:t>Development of a python library </a:t>
            </a:r>
            <a:r>
              <a:rPr lang="en" sz="1300">
                <a:solidFill>
                  <a:srgbClr val="222222"/>
                </a:solidFill>
              </a:rPr>
              <a:t>for classical/quantum deep hedging:</a:t>
            </a:r>
            <a:endParaRPr sz="13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b="1" lang="en" sz="1300">
                <a:solidFill>
                  <a:srgbClr val="007700"/>
                </a:solidFill>
              </a:rPr>
              <a:t>Framework: </a:t>
            </a:r>
            <a:r>
              <a:rPr lang="en" sz="1300">
                <a:solidFill>
                  <a:srgbClr val="222222"/>
                </a:solidFill>
              </a:rPr>
              <a:t>JAX</a:t>
            </a:r>
            <a:endParaRPr sz="13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○"/>
            </a:pPr>
            <a:r>
              <a:rPr b="1" lang="en" sz="1300">
                <a:solidFill>
                  <a:srgbClr val="980000"/>
                </a:solidFill>
              </a:rPr>
              <a:t>Classical</a:t>
            </a:r>
            <a:r>
              <a:rPr lang="en" sz="1300">
                <a:solidFill>
                  <a:srgbClr val="222222"/>
                </a:solidFill>
              </a:rPr>
              <a:t> Module: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300"/>
              <a:buChar char="-"/>
            </a:pPr>
            <a:r>
              <a:rPr lang="en" sz="1300">
                <a:solidFill>
                  <a:srgbClr val="D9D9D9"/>
                </a:solidFill>
              </a:rPr>
              <a:t>[1] Implementation of a </a:t>
            </a:r>
            <a:r>
              <a:rPr b="1" lang="en" sz="1300">
                <a:solidFill>
                  <a:srgbClr val="D9D9D9"/>
                </a:solidFill>
              </a:rPr>
              <a:t>classical environment</a:t>
            </a:r>
            <a:r>
              <a:rPr lang="en" sz="1300">
                <a:solidFill>
                  <a:srgbClr val="D9D9D9"/>
                </a:solidFill>
              </a:rPr>
              <a:t> (GBM)</a:t>
            </a:r>
            <a:endParaRPr sz="1300">
              <a:solidFill>
                <a:srgbClr val="D9D9D9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300"/>
              <a:buChar char="-"/>
            </a:pPr>
            <a:r>
              <a:rPr lang="en" sz="1300">
                <a:solidFill>
                  <a:srgbClr val="D9D9D9"/>
                </a:solidFill>
              </a:rPr>
              <a:t>[1] Implementation of different </a:t>
            </a:r>
            <a:r>
              <a:rPr b="1" lang="en" sz="1300">
                <a:solidFill>
                  <a:srgbClr val="D9D9D9"/>
                </a:solidFill>
              </a:rPr>
              <a:t>classical layers</a:t>
            </a:r>
            <a:endParaRPr sz="1300">
              <a:solidFill>
                <a:srgbClr val="D9D9D9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300"/>
              <a:buChar char="-"/>
            </a:pPr>
            <a:r>
              <a:rPr lang="en" sz="1300">
                <a:solidFill>
                  <a:srgbClr val="D9D9D9"/>
                </a:solidFill>
              </a:rPr>
              <a:t>[1] Implementation of different </a:t>
            </a:r>
            <a:r>
              <a:rPr b="1" lang="en" sz="1300">
                <a:solidFill>
                  <a:srgbClr val="D9D9D9"/>
                </a:solidFill>
              </a:rPr>
              <a:t>classical neural networks</a:t>
            </a:r>
            <a:r>
              <a:rPr lang="en" sz="1300">
                <a:solidFill>
                  <a:srgbClr val="D9D9D9"/>
                </a:solidFill>
              </a:rPr>
              <a:t> (</a:t>
            </a:r>
            <a:r>
              <a:rPr i="1" lang="en" sz="1300">
                <a:solidFill>
                  <a:srgbClr val="D9D9D9"/>
                </a:solidFill>
              </a:rPr>
              <a:t>Simple, Recurrent, LSTM, Transformer</a:t>
            </a:r>
            <a:r>
              <a:rPr lang="en" sz="1300">
                <a:solidFill>
                  <a:srgbClr val="D9D9D9"/>
                </a:solidFill>
              </a:rPr>
              <a:t>)</a:t>
            </a:r>
            <a:endParaRPr sz="13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○"/>
            </a:pPr>
            <a:r>
              <a:rPr b="1" lang="en" sz="1300">
                <a:solidFill>
                  <a:srgbClr val="980000"/>
                </a:solidFill>
              </a:rPr>
              <a:t>Quantum</a:t>
            </a:r>
            <a:r>
              <a:rPr lang="en" sz="1300">
                <a:solidFill>
                  <a:srgbClr val="222222"/>
                </a:solidFill>
              </a:rPr>
              <a:t> Module: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300"/>
              <a:buChar char="-"/>
            </a:pPr>
            <a:r>
              <a:rPr lang="en" sz="1300">
                <a:solidFill>
                  <a:srgbClr val="D9D9D9"/>
                </a:solidFill>
              </a:rPr>
              <a:t>[1] Implementation of different </a:t>
            </a:r>
            <a:r>
              <a:rPr b="1" lang="en" sz="1300">
                <a:solidFill>
                  <a:srgbClr val="D9D9D9"/>
                </a:solidFill>
              </a:rPr>
              <a:t>quantum orthogonal layers</a:t>
            </a:r>
            <a:r>
              <a:rPr lang="en" sz="1300">
                <a:solidFill>
                  <a:srgbClr val="D9D9D9"/>
                </a:solidFill>
              </a:rPr>
              <a:t> (up to </a:t>
            </a:r>
            <a:r>
              <a:rPr lang="en" sz="1300" u="sng">
                <a:solidFill>
                  <a:srgbClr val="D9D9D9"/>
                </a:solidFill>
              </a:rPr>
              <a:t>128 qubits</a:t>
            </a:r>
            <a:r>
              <a:rPr lang="en" sz="1300">
                <a:solidFill>
                  <a:srgbClr val="D9D9D9"/>
                </a:solidFill>
              </a:rPr>
              <a:t>)</a:t>
            </a:r>
            <a:endParaRPr sz="1300">
              <a:solidFill>
                <a:srgbClr val="D9D9D9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300"/>
              <a:buChar char="-"/>
            </a:pPr>
            <a:r>
              <a:rPr lang="en" sz="1300">
                <a:solidFill>
                  <a:srgbClr val="D9D9D9"/>
                </a:solidFill>
              </a:rPr>
              <a:t>[1] Implementation of different </a:t>
            </a:r>
            <a:r>
              <a:rPr b="1" lang="en" sz="1300">
                <a:solidFill>
                  <a:srgbClr val="D9D9D9"/>
                </a:solidFill>
              </a:rPr>
              <a:t>quantum neural networks</a:t>
            </a:r>
            <a:r>
              <a:rPr lang="en" sz="1300">
                <a:solidFill>
                  <a:srgbClr val="D9D9D9"/>
                </a:solidFill>
              </a:rPr>
              <a:t> (up to </a:t>
            </a:r>
            <a:r>
              <a:rPr lang="en" sz="1300" u="sng">
                <a:solidFill>
                  <a:srgbClr val="D9D9D9"/>
                </a:solidFill>
              </a:rPr>
              <a:t>128 qubits</a:t>
            </a:r>
            <a:r>
              <a:rPr lang="en" sz="1300">
                <a:solidFill>
                  <a:srgbClr val="D9D9D9"/>
                </a:solidFill>
              </a:rPr>
              <a:t>)</a:t>
            </a:r>
            <a:endParaRPr sz="1300">
              <a:solidFill>
                <a:srgbClr val="D9D9D9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[2] Implementation of a </a:t>
            </a:r>
            <a:r>
              <a:rPr b="1" lang="en" sz="1300">
                <a:solidFill>
                  <a:srgbClr val="0C58D3"/>
                </a:solidFill>
              </a:rPr>
              <a:t>quantum environment</a:t>
            </a:r>
            <a:r>
              <a:rPr lang="en" sz="1300">
                <a:solidFill>
                  <a:srgbClr val="222222"/>
                </a:solidFill>
              </a:rPr>
              <a:t> (GBM)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[2] Implementation of different </a:t>
            </a:r>
            <a:r>
              <a:rPr b="1" lang="en" sz="1300">
                <a:solidFill>
                  <a:srgbClr val="0C58D3"/>
                </a:solidFill>
              </a:rPr>
              <a:t>quantum architectures</a:t>
            </a:r>
            <a:r>
              <a:rPr lang="en" sz="1300">
                <a:solidFill>
                  <a:srgbClr val="222222"/>
                </a:solidFill>
              </a:rPr>
              <a:t> (up to </a:t>
            </a:r>
            <a:r>
              <a:rPr lang="en" sz="1300" u="sng">
                <a:solidFill>
                  <a:srgbClr val="222222"/>
                </a:solidFill>
              </a:rPr>
              <a:t>12 qubits</a:t>
            </a:r>
            <a:r>
              <a:rPr lang="en" sz="1300">
                <a:solidFill>
                  <a:srgbClr val="222222"/>
                </a:solidFill>
              </a:rPr>
              <a:t>)</a:t>
            </a:r>
            <a:endParaRPr sz="13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○"/>
            </a:pPr>
            <a:r>
              <a:rPr b="1" lang="en" sz="1300">
                <a:solidFill>
                  <a:srgbClr val="980000"/>
                </a:solidFill>
              </a:rPr>
              <a:t>RL</a:t>
            </a:r>
            <a:r>
              <a:rPr lang="en" sz="1300">
                <a:solidFill>
                  <a:srgbClr val="222222"/>
                </a:solidFill>
              </a:rPr>
              <a:t> Module: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300"/>
              <a:buChar char="-"/>
            </a:pPr>
            <a:r>
              <a:rPr lang="en" sz="1300">
                <a:solidFill>
                  <a:srgbClr val="EFEFEF"/>
                </a:solidFill>
              </a:rPr>
              <a:t>[1] Implementation  of the </a:t>
            </a:r>
            <a:r>
              <a:rPr b="1" lang="en" sz="1300">
                <a:solidFill>
                  <a:srgbClr val="EFEFEF"/>
                </a:solidFill>
              </a:rPr>
              <a:t>policy search agent</a:t>
            </a:r>
            <a:endParaRPr sz="1300">
              <a:solidFill>
                <a:srgbClr val="EFEFE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[2] Implementation of different </a:t>
            </a:r>
            <a:r>
              <a:rPr b="1" lang="en" sz="1300">
                <a:solidFill>
                  <a:srgbClr val="0C58D3"/>
                </a:solidFill>
              </a:rPr>
              <a:t>actor-critic agents</a:t>
            </a:r>
            <a:r>
              <a:rPr lang="en" sz="1300">
                <a:solidFill>
                  <a:srgbClr val="222222"/>
                </a:solidFill>
              </a:rPr>
              <a:t> (Expected, Distributional)</a:t>
            </a:r>
            <a:endParaRPr sz="1300">
              <a:solidFill>
                <a:srgbClr val="222222"/>
              </a:solidFill>
            </a:endParaRPr>
          </a:p>
        </p:txBody>
      </p:sp>
      <p:pic>
        <p:nvPicPr>
          <p:cNvPr id="631" name="Google Shape;631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2193" y="877425"/>
            <a:ext cx="806341" cy="46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A.4.2 Simulations: </a:t>
            </a:r>
            <a:r>
              <a:rPr b="1" lang="en">
                <a:solidFill>
                  <a:srgbClr val="D9D9D9"/>
                </a:solidFill>
              </a:rPr>
              <a:t>Quantum Deep Hedging</a:t>
            </a:r>
            <a:endParaRPr b="1">
              <a:solidFill>
                <a:srgbClr val="D9D9D9"/>
              </a:solidFill>
            </a:endParaRPr>
          </a:p>
        </p:txBody>
      </p:sp>
      <p:pic>
        <p:nvPicPr>
          <p:cNvPr id="637" name="Google Shape;637;p84"/>
          <p:cNvPicPr preferRelativeResize="0"/>
          <p:nvPr/>
        </p:nvPicPr>
        <p:blipFill rotWithShape="1">
          <a:blip r:embed="rId3">
            <a:alphaModFix/>
          </a:blip>
          <a:srcRect b="57551" l="0" r="0" t="0"/>
          <a:stretch/>
        </p:blipFill>
        <p:spPr>
          <a:xfrm>
            <a:off x="3929925" y="1247658"/>
            <a:ext cx="4747226" cy="1217843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84"/>
          <p:cNvSpPr txBox="1"/>
          <p:nvPr/>
        </p:nvSpPr>
        <p:spPr>
          <a:xfrm rot="5400595">
            <a:off x="8047325" y="1484675"/>
            <a:ext cx="173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Without </a:t>
            </a:r>
            <a:endParaRPr b="1" sz="12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transaction costs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9" name="Google Shape;639;p84"/>
          <p:cNvPicPr preferRelativeResize="0"/>
          <p:nvPr/>
        </p:nvPicPr>
        <p:blipFill rotWithShape="1">
          <a:blip r:embed="rId3">
            <a:alphaModFix/>
          </a:blip>
          <a:srcRect b="0" l="0" r="0" t="56909"/>
          <a:stretch/>
        </p:blipFill>
        <p:spPr>
          <a:xfrm>
            <a:off x="3929925" y="2539625"/>
            <a:ext cx="4747226" cy="1236249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84"/>
          <p:cNvSpPr txBox="1"/>
          <p:nvPr/>
        </p:nvSpPr>
        <p:spPr>
          <a:xfrm rot="5401100">
            <a:off x="8005350" y="2897351"/>
            <a:ext cx="187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With</a:t>
            </a:r>
            <a:endParaRPr b="1" sz="12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transaction costs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1" name="Google Shape;641;p84"/>
          <p:cNvSpPr txBox="1"/>
          <p:nvPr>
            <p:ph idx="4294967295" type="body"/>
          </p:nvPr>
        </p:nvSpPr>
        <p:spPr>
          <a:xfrm>
            <a:off x="167675" y="843200"/>
            <a:ext cx="3630900" cy="30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8761D"/>
                </a:solidFill>
              </a:rPr>
              <a:t>Setting</a:t>
            </a:r>
            <a:endParaRPr b="1" sz="1100">
              <a:solidFill>
                <a:srgbClr val="38761D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Environment: </a:t>
            </a:r>
            <a:r>
              <a:rPr lang="en" sz="1200">
                <a:solidFill>
                  <a:srgbClr val="222222"/>
                </a:solidFill>
              </a:rPr>
              <a:t>Geometric Brownian Motion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Time horizon: </a:t>
            </a:r>
            <a:r>
              <a:rPr lang="en" sz="1200">
                <a:solidFill>
                  <a:srgbClr val="222222"/>
                </a:solidFill>
              </a:rPr>
              <a:t>10 days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T’:</a:t>
            </a:r>
            <a:r>
              <a:rPr lang="en" sz="1200">
                <a:solidFill>
                  <a:srgbClr val="222222"/>
                </a:solidFill>
              </a:rPr>
              <a:t> 30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Mu: </a:t>
            </a:r>
            <a:r>
              <a:rPr lang="en" sz="1200">
                <a:solidFill>
                  <a:srgbClr val="222222"/>
                </a:solidFill>
              </a:rPr>
              <a:t>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Sigma: </a:t>
            </a:r>
            <a:r>
              <a:rPr lang="en" sz="1200">
                <a:solidFill>
                  <a:srgbClr val="222222"/>
                </a:solidFill>
              </a:rPr>
              <a:t>0.2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EPS: </a:t>
            </a:r>
            <a:r>
              <a:rPr lang="en" sz="1200">
                <a:solidFill>
                  <a:srgbClr val="222222"/>
                </a:solidFill>
              </a:rPr>
              <a:t>0.002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Layout</a:t>
            </a:r>
            <a:r>
              <a:rPr b="1" lang="en" sz="1200">
                <a:solidFill>
                  <a:srgbClr val="222222"/>
                </a:solidFill>
              </a:rPr>
              <a:t>:</a:t>
            </a:r>
            <a:endParaRPr b="1"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Bricks</a:t>
            </a:r>
            <a:r>
              <a:rPr lang="en" sz="1200">
                <a:solidFill>
                  <a:srgbClr val="222222"/>
                </a:solidFill>
              </a:rPr>
              <a:t> of logarithmic depth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Qubits: </a:t>
            </a:r>
            <a:r>
              <a:rPr lang="en" sz="1200">
                <a:solidFill>
                  <a:srgbClr val="222222"/>
                </a:solidFill>
              </a:rPr>
              <a:t>up to 12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Training steps</a:t>
            </a:r>
            <a:r>
              <a:rPr lang="en" sz="1200">
                <a:solidFill>
                  <a:srgbClr val="222222"/>
                </a:solidFill>
              </a:rPr>
              <a:t>: 5000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Inference</a:t>
            </a:r>
            <a:r>
              <a:rPr lang="en" sz="1200">
                <a:solidFill>
                  <a:srgbClr val="222222"/>
                </a:solidFill>
              </a:rPr>
              <a:t>: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Backend: </a:t>
            </a:r>
            <a:r>
              <a:rPr lang="en" sz="1200">
                <a:solidFill>
                  <a:srgbClr val="222222"/>
                </a:solidFill>
              </a:rPr>
              <a:t>JAX Classical Simulator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paths: </a:t>
            </a:r>
            <a:r>
              <a:rPr lang="en" sz="1200">
                <a:solidFill>
                  <a:srgbClr val="222222"/>
                </a:solidFill>
              </a:rPr>
              <a:t>16</a:t>
            </a:r>
            <a:endParaRPr b="1" sz="12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A.4.2 Simulations: </a:t>
            </a:r>
            <a:r>
              <a:rPr b="1" lang="en">
                <a:solidFill>
                  <a:srgbClr val="D9D9D9"/>
                </a:solidFill>
              </a:rPr>
              <a:t>Quantum Deep Hedging</a:t>
            </a:r>
            <a:endParaRPr b="1">
              <a:solidFill>
                <a:srgbClr val="D9D9D9"/>
              </a:solidFill>
            </a:endParaRPr>
          </a:p>
        </p:txBody>
      </p:sp>
      <p:pic>
        <p:nvPicPr>
          <p:cNvPr id="647" name="Google Shape;647;p85"/>
          <p:cNvPicPr preferRelativeResize="0"/>
          <p:nvPr/>
        </p:nvPicPr>
        <p:blipFill rotWithShape="1">
          <a:blip r:embed="rId3">
            <a:alphaModFix/>
          </a:blip>
          <a:srcRect b="57551" l="0" r="0" t="0"/>
          <a:stretch/>
        </p:blipFill>
        <p:spPr>
          <a:xfrm>
            <a:off x="3929925" y="1247658"/>
            <a:ext cx="4747226" cy="1217843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85"/>
          <p:cNvSpPr txBox="1"/>
          <p:nvPr/>
        </p:nvSpPr>
        <p:spPr>
          <a:xfrm rot="5400595">
            <a:off x="8047325" y="1484675"/>
            <a:ext cx="1732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Without </a:t>
            </a:r>
            <a:endParaRPr b="1" sz="1200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transaction costs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49" name="Google Shape;649;p85"/>
          <p:cNvPicPr preferRelativeResize="0"/>
          <p:nvPr/>
        </p:nvPicPr>
        <p:blipFill rotWithShape="1">
          <a:blip r:embed="rId3">
            <a:alphaModFix/>
          </a:blip>
          <a:srcRect b="0" l="0" r="0" t="56909"/>
          <a:stretch/>
        </p:blipFill>
        <p:spPr>
          <a:xfrm>
            <a:off x="3929925" y="2539625"/>
            <a:ext cx="4747226" cy="1236249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85"/>
          <p:cNvSpPr txBox="1"/>
          <p:nvPr/>
        </p:nvSpPr>
        <p:spPr>
          <a:xfrm rot="5401100">
            <a:off x="8005350" y="2897351"/>
            <a:ext cx="187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With</a:t>
            </a:r>
            <a:endParaRPr b="1" sz="12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transaction costs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1" name="Google Shape;651;p85"/>
          <p:cNvSpPr txBox="1"/>
          <p:nvPr>
            <p:ph idx="4294967295" type="body"/>
          </p:nvPr>
        </p:nvSpPr>
        <p:spPr>
          <a:xfrm>
            <a:off x="167675" y="843200"/>
            <a:ext cx="3630900" cy="30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8761D"/>
                </a:solidFill>
              </a:rPr>
              <a:t>Setting</a:t>
            </a:r>
            <a:endParaRPr b="1" sz="1100">
              <a:solidFill>
                <a:srgbClr val="38761D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Environment: </a:t>
            </a:r>
            <a:r>
              <a:rPr lang="en" sz="1200">
                <a:solidFill>
                  <a:srgbClr val="222222"/>
                </a:solidFill>
              </a:rPr>
              <a:t>Geometric Brownian Motion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Time horizon: </a:t>
            </a:r>
            <a:r>
              <a:rPr lang="en" sz="1200">
                <a:solidFill>
                  <a:srgbClr val="222222"/>
                </a:solidFill>
              </a:rPr>
              <a:t>10 days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T’:</a:t>
            </a:r>
            <a:r>
              <a:rPr lang="en" sz="1200">
                <a:solidFill>
                  <a:srgbClr val="222222"/>
                </a:solidFill>
              </a:rPr>
              <a:t> 30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Mu: </a:t>
            </a:r>
            <a:r>
              <a:rPr lang="en" sz="1200">
                <a:solidFill>
                  <a:srgbClr val="222222"/>
                </a:solidFill>
              </a:rPr>
              <a:t>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Sigma: </a:t>
            </a:r>
            <a:r>
              <a:rPr lang="en" sz="1200">
                <a:solidFill>
                  <a:srgbClr val="222222"/>
                </a:solidFill>
              </a:rPr>
              <a:t>0.2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EPS: </a:t>
            </a:r>
            <a:r>
              <a:rPr lang="en" sz="1200">
                <a:solidFill>
                  <a:srgbClr val="222222"/>
                </a:solidFill>
              </a:rPr>
              <a:t>0.002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Layout:</a:t>
            </a:r>
            <a:endParaRPr b="1"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Bricks</a:t>
            </a:r>
            <a:r>
              <a:rPr lang="en" sz="1200">
                <a:solidFill>
                  <a:srgbClr val="222222"/>
                </a:solidFill>
              </a:rPr>
              <a:t> of logarithmic depth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Qubits: </a:t>
            </a:r>
            <a:r>
              <a:rPr lang="en" sz="1200">
                <a:solidFill>
                  <a:srgbClr val="222222"/>
                </a:solidFill>
              </a:rPr>
              <a:t>up to 12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Training steps</a:t>
            </a:r>
            <a:r>
              <a:rPr lang="en" sz="1200">
                <a:solidFill>
                  <a:srgbClr val="222222"/>
                </a:solidFill>
              </a:rPr>
              <a:t>: 5000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Inference</a:t>
            </a:r>
            <a:r>
              <a:rPr lang="en" sz="1200">
                <a:solidFill>
                  <a:srgbClr val="222222"/>
                </a:solidFill>
              </a:rPr>
              <a:t>: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Backend: </a:t>
            </a:r>
            <a:r>
              <a:rPr lang="en" sz="1200">
                <a:solidFill>
                  <a:srgbClr val="222222"/>
                </a:solidFill>
              </a:rPr>
              <a:t>JAX Classical Simulator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paths: </a:t>
            </a:r>
            <a:r>
              <a:rPr lang="en" sz="1200">
                <a:solidFill>
                  <a:srgbClr val="222222"/>
                </a:solidFill>
              </a:rPr>
              <a:t>16</a:t>
            </a:r>
            <a:endParaRPr b="1" sz="1200">
              <a:solidFill>
                <a:srgbClr val="222222"/>
              </a:solidFill>
            </a:endParaRPr>
          </a:p>
        </p:txBody>
      </p:sp>
      <p:sp>
        <p:nvSpPr>
          <p:cNvPr id="652" name="Google Shape;652;p85"/>
          <p:cNvSpPr txBox="1"/>
          <p:nvPr/>
        </p:nvSpPr>
        <p:spPr>
          <a:xfrm>
            <a:off x="221400" y="3852075"/>
            <a:ext cx="8415000" cy="12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Remarks</a:t>
            </a:r>
            <a:r>
              <a:rPr b="1" lang="en" sz="13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1" sz="130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-"/>
            </a:pP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Distributional Actor-Critic can provide better models in most scenarios.</a:t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-"/>
            </a:pP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Similar conclusion than classical analysis by </a:t>
            </a:r>
            <a:r>
              <a:rPr i="1"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Lyle et al. (2019).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A.5.2 Hardware Implementation: </a:t>
            </a:r>
            <a:r>
              <a:rPr b="1" lang="en">
                <a:solidFill>
                  <a:srgbClr val="D9D9D9"/>
                </a:solidFill>
              </a:rPr>
              <a:t>Quantum Deep Hedging</a:t>
            </a:r>
            <a:endParaRPr b="1">
              <a:solidFill>
                <a:srgbClr val="D9D9D9"/>
              </a:solidFill>
            </a:endParaRPr>
          </a:p>
        </p:txBody>
      </p:sp>
      <p:sp>
        <p:nvSpPr>
          <p:cNvPr id="658" name="Google Shape;658;p86"/>
          <p:cNvSpPr txBox="1"/>
          <p:nvPr>
            <p:ph idx="4294967295" type="body"/>
          </p:nvPr>
        </p:nvSpPr>
        <p:spPr>
          <a:xfrm>
            <a:off x="167675" y="843200"/>
            <a:ext cx="3630900" cy="32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8761D"/>
                </a:solidFill>
              </a:rPr>
              <a:t>Setting</a:t>
            </a:r>
            <a:endParaRPr b="1" sz="1100">
              <a:solidFill>
                <a:srgbClr val="38761D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Environment: </a:t>
            </a:r>
            <a:r>
              <a:rPr lang="en" sz="1200">
                <a:solidFill>
                  <a:srgbClr val="222222"/>
                </a:solidFill>
              </a:rPr>
              <a:t>Geometric Brownian Motion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Time horizon: </a:t>
            </a:r>
            <a:r>
              <a:rPr lang="en" sz="1200">
                <a:solidFill>
                  <a:srgbClr val="222222"/>
                </a:solidFill>
              </a:rPr>
              <a:t>10 days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T’:</a:t>
            </a:r>
            <a:r>
              <a:rPr lang="en" sz="1200">
                <a:solidFill>
                  <a:srgbClr val="222222"/>
                </a:solidFill>
              </a:rPr>
              <a:t> 30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Mu: </a:t>
            </a:r>
            <a:r>
              <a:rPr lang="en" sz="1200">
                <a:solidFill>
                  <a:srgbClr val="222222"/>
                </a:solidFill>
              </a:rPr>
              <a:t>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Sigma: </a:t>
            </a:r>
            <a:r>
              <a:rPr lang="en" sz="1200">
                <a:solidFill>
                  <a:srgbClr val="222222"/>
                </a:solidFill>
              </a:rPr>
              <a:t>0.2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EPS: </a:t>
            </a:r>
            <a:r>
              <a:rPr lang="en" sz="1200">
                <a:solidFill>
                  <a:srgbClr val="222222"/>
                </a:solidFill>
              </a:rPr>
              <a:t>0.002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Layout:</a:t>
            </a:r>
            <a:endParaRPr b="1"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Bricks </a:t>
            </a:r>
            <a:r>
              <a:rPr lang="en" sz="1200">
                <a:solidFill>
                  <a:srgbClr val="222222"/>
                </a:solidFill>
              </a:rPr>
              <a:t>of </a:t>
            </a:r>
            <a:r>
              <a:rPr lang="en" sz="1200">
                <a:solidFill>
                  <a:srgbClr val="A72A1E"/>
                </a:solidFill>
              </a:rPr>
              <a:t>constant</a:t>
            </a:r>
            <a:r>
              <a:rPr lang="en" sz="1200">
                <a:solidFill>
                  <a:srgbClr val="222222"/>
                </a:solidFill>
              </a:rPr>
              <a:t> depth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Qubits: </a:t>
            </a:r>
            <a:r>
              <a:rPr lang="en" sz="1200">
                <a:solidFill>
                  <a:srgbClr val="222222"/>
                </a:solidFill>
              </a:rPr>
              <a:t>up to 12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Training steps</a:t>
            </a:r>
            <a:r>
              <a:rPr lang="en" sz="1200">
                <a:solidFill>
                  <a:srgbClr val="222222"/>
                </a:solidFill>
              </a:rPr>
              <a:t>: 5000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Inference</a:t>
            </a:r>
            <a:r>
              <a:rPr lang="en" sz="1200">
                <a:solidFill>
                  <a:srgbClr val="222222"/>
                </a:solidFill>
              </a:rPr>
              <a:t>: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Backend: </a:t>
            </a:r>
            <a:r>
              <a:rPr lang="en" sz="1200">
                <a:solidFill>
                  <a:srgbClr val="A72A1E"/>
                </a:solidFill>
              </a:rPr>
              <a:t>Quantinuum</a:t>
            </a:r>
            <a:r>
              <a:rPr lang="en" sz="1200">
                <a:solidFill>
                  <a:srgbClr val="222222"/>
                </a:solidFill>
              </a:rPr>
              <a:t> Emulator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paths: </a:t>
            </a:r>
            <a:r>
              <a:rPr lang="en" sz="1200">
                <a:solidFill>
                  <a:srgbClr val="222222"/>
                </a:solidFill>
              </a:rPr>
              <a:t>16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measurements: </a:t>
            </a:r>
            <a:r>
              <a:rPr lang="en" sz="1200">
                <a:solidFill>
                  <a:srgbClr val="222222"/>
                </a:solidFill>
              </a:rPr>
              <a:t>1000</a:t>
            </a:r>
            <a:endParaRPr sz="1200">
              <a:solidFill>
                <a:srgbClr val="222222"/>
              </a:solidFill>
            </a:endParaRPr>
          </a:p>
        </p:txBody>
      </p:sp>
      <p:sp>
        <p:nvSpPr>
          <p:cNvPr id="659" name="Google Shape;659;p86"/>
          <p:cNvSpPr txBox="1"/>
          <p:nvPr/>
        </p:nvSpPr>
        <p:spPr>
          <a:xfrm>
            <a:off x="221400" y="3852075"/>
            <a:ext cx="84150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0" name="Google Shape;660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675" y="2101745"/>
            <a:ext cx="3553525" cy="1525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8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A.5.2 Hardware Implementation: </a:t>
            </a:r>
            <a:r>
              <a:rPr b="1" lang="en">
                <a:solidFill>
                  <a:srgbClr val="D9D9D9"/>
                </a:solidFill>
              </a:rPr>
              <a:t>Quantum Deep Hedging</a:t>
            </a:r>
            <a:endParaRPr b="1">
              <a:solidFill>
                <a:srgbClr val="D9D9D9"/>
              </a:solidFill>
            </a:endParaRPr>
          </a:p>
        </p:txBody>
      </p:sp>
      <p:sp>
        <p:nvSpPr>
          <p:cNvPr id="666" name="Google Shape;666;p87"/>
          <p:cNvSpPr txBox="1"/>
          <p:nvPr>
            <p:ph idx="4294967295" type="body"/>
          </p:nvPr>
        </p:nvSpPr>
        <p:spPr>
          <a:xfrm>
            <a:off x="167675" y="843200"/>
            <a:ext cx="3630900" cy="32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8761D"/>
                </a:solidFill>
              </a:rPr>
              <a:t>Setting</a:t>
            </a:r>
            <a:endParaRPr b="1" sz="1100">
              <a:solidFill>
                <a:srgbClr val="38761D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Environment: </a:t>
            </a:r>
            <a:r>
              <a:rPr lang="en" sz="1200">
                <a:solidFill>
                  <a:srgbClr val="222222"/>
                </a:solidFill>
              </a:rPr>
              <a:t>Geometric Brownian Motion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Time horizon: </a:t>
            </a:r>
            <a:r>
              <a:rPr lang="en" sz="1200">
                <a:solidFill>
                  <a:srgbClr val="222222"/>
                </a:solidFill>
              </a:rPr>
              <a:t>10 days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T’:</a:t>
            </a:r>
            <a:r>
              <a:rPr lang="en" sz="1200">
                <a:solidFill>
                  <a:srgbClr val="222222"/>
                </a:solidFill>
              </a:rPr>
              <a:t> 30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Mu: </a:t>
            </a:r>
            <a:r>
              <a:rPr lang="en" sz="1200">
                <a:solidFill>
                  <a:srgbClr val="222222"/>
                </a:solidFill>
              </a:rPr>
              <a:t>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Sigma: </a:t>
            </a:r>
            <a:r>
              <a:rPr lang="en" sz="1200">
                <a:solidFill>
                  <a:srgbClr val="222222"/>
                </a:solidFill>
              </a:rPr>
              <a:t>0.2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EPS: </a:t>
            </a:r>
            <a:r>
              <a:rPr lang="en" sz="1200">
                <a:solidFill>
                  <a:srgbClr val="222222"/>
                </a:solidFill>
              </a:rPr>
              <a:t>0.002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Layout:</a:t>
            </a:r>
            <a:endParaRPr b="1"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Bricks </a:t>
            </a:r>
            <a:r>
              <a:rPr lang="en" sz="1200">
                <a:solidFill>
                  <a:srgbClr val="222222"/>
                </a:solidFill>
              </a:rPr>
              <a:t>of </a:t>
            </a:r>
            <a:r>
              <a:rPr lang="en" sz="1200">
                <a:solidFill>
                  <a:srgbClr val="A72A1E"/>
                </a:solidFill>
              </a:rPr>
              <a:t>constant</a:t>
            </a:r>
            <a:r>
              <a:rPr lang="en" sz="1200">
                <a:solidFill>
                  <a:srgbClr val="222222"/>
                </a:solidFill>
              </a:rPr>
              <a:t> depth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Qubits: </a:t>
            </a:r>
            <a:r>
              <a:rPr lang="en" sz="1200">
                <a:solidFill>
                  <a:srgbClr val="222222"/>
                </a:solidFill>
              </a:rPr>
              <a:t>up to 12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Training steps</a:t>
            </a:r>
            <a:r>
              <a:rPr lang="en" sz="1200">
                <a:solidFill>
                  <a:srgbClr val="222222"/>
                </a:solidFill>
              </a:rPr>
              <a:t>: 5000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Inference</a:t>
            </a:r>
            <a:r>
              <a:rPr lang="en" sz="1200">
                <a:solidFill>
                  <a:srgbClr val="222222"/>
                </a:solidFill>
              </a:rPr>
              <a:t>: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Backend: </a:t>
            </a:r>
            <a:r>
              <a:rPr lang="en" sz="1200">
                <a:solidFill>
                  <a:srgbClr val="A72A1E"/>
                </a:solidFill>
              </a:rPr>
              <a:t>Quantinuum</a:t>
            </a:r>
            <a:r>
              <a:rPr lang="en" sz="1200">
                <a:solidFill>
                  <a:srgbClr val="222222"/>
                </a:solidFill>
              </a:rPr>
              <a:t> Emulator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paths: </a:t>
            </a:r>
            <a:r>
              <a:rPr lang="en" sz="1200">
                <a:solidFill>
                  <a:srgbClr val="222222"/>
                </a:solidFill>
              </a:rPr>
              <a:t>16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measurements: </a:t>
            </a:r>
            <a:r>
              <a:rPr lang="en" sz="1200">
                <a:solidFill>
                  <a:srgbClr val="222222"/>
                </a:solidFill>
              </a:rPr>
              <a:t>1000</a:t>
            </a:r>
            <a:endParaRPr sz="1200">
              <a:solidFill>
                <a:srgbClr val="222222"/>
              </a:solidFill>
            </a:endParaRPr>
          </a:p>
        </p:txBody>
      </p:sp>
      <p:sp>
        <p:nvSpPr>
          <p:cNvPr id="667" name="Google Shape;667;p87"/>
          <p:cNvSpPr txBox="1"/>
          <p:nvPr/>
        </p:nvSpPr>
        <p:spPr>
          <a:xfrm>
            <a:off x="221400" y="3852075"/>
            <a:ext cx="8415000" cy="12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Results:</a:t>
            </a:r>
            <a:endParaRPr b="1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-"/>
            </a:pP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Distributional Actor-Critic provides the best model</a:t>
            </a:r>
            <a:endParaRPr b="1" sz="12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-"/>
            </a:pP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All models are resilient to noise</a:t>
            </a:r>
            <a:endParaRPr i="1"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8" name="Google Shape;668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675" y="2101745"/>
            <a:ext cx="3553525" cy="1525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A.5.2 Hardware Implementation: </a:t>
            </a:r>
            <a:r>
              <a:rPr b="1" lang="en">
                <a:solidFill>
                  <a:srgbClr val="D9D9D9"/>
                </a:solidFill>
              </a:rPr>
              <a:t>Quantum Deep Hedging </a:t>
            </a:r>
            <a:endParaRPr b="1">
              <a:solidFill>
                <a:srgbClr val="D9D9D9"/>
              </a:solidFill>
            </a:endParaRPr>
          </a:p>
        </p:txBody>
      </p:sp>
      <p:pic>
        <p:nvPicPr>
          <p:cNvPr id="674" name="Google Shape;674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3150" y="1820625"/>
            <a:ext cx="5517425" cy="17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88"/>
          <p:cNvSpPr txBox="1"/>
          <p:nvPr>
            <p:ph idx="4294967295" type="body"/>
          </p:nvPr>
        </p:nvSpPr>
        <p:spPr>
          <a:xfrm>
            <a:off x="167675" y="843200"/>
            <a:ext cx="3630900" cy="35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8761D"/>
                </a:solidFill>
              </a:rPr>
              <a:t>Setting</a:t>
            </a:r>
            <a:endParaRPr b="1" sz="1100">
              <a:solidFill>
                <a:srgbClr val="38761D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Environment: </a:t>
            </a:r>
            <a:r>
              <a:rPr lang="en" sz="1200">
                <a:solidFill>
                  <a:srgbClr val="222222"/>
                </a:solidFill>
              </a:rPr>
              <a:t>Geometric Brownian Motion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Time horizon: </a:t>
            </a:r>
            <a:r>
              <a:rPr lang="en" sz="1200">
                <a:solidFill>
                  <a:srgbClr val="222222"/>
                </a:solidFill>
              </a:rPr>
              <a:t>10 days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T’:</a:t>
            </a:r>
            <a:r>
              <a:rPr lang="en" sz="1200">
                <a:solidFill>
                  <a:srgbClr val="222222"/>
                </a:solidFill>
              </a:rPr>
              <a:t> 30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Mu: </a:t>
            </a:r>
            <a:r>
              <a:rPr lang="en" sz="1200">
                <a:solidFill>
                  <a:srgbClr val="222222"/>
                </a:solidFill>
              </a:rPr>
              <a:t>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Sigma: </a:t>
            </a:r>
            <a:r>
              <a:rPr lang="en" sz="1200">
                <a:solidFill>
                  <a:srgbClr val="222222"/>
                </a:solidFill>
              </a:rPr>
              <a:t>0.2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EPS: </a:t>
            </a:r>
            <a:r>
              <a:rPr lang="en" sz="1200">
                <a:solidFill>
                  <a:srgbClr val="222222"/>
                </a:solidFill>
              </a:rPr>
              <a:t>0.002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Layout</a:t>
            </a:r>
            <a:r>
              <a:rPr b="1" lang="en" sz="1200">
                <a:solidFill>
                  <a:srgbClr val="222222"/>
                </a:solidFill>
              </a:rPr>
              <a:t>:</a:t>
            </a:r>
            <a:endParaRPr b="1"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Bricks</a:t>
            </a:r>
            <a:r>
              <a:rPr lang="en" sz="1200">
                <a:solidFill>
                  <a:srgbClr val="222222"/>
                </a:solidFill>
              </a:rPr>
              <a:t> of constant depth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Qubits: </a:t>
            </a:r>
            <a:r>
              <a:rPr lang="en" sz="1200">
                <a:solidFill>
                  <a:srgbClr val="222222"/>
                </a:solidFill>
              </a:rPr>
              <a:t>up to 12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Training steps</a:t>
            </a:r>
            <a:r>
              <a:rPr lang="en" sz="1200">
                <a:solidFill>
                  <a:srgbClr val="222222"/>
                </a:solidFill>
              </a:rPr>
              <a:t>: 5000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Inference</a:t>
            </a:r>
            <a:r>
              <a:rPr lang="en" sz="1200">
                <a:solidFill>
                  <a:srgbClr val="222222"/>
                </a:solidFill>
              </a:rPr>
              <a:t>: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Backend: </a:t>
            </a:r>
            <a:r>
              <a:rPr lang="en" sz="1200">
                <a:solidFill>
                  <a:srgbClr val="A72A1E"/>
                </a:solidFill>
              </a:rPr>
              <a:t>Quantinuum</a:t>
            </a:r>
            <a:r>
              <a:rPr lang="en" sz="1200">
                <a:solidFill>
                  <a:srgbClr val="222222"/>
                </a:solidFill>
              </a:rPr>
              <a:t> </a:t>
            </a:r>
            <a:r>
              <a:rPr lang="en" sz="1200">
                <a:solidFill>
                  <a:srgbClr val="A72A1E"/>
                </a:solidFill>
              </a:rPr>
              <a:t>Hardware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paths: </a:t>
            </a:r>
            <a:r>
              <a:rPr lang="en" sz="1200">
                <a:solidFill>
                  <a:srgbClr val="A72A1E"/>
                </a:solidFill>
              </a:rPr>
              <a:t>8</a:t>
            </a:r>
            <a:endParaRPr sz="1200">
              <a:solidFill>
                <a:srgbClr val="A72A1E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measurements: </a:t>
            </a:r>
            <a:r>
              <a:rPr lang="en" sz="1200">
                <a:solidFill>
                  <a:srgbClr val="222222"/>
                </a:solidFill>
              </a:rPr>
              <a:t>1000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t/>
            </a:r>
            <a:endParaRPr sz="12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Project Overview</a:t>
            </a:r>
            <a:endParaRPr b="1"/>
          </a:p>
        </p:txBody>
      </p:sp>
      <p:graphicFrame>
        <p:nvGraphicFramePr>
          <p:cNvPr id="283" name="Google Shape;283;p44"/>
          <p:cNvGraphicFramePr/>
          <p:nvPr/>
        </p:nvGraphicFramePr>
        <p:xfrm>
          <a:off x="219175" y="74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{EC18F037-7BE7-4D38-839E-C4F300CA6026}</a:tableStyleId>
              </a:tblPr>
              <a:tblGrid>
                <a:gridCol w="2796675"/>
              </a:tblGrid>
              <a:tr h="408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A.1 Use Case Definition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1728625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Review</a:t>
                      </a:r>
                      <a:r>
                        <a:rPr b="1"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of classical deep hedging and quantum RL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papers</a:t>
                      </a:r>
                      <a:r>
                        <a:rPr b="1"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b="1" sz="13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Policy search based deep hedging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Actor-Critic deep hedging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84" name="Google Shape;284;p44"/>
          <p:cNvGraphicFramePr/>
          <p:nvPr/>
        </p:nvGraphicFramePr>
        <p:xfrm>
          <a:off x="3173675" y="74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{EC18F037-7BE7-4D38-839E-C4F300CA6026}</a:tableStyleId>
              </a:tblPr>
              <a:tblGrid>
                <a:gridCol w="2875600"/>
                <a:gridCol w="2875600"/>
              </a:tblGrid>
              <a:tr h="3689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A.2 Design &amp; Analysis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 hMerge="1"/>
              </a:tr>
              <a:tr h="368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A.2.1 </a:t>
                      </a:r>
                      <a:endParaRPr b="1" sz="13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A.2.2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</a:tr>
              <a:tr h="1374925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 of </a:t>
                      </a:r>
                      <a:r>
                        <a:rPr lang="en" sz="1300">
                          <a:solidFill>
                            <a:srgbClr val="A61C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orthogonal layers. </a:t>
                      </a:r>
                      <a:endParaRPr sz="1300">
                        <a:solidFill>
                          <a:srgbClr val="A61C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A61C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neural  networks</a:t>
                      </a:r>
                      <a:r>
                        <a:rPr b="1" lang="en" sz="1300">
                          <a:solidFill>
                            <a:srgbClr val="A61C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 quantum policies.</a:t>
                      </a:r>
                      <a:endParaRPr sz="1300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Policy search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deep hedging with QNNs</a:t>
                      </a:r>
                      <a:endParaRPr sz="1300">
                        <a:solidFill>
                          <a:srgbClr val="A72A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Development</a:t>
                      </a:r>
                      <a:r>
                        <a:rPr b="1"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deep hedging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using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distributional actor-critic. </a:t>
                      </a:r>
                      <a:endParaRPr sz="1300">
                        <a:solidFill>
                          <a:srgbClr val="A72A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r>
                        <a:rPr b="1"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 QNNs for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policies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and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value functions.</a:t>
                      </a:r>
                      <a:endParaRPr sz="1300">
                        <a:solidFill>
                          <a:srgbClr val="A72A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85" name="Google Shape;285;p44"/>
          <p:cNvGraphicFramePr/>
          <p:nvPr/>
        </p:nvGraphicFramePr>
        <p:xfrm>
          <a:off x="219175" y="30110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{EC18F037-7BE7-4D38-839E-C4F300CA6026}</a:tableStyleId>
              </a:tblPr>
              <a:tblGrid>
                <a:gridCol w="2796675"/>
              </a:tblGrid>
              <a:tr h="4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A.3 Software Development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1652400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Implementation of versions of 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Simple, Recurrent, LSTM, Transformer</a:t>
                      </a: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with Quantum Orthogonal layers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Implementation of different RL agents (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policy search,  actor-critic</a:t>
                      </a: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8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A.5.2 Hardware Implementation: </a:t>
            </a:r>
            <a:r>
              <a:rPr b="1" lang="en">
                <a:solidFill>
                  <a:srgbClr val="D9D9D9"/>
                </a:solidFill>
              </a:rPr>
              <a:t>Quantum Deep Hedging </a:t>
            </a:r>
            <a:endParaRPr b="1">
              <a:solidFill>
                <a:srgbClr val="D9D9D9"/>
              </a:solidFill>
            </a:endParaRPr>
          </a:p>
        </p:txBody>
      </p:sp>
      <p:pic>
        <p:nvPicPr>
          <p:cNvPr id="681" name="Google Shape;681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3150" y="1820625"/>
            <a:ext cx="5517425" cy="17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89"/>
          <p:cNvSpPr txBox="1"/>
          <p:nvPr>
            <p:ph idx="4294967295" type="body"/>
          </p:nvPr>
        </p:nvSpPr>
        <p:spPr>
          <a:xfrm>
            <a:off x="167675" y="843200"/>
            <a:ext cx="3630900" cy="35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38761D"/>
                </a:solidFill>
              </a:rPr>
              <a:t>Setting</a:t>
            </a:r>
            <a:endParaRPr b="1" sz="1100">
              <a:solidFill>
                <a:srgbClr val="38761D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Environment: </a:t>
            </a:r>
            <a:r>
              <a:rPr lang="en" sz="1200">
                <a:solidFill>
                  <a:srgbClr val="222222"/>
                </a:solidFill>
              </a:rPr>
              <a:t>Geometric Brownian Motion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Time horizon: </a:t>
            </a:r>
            <a:r>
              <a:rPr lang="en" sz="1200">
                <a:solidFill>
                  <a:srgbClr val="222222"/>
                </a:solidFill>
              </a:rPr>
              <a:t>10 days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T’:</a:t>
            </a:r>
            <a:r>
              <a:rPr lang="en" sz="1200">
                <a:solidFill>
                  <a:srgbClr val="222222"/>
                </a:solidFill>
              </a:rPr>
              <a:t> 30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Mu: </a:t>
            </a:r>
            <a:r>
              <a:rPr lang="en" sz="1200">
                <a:solidFill>
                  <a:srgbClr val="222222"/>
                </a:solidFill>
              </a:rPr>
              <a:t>0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Sigma: </a:t>
            </a:r>
            <a:r>
              <a:rPr lang="en" sz="1200">
                <a:solidFill>
                  <a:srgbClr val="222222"/>
                </a:solidFill>
              </a:rPr>
              <a:t>0.2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EPS: </a:t>
            </a:r>
            <a:r>
              <a:rPr lang="en" sz="1200">
                <a:solidFill>
                  <a:srgbClr val="222222"/>
                </a:solidFill>
              </a:rPr>
              <a:t>0.002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Layout:</a:t>
            </a:r>
            <a:endParaRPr b="1"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Bricks</a:t>
            </a:r>
            <a:r>
              <a:rPr lang="en" sz="1200">
                <a:solidFill>
                  <a:srgbClr val="222222"/>
                </a:solidFill>
              </a:rPr>
              <a:t> of constant depth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Qubits: </a:t>
            </a:r>
            <a:r>
              <a:rPr lang="en" sz="1200">
                <a:solidFill>
                  <a:srgbClr val="222222"/>
                </a:solidFill>
              </a:rPr>
              <a:t>up to 12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Training steps</a:t>
            </a:r>
            <a:r>
              <a:rPr lang="en" sz="1200">
                <a:solidFill>
                  <a:srgbClr val="222222"/>
                </a:solidFill>
              </a:rPr>
              <a:t>: 5000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Inference</a:t>
            </a:r>
            <a:r>
              <a:rPr lang="en" sz="1200">
                <a:solidFill>
                  <a:srgbClr val="222222"/>
                </a:solidFill>
              </a:rPr>
              <a:t>: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Backend: </a:t>
            </a:r>
            <a:r>
              <a:rPr lang="en" sz="1200">
                <a:solidFill>
                  <a:srgbClr val="A72A1E"/>
                </a:solidFill>
              </a:rPr>
              <a:t>Quantinuum</a:t>
            </a:r>
            <a:r>
              <a:rPr lang="en" sz="1200">
                <a:solidFill>
                  <a:srgbClr val="222222"/>
                </a:solidFill>
              </a:rPr>
              <a:t> </a:t>
            </a:r>
            <a:r>
              <a:rPr lang="en" sz="1200">
                <a:solidFill>
                  <a:srgbClr val="A72A1E"/>
                </a:solidFill>
              </a:rPr>
              <a:t>Hardware</a:t>
            </a:r>
            <a:endParaRPr sz="1200">
              <a:solidFill>
                <a:srgbClr val="222222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paths: </a:t>
            </a:r>
            <a:r>
              <a:rPr lang="en" sz="1200">
                <a:solidFill>
                  <a:srgbClr val="A72A1E"/>
                </a:solidFill>
              </a:rPr>
              <a:t>8</a:t>
            </a:r>
            <a:endParaRPr sz="1200">
              <a:solidFill>
                <a:srgbClr val="A72A1E"/>
              </a:solidFill>
            </a:endParaRPr>
          </a:p>
          <a:p>
            <a:pPr indent="-30480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rPr b="1" lang="en" sz="1200">
                <a:solidFill>
                  <a:srgbClr val="222222"/>
                </a:solidFill>
              </a:rPr>
              <a:t>Num measurements: </a:t>
            </a:r>
            <a:r>
              <a:rPr lang="en" sz="1200">
                <a:solidFill>
                  <a:srgbClr val="222222"/>
                </a:solidFill>
              </a:rPr>
              <a:t>1000</a:t>
            </a:r>
            <a:endParaRPr sz="1200">
              <a:solidFill>
                <a:srgbClr val="222222"/>
              </a:solidFill>
            </a:endParaRPr>
          </a:p>
          <a:p>
            <a:pPr indent="-30480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-"/>
            </a:pPr>
            <a:r>
              <a:t/>
            </a:r>
            <a:endParaRPr sz="1200">
              <a:solidFill>
                <a:srgbClr val="222222"/>
              </a:solidFill>
            </a:endParaRPr>
          </a:p>
        </p:txBody>
      </p:sp>
      <p:sp>
        <p:nvSpPr>
          <p:cNvPr id="683" name="Google Shape;683;p89"/>
          <p:cNvSpPr txBox="1"/>
          <p:nvPr/>
        </p:nvSpPr>
        <p:spPr>
          <a:xfrm>
            <a:off x="221400" y="3852075"/>
            <a:ext cx="8415000" cy="11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Remarks:</a:t>
            </a:r>
            <a:endParaRPr b="1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-"/>
            </a:pP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Hardware experiments with up to 12 qubits succeeded</a:t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Roboto"/>
              <a:buChar char="-"/>
            </a:pPr>
            <a:r>
              <a:rPr lang="en" sz="12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Utility is close and so are the PnL</a:t>
            </a:r>
            <a:endParaRPr b="1" sz="120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9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Main conclusion</a:t>
            </a:r>
            <a:endParaRPr b="1">
              <a:solidFill>
                <a:srgbClr val="D9EAD3"/>
              </a:solidFill>
            </a:endParaRPr>
          </a:p>
        </p:txBody>
      </p:sp>
      <p:sp>
        <p:nvSpPr>
          <p:cNvPr id="689" name="Google Shape;689;p90"/>
          <p:cNvSpPr txBox="1"/>
          <p:nvPr>
            <p:ph idx="4294967295" type="body"/>
          </p:nvPr>
        </p:nvSpPr>
        <p:spPr>
          <a:xfrm>
            <a:off x="602075" y="1038850"/>
            <a:ext cx="8541900" cy="39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AutoNum type="arabicPeriod"/>
            </a:pPr>
            <a:r>
              <a:rPr lang="en" sz="1600">
                <a:solidFill>
                  <a:srgbClr val="222222"/>
                </a:solidFill>
              </a:rPr>
              <a:t>Quantum Deep Hedging is a powerful alternative to Classical Deep Hedging </a:t>
            </a:r>
            <a:endParaRPr b="1">
              <a:solidFill>
                <a:srgbClr val="A72A1E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eriod"/>
            </a:pPr>
            <a:r>
              <a:rPr b="1" lang="en">
                <a:solidFill>
                  <a:srgbClr val="A72A1E"/>
                </a:solidFill>
              </a:rPr>
              <a:t>Deep Hedging with Quantum Neural Networks</a:t>
            </a:r>
            <a:endParaRPr b="1">
              <a:solidFill>
                <a:srgbClr val="A72A1E"/>
              </a:solidFill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AutoNum type="romanLcPeriod"/>
            </a:pPr>
            <a:r>
              <a:rPr b="1" lang="en" sz="1300">
                <a:solidFill>
                  <a:srgbClr val="007700"/>
                </a:solidFill>
              </a:rPr>
              <a:t>train efficiently</a:t>
            </a:r>
            <a:r>
              <a:rPr lang="en" sz="1300">
                <a:solidFill>
                  <a:srgbClr val="222222"/>
                </a:solidFill>
              </a:rPr>
              <a:t> with no vanishing gradients.</a:t>
            </a:r>
            <a:endParaRPr sz="1300">
              <a:solidFill>
                <a:srgbClr val="222222"/>
              </a:solidFill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AutoNum type="romanLcPeriod"/>
            </a:pPr>
            <a:r>
              <a:rPr lang="en" sz="1300">
                <a:solidFill>
                  <a:srgbClr val="222222"/>
                </a:solidFill>
              </a:rPr>
              <a:t>offer </a:t>
            </a:r>
            <a:r>
              <a:rPr b="1" lang="en" sz="1300">
                <a:solidFill>
                  <a:srgbClr val="007700"/>
                </a:solidFill>
              </a:rPr>
              <a:t>comparable</a:t>
            </a:r>
            <a:r>
              <a:rPr b="1" lang="en" sz="1300">
                <a:solidFill>
                  <a:srgbClr val="007700"/>
                </a:solidFill>
              </a:rPr>
              <a:t> (at times better) performance</a:t>
            </a:r>
            <a:r>
              <a:rPr lang="en" sz="1300">
                <a:solidFill>
                  <a:srgbClr val="007700"/>
                </a:solidFill>
              </a:rPr>
              <a:t>.</a:t>
            </a:r>
            <a:endParaRPr sz="1300">
              <a:solidFill>
                <a:srgbClr val="007700"/>
              </a:solidFill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AutoNum type="romanLcPeriod"/>
            </a:pPr>
            <a:r>
              <a:rPr lang="en" sz="1300">
                <a:solidFill>
                  <a:srgbClr val="222222"/>
                </a:solidFill>
              </a:rPr>
              <a:t>can </a:t>
            </a:r>
            <a:r>
              <a:rPr lang="en" sz="1300">
                <a:solidFill>
                  <a:srgbClr val="222222"/>
                </a:solidFill>
              </a:rPr>
              <a:t>offer</a:t>
            </a:r>
            <a:r>
              <a:rPr b="1" lang="en" sz="1300">
                <a:solidFill>
                  <a:srgbClr val="222222"/>
                </a:solidFill>
              </a:rPr>
              <a:t> </a:t>
            </a:r>
            <a:r>
              <a:rPr b="1" lang="en" sz="1300">
                <a:solidFill>
                  <a:srgbClr val="007700"/>
                </a:solidFill>
              </a:rPr>
              <a:t>computational speed-ups in the future</a:t>
            </a:r>
            <a:r>
              <a:rPr lang="en" sz="1300">
                <a:solidFill>
                  <a:srgbClr val="007700"/>
                </a:solidFill>
              </a:rPr>
              <a:t>.</a:t>
            </a:r>
            <a:endParaRPr sz="1300">
              <a:solidFill>
                <a:srgbClr val="007700"/>
              </a:solidFill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AutoNum type="romanLcPeriod"/>
            </a:pPr>
            <a:r>
              <a:rPr lang="en" sz="1300">
                <a:solidFill>
                  <a:srgbClr val="222222"/>
                </a:solidFill>
              </a:rPr>
              <a:t>can</a:t>
            </a:r>
            <a:r>
              <a:rPr b="1" lang="en" sz="1300">
                <a:solidFill>
                  <a:srgbClr val="222222"/>
                </a:solidFill>
              </a:rPr>
              <a:t> </a:t>
            </a:r>
            <a:r>
              <a:rPr lang="en" sz="1300">
                <a:solidFill>
                  <a:srgbClr val="222222"/>
                </a:solidFill>
              </a:rPr>
              <a:t>be </a:t>
            </a:r>
            <a:r>
              <a:rPr b="1" lang="en" sz="1300">
                <a:solidFill>
                  <a:srgbClr val="007700"/>
                </a:solidFill>
              </a:rPr>
              <a:t>implemented</a:t>
            </a:r>
            <a:r>
              <a:rPr lang="en" sz="1300">
                <a:solidFill>
                  <a:srgbClr val="007700"/>
                </a:solidFill>
              </a:rPr>
              <a:t> </a:t>
            </a:r>
            <a:r>
              <a:rPr lang="en" sz="1300">
                <a:solidFill>
                  <a:srgbClr val="222222"/>
                </a:solidFill>
              </a:rPr>
              <a:t>on NISQ hardware</a:t>
            </a:r>
            <a:endParaRPr sz="1300">
              <a:solidFill>
                <a:srgbClr val="222222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AutoNum type="alphaLcPeriod"/>
            </a:pPr>
            <a:r>
              <a:rPr b="1" lang="en">
                <a:solidFill>
                  <a:srgbClr val="980000"/>
                </a:solidFill>
              </a:rPr>
              <a:t>Qua</a:t>
            </a:r>
            <a:r>
              <a:rPr b="1" lang="en">
                <a:solidFill>
                  <a:srgbClr val="A72A1E"/>
                </a:solidFill>
              </a:rPr>
              <a:t>ntum Deep Hedging</a:t>
            </a:r>
            <a:endParaRPr b="1">
              <a:solidFill>
                <a:srgbClr val="222222"/>
              </a:solidFill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AutoNum type="romanLcPeriod"/>
            </a:pPr>
            <a:r>
              <a:rPr lang="en" sz="1300">
                <a:solidFill>
                  <a:srgbClr val="222222"/>
                </a:solidFill>
              </a:rPr>
              <a:t>Quantum Value Functions efficiently learn the returns’ </a:t>
            </a:r>
            <a:r>
              <a:rPr b="1" lang="en" sz="1300">
                <a:solidFill>
                  <a:srgbClr val="007700"/>
                </a:solidFill>
              </a:rPr>
              <a:t>expectation/distribution</a:t>
            </a:r>
            <a:r>
              <a:rPr lang="en" sz="1300">
                <a:solidFill>
                  <a:srgbClr val="222222"/>
                </a:solidFill>
              </a:rPr>
              <a:t>.</a:t>
            </a:r>
            <a:endParaRPr sz="1300">
              <a:solidFill>
                <a:srgbClr val="222222"/>
              </a:solidFill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AutoNum type="romanLcPeriod"/>
            </a:pPr>
            <a:r>
              <a:rPr lang="en" sz="1300">
                <a:solidFill>
                  <a:srgbClr val="222222"/>
                </a:solidFill>
              </a:rPr>
              <a:t>Quantum </a:t>
            </a:r>
            <a:r>
              <a:rPr lang="en" sz="1300" u="sng">
                <a:solidFill>
                  <a:srgbClr val="222222"/>
                </a:solidFill>
              </a:rPr>
              <a:t>Distributional</a:t>
            </a:r>
            <a:r>
              <a:rPr lang="en" sz="1300">
                <a:solidFill>
                  <a:srgbClr val="222222"/>
                </a:solidFill>
              </a:rPr>
              <a:t> Actor-Critic offers </a:t>
            </a:r>
            <a:r>
              <a:rPr b="1" lang="en" sz="1300">
                <a:solidFill>
                  <a:srgbClr val="007700"/>
                </a:solidFill>
              </a:rPr>
              <a:t>better performance</a:t>
            </a:r>
            <a:r>
              <a:rPr lang="en" sz="1300">
                <a:solidFill>
                  <a:srgbClr val="222222"/>
                </a:solidFill>
              </a:rPr>
              <a:t> than </a:t>
            </a:r>
            <a:r>
              <a:rPr lang="en" sz="1300" u="sng">
                <a:solidFill>
                  <a:srgbClr val="222222"/>
                </a:solidFill>
              </a:rPr>
              <a:t>Vanilla</a:t>
            </a:r>
            <a:r>
              <a:rPr lang="en" sz="1300">
                <a:solidFill>
                  <a:srgbClr val="222222"/>
                </a:solidFill>
              </a:rPr>
              <a:t> and  </a:t>
            </a:r>
            <a:r>
              <a:rPr lang="en" sz="1300" u="sng">
                <a:solidFill>
                  <a:srgbClr val="222222"/>
                </a:solidFill>
              </a:rPr>
              <a:t>Expected </a:t>
            </a:r>
            <a:endParaRPr sz="1300">
              <a:solidFill>
                <a:srgbClr val="222222"/>
              </a:solidFill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AutoNum type="romanLcPeriod"/>
            </a:pPr>
            <a:r>
              <a:rPr lang="en" sz="1300">
                <a:solidFill>
                  <a:srgbClr val="222222"/>
                </a:solidFill>
              </a:rPr>
              <a:t>Quantum Policies can be trained to be qualitatively different than Black-Scholes</a:t>
            </a:r>
            <a:endParaRPr sz="13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9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Future steps - Open questions</a:t>
            </a:r>
            <a:endParaRPr b="1">
              <a:solidFill>
                <a:srgbClr val="D9EAD3"/>
              </a:solidFill>
            </a:endParaRPr>
          </a:p>
        </p:txBody>
      </p:sp>
      <p:sp>
        <p:nvSpPr>
          <p:cNvPr id="695" name="Google Shape;695;p91"/>
          <p:cNvSpPr txBox="1"/>
          <p:nvPr>
            <p:ph idx="4294967295" type="body"/>
          </p:nvPr>
        </p:nvSpPr>
        <p:spPr>
          <a:xfrm>
            <a:off x="602075" y="1038850"/>
            <a:ext cx="8541900" cy="39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98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AutoNum type="arabicPeriod"/>
            </a:pPr>
            <a:r>
              <a:rPr lang="en" sz="1600">
                <a:solidFill>
                  <a:srgbClr val="222222"/>
                </a:solidFill>
              </a:rPr>
              <a:t>Can </a:t>
            </a:r>
            <a:r>
              <a:rPr b="1" lang="en" sz="1600">
                <a:solidFill>
                  <a:srgbClr val="A72A1E"/>
                </a:solidFill>
              </a:rPr>
              <a:t>QNNs</a:t>
            </a:r>
            <a:r>
              <a:rPr lang="en" sz="1600">
                <a:solidFill>
                  <a:srgbClr val="222222"/>
                </a:solidFill>
              </a:rPr>
              <a:t> improve interpretability of the models (orthogonality) or reduce parameters?</a:t>
            </a:r>
            <a:endParaRPr sz="1600">
              <a:solidFill>
                <a:srgbClr val="22222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22222"/>
                </a:solidFill>
              </a:rPr>
              <a:t> </a:t>
            </a:r>
            <a:endParaRPr b="1" sz="1600">
              <a:solidFill>
                <a:srgbClr val="22222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AutoNum type="arabicPeriod"/>
            </a:pPr>
            <a:r>
              <a:rPr b="1" lang="en" sz="1600">
                <a:solidFill>
                  <a:srgbClr val="980000"/>
                </a:solidFill>
              </a:rPr>
              <a:t>Qua</a:t>
            </a:r>
            <a:r>
              <a:rPr b="1" lang="en" sz="1600">
                <a:solidFill>
                  <a:srgbClr val="A72A1E"/>
                </a:solidFill>
              </a:rPr>
              <a:t>ntum Deep Hedging</a:t>
            </a:r>
            <a:endParaRPr sz="1600">
              <a:solidFill>
                <a:srgbClr val="22222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</a:pPr>
            <a:r>
              <a:rPr lang="en">
                <a:solidFill>
                  <a:schemeClr val="dk2"/>
                </a:solidFill>
              </a:rPr>
              <a:t>How do we train in a model-free setting?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</a:pPr>
            <a:r>
              <a:rPr lang="en">
                <a:solidFill>
                  <a:schemeClr val="dk2"/>
                </a:solidFill>
              </a:rPr>
              <a:t>Can we prove the gradients do not vanish in our quantum neural network?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</a:pPr>
            <a:r>
              <a:rPr lang="en">
                <a:solidFill>
                  <a:schemeClr val="dk2"/>
                </a:solidFill>
              </a:rPr>
              <a:t>How do we generalize the quantum environment model to more realistic settings ?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</a:pPr>
            <a:r>
              <a:rPr lang="en">
                <a:solidFill>
                  <a:schemeClr val="dk2"/>
                </a:solidFill>
              </a:rPr>
              <a:t>How do we find losses for learning distributions in the quantum case? (Renyi, Wasserstein)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AutoNum type="arabicPeriod"/>
            </a:pPr>
            <a:r>
              <a:rPr lang="en" sz="1600">
                <a:solidFill>
                  <a:schemeClr val="dk2"/>
                </a:solidFill>
              </a:rPr>
              <a:t>Can we use quantum RL for other Finance use cases, e.g. trading?</a:t>
            </a:r>
            <a:endParaRPr sz="16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92"/>
          <p:cNvSpPr txBox="1"/>
          <p:nvPr>
            <p:ph type="title"/>
          </p:nvPr>
        </p:nvSpPr>
        <p:spPr>
          <a:xfrm>
            <a:off x="483225" y="548157"/>
            <a:ext cx="78867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701" name="Google Shape;701;p92"/>
          <p:cNvSpPr txBox="1"/>
          <p:nvPr/>
        </p:nvSpPr>
        <p:spPr>
          <a:xfrm>
            <a:off x="0" y="4175550"/>
            <a:ext cx="59448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	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Snehal Raj			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9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Appendix: Quantum Deep Hedging: </a:t>
            </a:r>
            <a:r>
              <a:rPr b="1" i="1" lang="en">
                <a:solidFill>
                  <a:srgbClr val="D9D9D9"/>
                </a:solidFill>
              </a:rPr>
              <a:t>Circuits that we </a:t>
            </a:r>
            <a:r>
              <a:rPr b="1" lang="en">
                <a:solidFill>
                  <a:srgbClr val="F4CCCC"/>
                </a:solidFill>
              </a:rPr>
              <a:t>tried</a:t>
            </a:r>
            <a:endParaRPr b="1">
              <a:solidFill>
                <a:srgbClr val="F4CCCC"/>
              </a:solidFill>
            </a:endParaRPr>
          </a:p>
        </p:txBody>
      </p:sp>
      <p:pic>
        <p:nvPicPr>
          <p:cNvPr id="707" name="Google Shape;707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500" y="859187"/>
            <a:ext cx="3292751" cy="1893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08" name="Google Shape;708;p93"/>
          <p:cNvGraphicFramePr/>
          <p:nvPr/>
        </p:nvGraphicFramePr>
        <p:xfrm>
          <a:off x="2616138" y="3063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{EC18F037-7BE7-4D38-839E-C4F300CA6026}</a:tableStyleId>
              </a:tblPr>
              <a:tblGrid>
                <a:gridCol w="2084200"/>
                <a:gridCol w="574650"/>
                <a:gridCol w="963375"/>
              </a:tblGrid>
              <a:tr h="248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Depth</a:t>
                      </a:r>
                      <a:endParaRPr b="1"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O(</a:t>
                      </a:r>
                      <a:r>
                        <a:rPr b="1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</a:t>
                      </a: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) 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O(</a:t>
                      </a:r>
                      <a:r>
                        <a:rPr b="1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</a:t>
                      </a: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log(</a:t>
                      </a:r>
                      <a:r>
                        <a:rPr b="1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</a:t>
                      </a: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r>
                        <a:rPr b="1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</a:t>
                      </a: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))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8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Number of </a:t>
                      </a:r>
                      <a:r>
                        <a:rPr b="1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qubits</a:t>
                      </a:r>
                      <a:endParaRPr b="1"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O(</a:t>
                      </a:r>
                      <a:r>
                        <a:rPr b="1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</a:t>
                      </a: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O(</a:t>
                      </a:r>
                      <a:r>
                        <a:rPr b="1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</a:t>
                      </a: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r>
                        <a:rPr b="1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</a:t>
                      </a: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Number of </a:t>
                      </a:r>
                      <a:r>
                        <a:rPr b="1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parameters</a:t>
                      </a:r>
                      <a:endParaRPr b="1"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O(</a:t>
                      </a:r>
                      <a:r>
                        <a:rPr b="1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</a:t>
                      </a:r>
                      <a:r>
                        <a:rPr baseline="30000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Õ(</a:t>
                      </a:r>
                      <a:r>
                        <a:rPr b="1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</a:t>
                      </a: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(</a:t>
                      </a:r>
                      <a:r>
                        <a:rPr b="1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</a:t>
                      </a: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r>
                        <a:rPr b="1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</a:t>
                      </a: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))</a:t>
                      </a:r>
                      <a:endParaRPr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 number of </a:t>
                      </a:r>
                      <a:r>
                        <a:rPr b="1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parameters</a:t>
                      </a:r>
                      <a:endParaRPr b="1" sz="11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O(</a:t>
                      </a:r>
                      <a:r>
                        <a:rPr b="1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</a:t>
                      </a:r>
                      <a:r>
                        <a:rPr baseline="30000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O(</a:t>
                      </a:r>
                      <a:r>
                        <a:rPr b="1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</a:t>
                      </a:r>
                      <a:r>
                        <a:rPr baseline="30000"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en" sz="1100"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09" name="Google Shape;709;p93"/>
          <p:cNvPicPr preferRelativeResize="0"/>
          <p:nvPr/>
        </p:nvPicPr>
        <p:blipFill rotWithShape="1">
          <a:blip r:embed="rId4">
            <a:alphaModFix/>
          </a:blip>
          <a:srcRect b="0" l="14214" r="0" t="0"/>
          <a:stretch/>
        </p:blipFill>
        <p:spPr>
          <a:xfrm>
            <a:off x="4322900" y="1171800"/>
            <a:ext cx="4477787" cy="1627713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93"/>
          <p:cNvSpPr txBox="1"/>
          <p:nvPr>
            <p:ph idx="4294967295" type="body"/>
          </p:nvPr>
        </p:nvSpPr>
        <p:spPr>
          <a:xfrm>
            <a:off x="2414925" y="4603638"/>
            <a:ext cx="3543000" cy="13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A2E4E"/>
              </a:buClr>
              <a:buSzPts val="1100"/>
              <a:buChar char="-"/>
            </a:pPr>
            <a:r>
              <a:rPr lang="en" sz="1100">
                <a:solidFill>
                  <a:srgbClr val="1A2E4E"/>
                </a:solidFill>
              </a:rPr>
              <a:t>Convergence </a:t>
            </a:r>
            <a:r>
              <a:rPr b="1" lang="en" sz="1100">
                <a:solidFill>
                  <a:srgbClr val="1A2E4E"/>
                </a:solidFill>
              </a:rPr>
              <a:t>issues</a:t>
            </a:r>
            <a:r>
              <a:rPr lang="en" sz="1100">
                <a:solidFill>
                  <a:srgbClr val="1A2E4E"/>
                </a:solidFill>
              </a:rPr>
              <a:t> with </a:t>
            </a:r>
            <a:r>
              <a:rPr b="1" lang="en" sz="1100">
                <a:solidFill>
                  <a:srgbClr val="CC0000"/>
                </a:solidFill>
              </a:rPr>
              <a:t>first architecture</a:t>
            </a:r>
            <a:endParaRPr b="1" sz="1100">
              <a:solidFill>
                <a:srgbClr val="CC0000"/>
              </a:solidFill>
            </a:endParaRPr>
          </a:p>
          <a:p>
            <a:pPr indent="-298450" lvl="0" marL="457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A2E4E"/>
              </a:buClr>
              <a:buSzPts val="1100"/>
              <a:buChar char="-"/>
            </a:pPr>
            <a:r>
              <a:rPr b="1" lang="en" sz="1100">
                <a:solidFill>
                  <a:srgbClr val="1A2E4E"/>
                </a:solidFill>
              </a:rPr>
              <a:t>Better </a:t>
            </a:r>
            <a:r>
              <a:rPr lang="en" sz="1100">
                <a:solidFill>
                  <a:srgbClr val="1A2E4E"/>
                </a:solidFill>
              </a:rPr>
              <a:t>performance with </a:t>
            </a:r>
            <a:r>
              <a:rPr b="1" lang="en" sz="1100">
                <a:solidFill>
                  <a:srgbClr val="007700"/>
                </a:solidFill>
              </a:rPr>
              <a:t>second architecture</a:t>
            </a:r>
            <a:endParaRPr b="1" sz="1100">
              <a:solidFill>
                <a:srgbClr val="007700"/>
              </a:solidFill>
            </a:endParaRPr>
          </a:p>
        </p:txBody>
      </p:sp>
      <p:sp>
        <p:nvSpPr>
          <p:cNvPr id="711" name="Google Shape;711;p93"/>
          <p:cNvSpPr txBox="1"/>
          <p:nvPr/>
        </p:nvSpPr>
        <p:spPr>
          <a:xfrm>
            <a:off x="6164750" y="2632275"/>
            <a:ext cx="16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b="1" lang="en" sz="800">
                <a:latin typeface="Roboto"/>
                <a:ea typeface="Roboto"/>
                <a:cs typeface="Roboto"/>
                <a:sym typeface="Roboto"/>
              </a:rPr>
              <a:t>bricks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 of depth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log(</a:t>
            </a:r>
            <a:r>
              <a:rPr b="1" lang="en" sz="800"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b="1" lang="en" sz="800"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) per 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classical control)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Project Overview</a:t>
            </a:r>
            <a:endParaRPr b="1"/>
          </a:p>
        </p:txBody>
      </p:sp>
      <p:graphicFrame>
        <p:nvGraphicFramePr>
          <p:cNvPr id="291" name="Google Shape;291;p45"/>
          <p:cNvGraphicFramePr/>
          <p:nvPr/>
        </p:nvGraphicFramePr>
        <p:xfrm>
          <a:off x="219175" y="74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{EC18F037-7BE7-4D38-839E-C4F300CA6026}</a:tableStyleId>
              </a:tblPr>
              <a:tblGrid>
                <a:gridCol w="2796675"/>
              </a:tblGrid>
              <a:tr h="408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A.1 Use Case Definition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1728625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Review</a:t>
                      </a:r>
                      <a:r>
                        <a:rPr b="1"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of classical deep hedging and quantum RL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papers</a:t>
                      </a:r>
                      <a:r>
                        <a:rPr b="1"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b="1" sz="13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Policy search based deep hedging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Actor-Critic deep hedging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92" name="Google Shape;292;p45"/>
          <p:cNvGraphicFramePr/>
          <p:nvPr/>
        </p:nvGraphicFramePr>
        <p:xfrm>
          <a:off x="3173675" y="74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{EC18F037-7BE7-4D38-839E-C4F300CA6026}</a:tableStyleId>
              </a:tblPr>
              <a:tblGrid>
                <a:gridCol w="2875600"/>
                <a:gridCol w="2875600"/>
              </a:tblGrid>
              <a:tr h="3689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A.2 Design &amp; Analysis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 hMerge="1"/>
              </a:tr>
              <a:tr h="368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A.2.1 </a:t>
                      </a:r>
                      <a:endParaRPr b="1" sz="13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A.2.2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</a:tr>
              <a:tr h="1374925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 of </a:t>
                      </a:r>
                      <a:r>
                        <a:rPr lang="en" sz="1300">
                          <a:solidFill>
                            <a:srgbClr val="A61C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orthogonal layers. </a:t>
                      </a:r>
                      <a:endParaRPr sz="1300">
                        <a:solidFill>
                          <a:srgbClr val="A61C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A61C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neural  networks</a:t>
                      </a:r>
                      <a:r>
                        <a:rPr b="1" lang="en" sz="1300">
                          <a:solidFill>
                            <a:srgbClr val="A61C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 quantum policies.</a:t>
                      </a:r>
                      <a:endParaRPr sz="1300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Policy search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deep hedging with QNNs</a:t>
                      </a:r>
                      <a:endParaRPr sz="1300">
                        <a:solidFill>
                          <a:srgbClr val="A72A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Development</a:t>
                      </a:r>
                      <a:r>
                        <a:rPr b="1"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deep hedging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using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distributional actor-critic. </a:t>
                      </a:r>
                      <a:endParaRPr sz="1300">
                        <a:solidFill>
                          <a:srgbClr val="A72A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r>
                        <a:rPr b="1"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 QNNs for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policies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and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value functions.</a:t>
                      </a:r>
                      <a:endParaRPr sz="1300">
                        <a:solidFill>
                          <a:srgbClr val="A72A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93" name="Google Shape;293;p45"/>
          <p:cNvGraphicFramePr/>
          <p:nvPr/>
        </p:nvGraphicFramePr>
        <p:xfrm>
          <a:off x="219175" y="30110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{EC18F037-7BE7-4D38-839E-C4F300CA6026}</a:tableStyleId>
              </a:tblPr>
              <a:tblGrid>
                <a:gridCol w="2796675"/>
              </a:tblGrid>
              <a:tr h="4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A.3 Software Development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1652400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</a:t>
                      </a: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mplementation of versions of 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Simple, Recurrent, LSTM, Transformer</a:t>
                      </a: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with Quantum Orthogonal layers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Implementation of different RL agents (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policy search,  actor-critic</a:t>
                      </a: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94" name="Google Shape;294;p45"/>
          <p:cNvGraphicFramePr/>
          <p:nvPr/>
        </p:nvGraphicFramePr>
        <p:xfrm>
          <a:off x="3173663" y="3010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{EC18F037-7BE7-4D38-839E-C4F300CA6026}</a:tableStyleId>
              </a:tblPr>
              <a:tblGrid>
                <a:gridCol w="2796675"/>
              </a:tblGrid>
              <a:tr h="406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A.4 Simulations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1647350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Benchmark of deep hedging with 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QNNs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using 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 qubits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, for 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 days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maturity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Benchmark of 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deep hedging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using up to 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 qubits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, for 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 days</a:t>
                      </a: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maturity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Project Overview</a:t>
            </a:r>
            <a:endParaRPr b="1"/>
          </a:p>
        </p:txBody>
      </p:sp>
      <p:graphicFrame>
        <p:nvGraphicFramePr>
          <p:cNvPr id="300" name="Google Shape;300;p46"/>
          <p:cNvGraphicFramePr/>
          <p:nvPr/>
        </p:nvGraphicFramePr>
        <p:xfrm>
          <a:off x="219175" y="74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{EC18F037-7BE7-4D38-839E-C4F300CA6026}</a:tableStyleId>
              </a:tblPr>
              <a:tblGrid>
                <a:gridCol w="2796675"/>
              </a:tblGrid>
              <a:tr h="408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A.1 Use Case Definition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1728625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Review</a:t>
                      </a:r>
                      <a:r>
                        <a:rPr b="1"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of classical deep hedging and quantum RL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papers</a:t>
                      </a:r>
                      <a:r>
                        <a:rPr b="1"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b="1" sz="13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Policy search based deep hedging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Actor-Critic deep hedging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01" name="Google Shape;301;p46"/>
          <p:cNvGraphicFramePr/>
          <p:nvPr/>
        </p:nvGraphicFramePr>
        <p:xfrm>
          <a:off x="3173675" y="743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{EC18F037-7BE7-4D38-839E-C4F300CA6026}</a:tableStyleId>
              </a:tblPr>
              <a:tblGrid>
                <a:gridCol w="2875600"/>
                <a:gridCol w="2875600"/>
              </a:tblGrid>
              <a:tr h="3689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A.2 Design &amp; Analysis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 hMerge="1"/>
              </a:tr>
              <a:tr h="368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A.2.1 </a:t>
                      </a:r>
                      <a:endParaRPr b="1" sz="13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A.2.2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</a:tr>
              <a:tr h="1374925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 of </a:t>
                      </a:r>
                      <a:r>
                        <a:rPr lang="en" sz="1300">
                          <a:solidFill>
                            <a:srgbClr val="A61C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orthogonal layers. </a:t>
                      </a:r>
                      <a:endParaRPr sz="1300">
                        <a:solidFill>
                          <a:srgbClr val="A61C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A61C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neural  networks</a:t>
                      </a:r>
                      <a:r>
                        <a:rPr b="1" lang="en" sz="1300">
                          <a:solidFill>
                            <a:srgbClr val="A61C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 quantum policies.</a:t>
                      </a:r>
                      <a:endParaRPr sz="1300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Policy search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deep hedging with QNNs</a:t>
                      </a:r>
                      <a:endParaRPr sz="1300">
                        <a:solidFill>
                          <a:srgbClr val="A72A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Development</a:t>
                      </a:r>
                      <a:r>
                        <a:rPr b="1"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deep hedging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using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distributional actor-critic. </a:t>
                      </a:r>
                      <a:endParaRPr sz="1300">
                        <a:solidFill>
                          <a:srgbClr val="A72A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Design</a:t>
                      </a:r>
                      <a:r>
                        <a:rPr b="1"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of QNNs for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policies 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and </a:t>
                      </a:r>
                      <a:r>
                        <a:rPr lang="en" sz="1300">
                          <a:solidFill>
                            <a:srgbClr val="A72A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value functions.</a:t>
                      </a:r>
                      <a:endParaRPr sz="1300">
                        <a:solidFill>
                          <a:srgbClr val="A72A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02" name="Google Shape;302;p46"/>
          <p:cNvGraphicFramePr/>
          <p:nvPr/>
        </p:nvGraphicFramePr>
        <p:xfrm>
          <a:off x="219175" y="30110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{EC18F037-7BE7-4D38-839E-C4F300CA6026}</a:tableStyleId>
              </a:tblPr>
              <a:tblGrid>
                <a:gridCol w="2796675"/>
              </a:tblGrid>
              <a:tr h="4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A.3 Software Development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1652400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Implementation of versions of 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Simple, Recurrent, LSTM, Transformer</a:t>
                      </a: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with Quantum Orthogonal layers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Implementation of different RL agents (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policy search,  actor-critic</a:t>
                      </a: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03" name="Google Shape;303;p46"/>
          <p:cNvGraphicFramePr/>
          <p:nvPr/>
        </p:nvGraphicFramePr>
        <p:xfrm>
          <a:off x="3173663" y="3010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{EC18F037-7BE7-4D38-839E-C4F300CA6026}</a:tableStyleId>
              </a:tblPr>
              <a:tblGrid>
                <a:gridCol w="2796675"/>
              </a:tblGrid>
              <a:tr h="406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A.4 Simulations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1647350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Benchmark of deep hedging with 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QNNs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using 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 qubits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, for 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 days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maturity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Benchmark of 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deep hedging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using up to 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 qubits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, for 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 days</a:t>
                      </a: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maturity</a:t>
                      </a:r>
                      <a:endParaRPr sz="13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04" name="Google Shape;304;p46"/>
          <p:cNvGraphicFramePr/>
          <p:nvPr/>
        </p:nvGraphicFramePr>
        <p:xfrm>
          <a:off x="6128163" y="3010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{EC18F037-7BE7-4D38-839E-C4F300CA6026}</a:tableStyleId>
              </a:tblPr>
              <a:tblGrid>
                <a:gridCol w="2796675"/>
              </a:tblGrid>
              <a:tr h="402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A.5 Hardware Implementation</a:t>
                      </a:r>
                      <a:endParaRPr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1652400">
                <a:tc>
                  <a:txBody>
                    <a:bodyPr/>
                    <a:lstStyle/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Noisy emulation 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 optimize hardware implementation</a:t>
                      </a:r>
                      <a:endParaRPr sz="13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300"/>
                        <a:buFont typeface="Roboto"/>
                        <a:buChar char="-"/>
                      </a:pP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Execution of 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quantum policies </a:t>
                      </a:r>
                      <a:r>
                        <a:rPr lang="en" sz="13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on </a:t>
                      </a:r>
                      <a:r>
                        <a:rPr lang="en" sz="13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Quantinuum:</a:t>
                      </a:r>
                      <a:r>
                        <a:rPr lang="en" sz="13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300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      (i)  Deep hedging with QNNs     </a:t>
                      </a:r>
                      <a:endParaRPr sz="1100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            LSTM - 16 qubits</a:t>
                      </a:r>
                      <a:endParaRPr sz="1100">
                        <a:solidFill>
                          <a:srgbClr val="0C58D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      (ii) Quantum Deep Hedging </a:t>
                      </a:r>
                      <a:endParaRPr sz="1100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            QNN - 12 qubits</a:t>
                      </a:r>
                      <a:endParaRPr sz="1100">
                        <a:solidFill>
                          <a:srgbClr val="0C58D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2222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A.1 Use Case Definition: </a:t>
            </a:r>
            <a:r>
              <a:rPr b="1" lang="en">
                <a:solidFill>
                  <a:srgbClr val="D9D9D9"/>
                </a:solidFill>
              </a:rPr>
              <a:t>What is Deep Hedging?</a:t>
            </a:r>
            <a:endParaRPr b="1">
              <a:solidFill>
                <a:srgbClr val="D9D9D9"/>
              </a:solidFill>
            </a:endParaRPr>
          </a:p>
        </p:txBody>
      </p:sp>
      <p:sp>
        <p:nvSpPr>
          <p:cNvPr id="310" name="Google Shape;310;p47"/>
          <p:cNvSpPr/>
          <p:nvPr/>
        </p:nvSpPr>
        <p:spPr>
          <a:xfrm>
            <a:off x="572400" y="903125"/>
            <a:ext cx="7999200" cy="645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Deep Hedging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is a </a:t>
            </a:r>
            <a:r>
              <a:rPr b="1" i="1" lang="en" sz="13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framework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for hedging a portfolio of derivatives in the presence of market frictions such as transaction costs using</a:t>
            </a:r>
            <a:r>
              <a:rPr i="1" lang="en" sz="13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en" sz="13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modern deep reinforcement learning methods.</a:t>
            </a:r>
            <a:endParaRPr b="1" i="1" sz="13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A.1 Use Case Definition: </a:t>
            </a:r>
            <a:r>
              <a:rPr b="1" lang="en">
                <a:solidFill>
                  <a:srgbClr val="D9D9D9"/>
                </a:solidFill>
              </a:rPr>
              <a:t>What is Deep Hedging?</a:t>
            </a:r>
            <a:endParaRPr b="1">
              <a:solidFill>
                <a:srgbClr val="D9D9D9"/>
              </a:solidFill>
            </a:endParaRPr>
          </a:p>
        </p:txBody>
      </p:sp>
      <p:sp>
        <p:nvSpPr>
          <p:cNvPr id="316" name="Google Shape;316;p48"/>
          <p:cNvSpPr txBox="1"/>
          <p:nvPr>
            <p:ph idx="4294967295" type="body"/>
          </p:nvPr>
        </p:nvSpPr>
        <p:spPr>
          <a:xfrm>
            <a:off x="602075" y="1634225"/>
            <a:ext cx="7913100" cy="33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AutoNum type="arabicPeriod"/>
            </a:pPr>
            <a:r>
              <a:rPr lang="en" sz="1300">
                <a:solidFill>
                  <a:srgbClr val="222222"/>
                </a:solidFill>
              </a:rPr>
              <a:t>Formulation of hedging as a </a:t>
            </a:r>
            <a:r>
              <a:rPr b="1" lang="en" sz="1300">
                <a:solidFill>
                  <a:srgbClr val="2D6516"/>
                </a:solidFill>
              </a:rPr>
              <a:t>reinforcement learning problem</a:t>
            </a:r>
            <a:r>
              <a:rPr lang="en" sz="1300">
                <a:solidFill>
                  <a:srgbClr val="222222"/>
                </a:solidFill>
              </a:rPr>
              <a:t> such that: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The </a:t>
            </a:r>
            <a:r>
              <a:rPr b="1" lang="en" sz="1300">
                <a:solidFill>
                  <a:srgbClr val="0C58D3"/>
                </a:solidFill>
              </a:rPr>
              <a:t>market states</a:t>
            </a:r>
            <a:r>
              <a:rPr lang="en" sz="1300">
                <a:solidFill>
                  <a:srgbClr val="222222"/>
                </a:solidFill>
              </a:rPr>
              <a:t> contain all current and past prices, cost estimates, news, …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The </a:t>
            </a:r>
            <a:r>
              <a:rPr b="1" lang="en" sz="1300">
                <a:solidFill>
                  <a:srgbClr val="0C58D3"/>
                </a:solidFill>
              </a:rPr>
              <a:t>trading actions</a:t>
            </a:r>
            <a:r>
              <a:rPr lang="en" sz="1300">
                <a:solidFill>
                  <a:srgbClr val="222222"/>
                </a:solidFill>
              </a:rPr>
              <a:t> are subject to constraints, such as liquidity limits, risk limits, ... 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The </a:t>
            </a:r>
            <a:r>
              <a:rPr b="1" lang="en" sz="1300">
                <a:solidFill>
                  <a:srgbClr val="0C58D3"/>
                </a:solidFill>
              </a:rPr>
              <a:t>transitions</a:t>
            </a:r>
            <a:r>
              <a:rPr lang="en" sz="1300">
                <a:solidFill>
                  <a:srgbClr val="222222"/>
                </a:solidFill>
              </a:rPr>
              <a:t> between market states follow the market dynamics.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The </a:t>
            </a:r>
            <a:r>
              <a:rPr b="1" lang="en" sz="1300">
                <a:solidFill>
                  <a:srgbClr val="0C58D3"/>
                </a:solidFill>
              </a:rPr>
              <a:t>returns</a:t>
            </a:r>
            <a:r>
              <a:rPr lang="en" sz="1300">
                <a:solidFill>
                  <a:srgbClr val="222222"/>
                </a:solidFill>
              </a:rPr>
              <a:t> include the cash flows and the transaction costs. </a:t>
            </a:r>
            <a:endParaRPr sz="1300">
              <a:solidFill>
                <a:srgbClr val="22222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300"/>
              <a:buChar char="-"/>
            </a:pPr>
            <a:r>
              <a:rPr lang="en" sz="1300">
                <a:solidFill>
                  <a:srgbClr val="222222"/>
                </a:solidFill>
              </a:rPr>
              <a:t>The </a:t>
            </a:r>
            <a:r>
              <a:rPr b="1" lang="en" sz="1300">
                <a:solidFill>
                  <a:srgbClr val="0C58D3"/>
                </a:solidFill>
              </a:rPr>
              <a:t>trading goals</a:t>
            </a:r>
            <a:r>
              <a:rPr lang="en" sz="1300">
                <a:solidFill>
                  <a:srgbClr val="222222"/>
                </a:solidFill>
              </a:rPr>
              <a:t> maximize the cumulative future returns under some risk-adjusted measure.</a:t>
            </a:r>
            <a:endParaRPr sz="13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</a:endParaRPr>
          </a:p>
        </p:txBody>
      </p:sp>
      <p:sp>
        <p:nvSpPr>
          <p:cNvPr id="317" name="Google Shape;317;p48"/>
          <p:cNvSpPr/>
          <p:nvPr/>
        </p:nvSpPr>
        <p:spPr>
          <a:xfrm>
            <a:off x="572400" y="903125"/>
            <a:ext cx="7999200" cy="645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Deep Hedging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is a </a:t>
            </a:r>
            <a:r>
              <a:rPr b="1" i="1" lang="en" sz="130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framework</a:t>
            </a:r>
            <a:r>
              <a:rPr i="1" lang="en" sz="1300">
                <a:latin typeface="Roboto"/>
                <a:ea typeface="Roboto"/>
                <a:cs typeface="Roboto"/>
                <a:sym typeface="Roboto"/>
              </a:rPr>
              <a:t> for hedging a portfolio of derivatives in the presence of market frictions such as transaction costs using</a:t>
            </a:r>
            <a:r>
              <a:rPr i="1" lang="en" sz="13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en" sz="1300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modern deep reinforcement learning methods.</a:t>
            </a:r>
            <a:endParaRPr b="1" i="1" sz="1300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48"/>
          <p:cNvSpPr txBox="1"/>
          <p:nvPr/>
        </p:nvSpPr>
        <p:spPr>
          <a:xfrm rot="-5400000">
            <a:off x="692850" y="2214500"/>
            <a:ext cx="999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environment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3D85C6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QCWareOfficial">
      <a:dk1>
        <a:srgbClr val="2A2B2A"/>
      </a:dk1>
      <a:lt1>
        <a:srgbClr val="FFFFFF"/>
      </a:lt1>
      <a:dk2>
        <a:srgbClr val="8C8D8C"/>
      </a:dk2>
      <a:lt2>
        <a:srgbClr val="E7E6E6"/>
      </a:lt2>
      <a:accent1>
        <a:srgbClr val="459927"/>
      </a:accent1>
      <a:accent2>
        <a:srgbClr val="194780"/>
      </a:accent2>
      <a:accent3>
        <a:srgbClr val="521B92"/>
      </a:accent3>
      <a:accent4>
        <a:srgbClr val="0096FF"/>
      </a:accent4>
      <a:accent5>
        <a:srgbClr val="F48D00"/>
      </a:accent5>
      <a:accent6>
        <a:srgbClr val="008E00"/>
      </a:accent6>
      <a:hlink>
        <a:srgbClr val="3B8D6D"/>
      </a:hlink>
      <a:folHlink>
        <a:srgbClr val="521B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