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2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7" r:id="rId2"/>
    <p:sldMasterId id="2147483677" r:id="rId3"/>
  </p:sldMasterIdLst>
  <p:notesMasterIdLst>
    <p:notesMasterId r:id="rId47"/>
  </p:notesMasterIdLst>
  <p:sldIdLst>
    <p:sldId id="714" r:id="rId4"/>
    <p:sldId id="5751" r:id="rId5"/>
    <p:sldId id="5754" r:id="rId6"/>
    <p:sldId id="5755" r:id="rId7"/>
    <p:sldId id="5756" r:id="rId8"/>
    <p:sldId id="5757" r:id="rId9"/>
    <p:sldId id="5760" r:id="rId10"/>
    <p:sldId id="5758" r:id="rId11"/>
    <p:sldId id="5759" r:id="rId12"/>
    <p:sldId id="5761" r:id="rId13"/>
    <p:sldId id="5762" r:id="rId14"/>
    <p:sldId id="5763" r:id="rId15"/>
    <p:sldId id="5764" r:id="rId16"/>
    <p:sldId id="5765" r:id="rId17"/>
    <p:sldId id="5766" r:id="rId18"/>
    <p:sldId id="5767" r:id="rId19"/>
    <p:sldId id="5768" r:id="rId20"/>
    <p:sldId id="5808" r:id="rId21"/>
    <p:sldId id="5809" r:id="rId22"/>
    <p:sldId id="5810" r:id="rId23"/>
    <p:sldId id="5811" r:id="rId24"/>
    <p:sldId id="5812" r:id="rId25"/>
    <p:sldId id="5813" r:id="rId26"/>
    <p:sldId id="5816" r:id="rId27"/>
    <p:sldId id="1009" r:id="rId28"/>
    <p:sldId id="5817" r:id="rId29"/>
    <p:sldId id="5830" r:id="rId30"/>
    <p:sldId id="5819" r:id="rId31"/>
    <p:sldId id="5818" r:id="rId32"/>
    <p:sldId id="5820" r:id="rId33"/>
    <p:sldId id="5821" r:id="rId34"/>
    <p:sldId id="5823" r:id="rId35"/>
    <p:sldId id="5822" r:id="rId36"/>
    <p:sldId id="5773" r:id="rId37"/>
    <p:sldId id="5871" r:id="rId38"/>
    <p:sldId id="5869" r:id="rId39"/>
    <p:sldId id="5774" r:id="rId40"/>
    <p:sldId id="5870" r:id="rId41"/>
    <p:sldId id="5875" r:id="rId42"/>
    <p:sldId id="5873" r:id="rId43"/>
    <p:sldId id="5878" r:id="rId44"/>
    <p:sldId id="5876" r:id="rId45"/>
    <p:sldId id="587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10"/>
    <a:srgbClr val="BE5700"/>
    <a:srgbClr val="BF5700"/>
    <a:srgbClr val="F7F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72"/>
    <p:restoredTop sz="96018"/>
  </p:normalViewPr>
  <p:slideViewPr>
    <p:cSldViewPr>
      <p:cViewPr varScale="1">
        <p:scale>
          <a:sx n="84" d="100"/>
          <a:sy n="84" d="100"/>
        </p:scale>
        <p:origin x="192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14400" cy="9144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/Users/poulamidas/Downloads/job_talk_excel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/Users/poulamidas/Downloads/job_talk_excel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002060"/>
                </a:solidFill>
              </a:rPr>
              <a:t>Initial</a:t>
            </a:r>
            <a:r>
              <a:rPr lang="en-US" sz="2000" baseline="0" dirty="0">
                <a:solidFill>
                  <a:srgbClr val="002060"/>
                </a:solidFill>
              </a:rPr>
              <a:t> state (q1q0)</a:t>
            </a:r>
            <a:endParaRPr lang="en-US" sz="20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3399507063264538"/>
          <c:y val="0.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608219071462853"/>
          <c:y val="0.16811259842519685"/>
          <c:w val="0.68767398720958894"/>
          <c:h val="0.446753543307086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Sheet1!$B$5:$B$8</c:f>
              <c:strCache>
                <c:ptCount val="4"/>
                <c:pt idx="0">
                  <c:v>00</c:v>
                </c:pt>
                <c:pt idx="1">
                  <c:v>01</c:v>
                </c:pt>
                <c:pt idx="2">
                  <c:v>10</c:v>
                </c:pt>
                <c:pt idx="3">
                  <c:v>11</c:v>
                </c:pt>
              </c:strCache>
            </c:strRef>
          </c:cat>
          <c:val>
            <c:numRef>
              <c:f>Sheet1!$C$5:$C$8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79-A944-8E61-4F4B9948A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0726784"/>
        <c:axId val="580391248"/>
      </c:barChart>
      <c:catAx>
        <c:axId val="550726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rgbClr val="002060"/>
                    </a:solidFill>
                  </a:rPr>
                  <a:t>States/ Outcomes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391248"/>
        <c:crosses val="autoZero"/>
        <c:auto val="1"/>
        <c:lblAlgn val="ctr"/>
        <c:lblOffset val="100"/>
        <c:noMultiLvlLbl val="0"/>
      </c:catAx>
      <c:valAx>
        <c:axId val="5803912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rgbClr val="002060"/>
                    </a:solidFill>
                  </a:rPr>
                  <a:t>Probability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726784"/>
        <c:crosses val="autoZero"/>
        <c:crossBetween val="between"/>
        <c:majorUnit val="0.5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rgbClr val="002060"/>
                </a:solidFill>
              </a:rPr>
              <a:t>After </a:t>
            </a:r>
            <a:r>
              <a:rPr lang="en-US" sz="2000" i="1">
                <a:solidFill>
                  <a:srgbClr val="002060"/>
                </a:solidFill>
              </a:rPr>
              <a:t>H</a:t>
            </a:r>
            <a:r>
              <a:rPr lang="en-US" sz="2000">
                <a:solidFill>
                  <a:srgbClr val="002060"/>
                </a:solidFill>
              </a:rPr>
              <a:t> gate (q1q0)</a:t>
            </a:r>
          </a:p>
        </c:rich>
      </c:tx>
      <c:layout>
        <c:manualLayout>
          <c:xMode val="edge"/>
          <c:yMode val="edge"/>
          <c:x val="0.34580705418412483"/>
          <c:y val="2.5000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608219071462853"/>
          <c:y val="0.16811259842519685"/>
          <c:w val="0.68767398720958894"/>
          <c:h val="0.446753543307086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Sheet1!$B$5:$B$8</c:f>
              <c:strCache>
                <c:ptCount val="4"/>
                <c:pt idx="0">
                  <c:v>00</c:v>
                </c:pt>
                <c:pt idx="1">
                  <c:v>01</c:v>
                </c:pt>
                <c:pt idx="2">
                  <c:v>10</c:v>
                </c:pt>
                <c:pt idx="3">
                  <c:v>11</c:v>
                </c:pt>
              </c:strCache>
            </c:strRef>
          </c:cat>
          <c:val>
            <c:numRef>
              <c:f>Sheet1!$E$5:$E$8</c:f>
              <c:numCache>
                <c:formatCode>General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6-B94C-AE49-2CDCD15AD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0726784"/>
        <c:axId val="580391248"/>
      </c:barChart>
      <c:catAx>
        <c:axId val="550726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rgbClr val="002060"/>
                    </a:solidFill>
                  </a:rPr>
                  <a:t>States/ Outcomes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391248"/>
        <c:crosses val="autoZero"/>
        <c:auto val="1"/>
        <c:lblAlgn val="ctr"/>
        <c:lblOffset val="100"/>
        <c:noMultiLvlLbl val="0"/>
      </c:catAx>
      <c:valAx>
        <c:axId val="5803912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rgbClr val="002060"/>
                    </a:solidFill>
                  </a:rPr>
                  <a:t>Probability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726784"/>
        <c:crosses val="autoZero"/>
        <c:crossBetween val="between"/>
        <c:majorUnit val="0.5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rgbClr val="002060"/>
                </a:solidFill>
              </a:rPr>
              <a:t>After </a:t>
            </a:r>
            <a:r>
              <a:rPr lang="en-US" sz="2000" i="1">
                <a:solidFill>
                  <a:srgbClr val="002060"/>
                </a:solidFill>
              </a:rPr>
              <a:t>CNOT</a:t>
            </a:r>
            <a:r>
              <a:rPr lang="en-US" sz="2000">
                <a:solidFill>
                  <a:srgbClr val="002060"/>
                </a:solidFill>
              </a:rPr>
              <a:t> gate (q1q0)</a:t>
            </a:r>
          </a:p>
        </c:rich>
      </c:tx>
      <c:layout>
        <c:manualLayout>
          <c:xMode val="edge"/>
          <c:yMode val="edge"/>
          <c:x val="0.2773970345963756"/>
          <c:y val="2.5000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608219071462853"/>
          <c:y val="0.16811259842519685"/>
          <c:w val="0.68767398720958894"/>
          <c:h val="0.446753543307086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Sheet1!$B$5:$B$8</c:f>
              <c:strCache>
                <c:ptCount val="4"/>
                <c:pt idx="0">
                  <c:v>00</c:v>
                </c:pt>
                <c:pt idx="1">
                  <c:v>01</c:v>
                </c:pt>
                <c:pt idx="2">
                  <c:v>10</c:v>
                </c:pt>
                <c:pt idx="3">
                  <c:v>11</c:v>
                </c:pt>
              </c:strCache>
            </c:strRef>
          </c:cat>
          <c:val>
            <c:numRef>
              <c:f>Sheet1!$F$5:$F$8</c:f>
              <c:numCache>
                <c:formatCode>General</c:formatCode>
                <c:ptCount val="4"/>
                <c:pt idx="0">
                  <c:v>0.5</c:v>
                </c:pt>
                <c:pt idx="1">
                  <c:v>0</c:v>
                </c:pt>
                <c:pt idx="2">
                  <c:v>0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69-CA43-B71B-28ECCB397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0726784"/>
        <c:axId val="580391248"/>
      </c:barChart>
      <c:catAx>
        <c:axId val="550726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rgbClr val="002060"/>
                    </a:solidFill>
                  </a:rPr>
                  <a:t>States/ Outcomes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391248"/>
        <c:crosses val="autoZero"/>
        <c:auto val="1"/>
        <c:lblAlgn val="ctr"/>
        <c:lblOffset val="100"/>
        <c:noMultiLvlLbl val="0"/>
      </c:catAx>
      <c:valAx>
        <c:axId val="5803912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rgbClr val="002060"/>
                    </a:solidFill>
                  </a:rPr>
                  <a:t>Probability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726784"/>
        <c:crosses val="autoZero"/>
        <c:crossBetween val="between"/>
        <c:majorUnit val="0.5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608219071462853"/>
          <c:y val="0.16811259842519685"/>
          <c:w val="0.68767398720958894"/>
          <c:h val="0.446753543307086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Sheet1!$B$5:$B$8</c:f>
              <c:strCache>
                <c:ptCount val="4"/>
                <c:pt idx="0">
                  <c:v>00</c:v>
                </c:pt>
                <c:pt idx="1">
                  <c:v>01</c:v>
                </c:pt>
                <c:pt idx="2">
                  <c:v>10</c:v>
                </c:pt>
                <c:pt idx="3">
                  <c:v>11</c:v>
                </c:pt>
              </c:strCache>
            </c:strRef>
          </c:cat>
          <c:val>
            <c:numRef>
              <c:f>Sheet1!$G$5:$G$8</c:f>
              <c:numCache>
                <c:formatCode>General</c:formatCode>
                <c:ptCount val="4"/>
                <c:pt idx="0">
                  <c:v>0.4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2-874D-9280-5D8573D5F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0726784"/>
        <c:axId val="580391248"/>
      </c:barChart>
      <c:catAx>
        <c:axId val="550726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rgbClr val="002060"/>
                    </a:solidFill>
                  </a:rPr>
                  <a:t>States/ Outcomes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391248"/>
        <c:crosses val="autoZero"/>
        <c:auto val="1"/>
        <c:lblAlgn val="ctr"/>
        <c:lblOffset val="100"/>
        <c:noMultiLvlLbl val="0"/>
      </c:catAx>
      <c:valAx>
        <c:axId val="5803912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rgbClr val="002060"/>
                    </a:solidFill>
                  </a:rPr>
                  <a:t>Probability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726784"/>
        <c:crosses val="autoZero"/>
        <c:crossBetween val="between"/>
        <c:majorUnit val="0.5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Sheet2!$C$2:$C$19</c:f>
              <c:strCache>
                <c:ptCount val="17"/>
                <c:pt idx="0">
                  <c:v>2017</c:v>
                </c:pt>
                <c:pt idx="3">
                  <c:v>2020</c:v>
                </c:pt>
                <c:pt idx="6">
                  <c:v>2023</c:v>
                </c:pt>
                <c:pt idx="9">
                  <c:v>2026</c:v>
                </c:pt>
                <c:pt idx="16">
                  <c:v>Future</c:v>
                </c:pt>
              </c:strCache>
            </c:strRef>
          </c:cat>
          <c:val>
            <c:numRef>
              <c:f>Sheet2!$B$2:$B$19</c:f>
              <c:numCache>
                <c:formatCode>General</c:formatCode>
                <c:ptCount val="18"/>
                <c:pt idx="0">
                  <c:v>5</c:v>
                </c:pt>
                <c:pt idx="1">
                  <c:v>16</c:v>
                </c:pt>
                <c:pt idx="2">
                  <c:v>27</c:v>
                </c:pt>
                <c:pt idx="3">
                  <c:v>65</c:v>
                </c:pt>
                <c:pt idx="4">
                  <c:v>127</c:v>
                </c:pt>
                <c:pt idx="5">
                  <c:v>433</c:v>
                </c:pt>
                <c:pt idx="6">
                  <c:v>1121</c:v>
                </c:pt>
                <c:pt idx="7">
                  <c:v>1386</c:v>
                </c:pt>
                <c:pt idx="8">
                  <c:v>4168</c:v>
                </c:pt>
                <c:pt idx="9">
                  <c:v>10000</c:v>
                </c:pt>
                <c:pt idx="10">
                  <c:v>20000</c:v>
                </c:pt>
                <c:pt idx="11">
                  <c:v>30000</c:v>
                </c:pt>
                <c:pt idx="12">
                  <c:v>40000</c:v>
                </c:pt>
                <c:pt idx="13">
                  <c:v>50000</c:v>
                </c:pt>
                <c:pt idx="14">
                  <c:v>100000</c:v>
                </c:pt>
                <c:pt idx="15">
                  <c:v>500000</c:v>
                </c:pt>
                <c:pt idx="16">
                  <c:v>1000000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B2-8649-BD4A-A78578064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0214416"/>
        <c:axId val="817012240"/>
      </c:lineChart>
      <c:catAx>
        <c:axId val="660214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012240"/>
        <c:crosses val="autoZero"/>
        <c:auto val="1"/>
        <c:lblAlgn val="ctr"/>
        <c:lblOffset val="100"/>
        <c:noMultiLvlLbl val="0"/>
      </c:catAx>
      <c:valAx>
        <c:axId val="81701224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Qubits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214416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608219071462853"/>
          <c:y val="0.16811259842519685"/>
          <c:w val="0.68767398720958894"/>
          <c:h val="0.446753543307086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Sheet1!$B$5:$B$8</c:f>
              <c:strCache>
                <c:ptCount val="4"/>
                <c:pt idx="0">
                  <c:v>00</c:v>
                </c:pt>
                <c:pt idx="1">
                  <c:v>01</c:v>
                </c:pt>
                <c:pt idx="2">
                  <c:v>10</c:v>
                </c:pt>
                <c:pt idx="3">
                  <c:v>11</c:v>
                </c:pt>
              </c:strCache>
            </c:strRef>
          </c:cat>
          <c:val>
            <c:numRef>
              <c:f>Sheet1!$H$5:$H$8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05-F145-A7F5-3C967F0AC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0726784"/>
        <c:axId val="580391248"/>
      </c:barChart>
      <c:catAx>
        <c:axId val="550726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220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States/ Outcomes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0391248"/>
        <c:crosses val="autoZero"/>
        <c:auto val="1"/>
        <c:lblAlgn val="ctr"/>
        <c:lblOffset val="100"/>
        <c:noMultiLvlLbl val="0"/>
      </c:catAx>
      <c:valAx>
        <c:axId val="58039124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220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Probability (%)</a:t>
                </a:r>
              </a:p>
            </c:rich>
          </c:tx>
          <c:layout>
            <c:manualLayout>
              <c:xMode val="edge"/>
              <c:yMode val="edge"/>
              <c:x val="2.5125469728660008E-2"/>
              <c:y val="9.311259705491005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50726784"/>
        <c:crosses val="autoZero"/>
        <c:crossBetween val="between"/>
        <c:majorUnit val="25"/>
        <c:minorUnit val="1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127000">
                <a:solidFill>
                  <a:srgbClr val="002060"/>
                </a:solidFill>
              </a:ln>
              <a:effectLst/>
            </c:spPr>
          </c:marker>
          <c:xVal>
            <c:numRef>
              <c:f>Sheet1!$A$4:$A$13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Sheet1!$C$4:$C$13</c:f>
              <c:numCache>
                <c:formatCode>General</c:formatCode>
                <c:ptCount val="10"/>
                <c:pt idx="0">
                  <c:v>9900</c:v>
                </c:pt>
                <c:pt idx="1">
                  <c:v>39800</c:v>
                </c:pt>
                <c:pt idx="2">
                  <c:v>89700</c:v>
                </c:pt>
                <c:pt idx="3">
                  <c:v>159600</c:v>
                </c:pt>
                <c:pt idx="4">
                  <c:v>249500</c:v>
                </c:pt>
                <c:pt idx="5">
                  <c:v>359400</c:v>
                </c:pt>
                <c:pt idx="6">
                  <c:v>489300</c:v>
                </c:pt>
                <c:pt idx="7">
                  <c:v>639200</c:v>
                </c:pt>
                <c:pt idx="8">
                  <c:v>809100</c:v>
                </c:pt>
                <c:pt idx="9">
                  <c:v>999000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978-0E4C-AD59-730C11D79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5701631"/>
        <c:axId val="725703279"/>
      </c:scatterChart>
      <c:valAx>
        <c:axId val="725701631"/>
        <c:scaling>
          <c:orientation val="minMax"/>
          <c:max val="1000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>
                    <a:solidFill>
                      <a:schemeClr val="tx1"/>
                    </a:solidFill>
                  </a:rPr>
                  <a:t># Qubits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703279"/>
        <c:crosses val="autoZero"/>
        <c:crossBetween val="midCat"/>
      </c:valAx>
      <c:valAx>
        <c:axId val="725703279"/>
        <c:scaling>
          <c:orientation val="minMax"/>
          <c:max val="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>
                    <a:solidFill>
                      <a:schemeClr val="tx1"/>
                    </a:solidFill>
                  </a:rPr>
                  <a:t># Resonators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701631"/>
        <c:crosses val="autoZero"/>
        <c:crossBetween val="midCat"/>
      </c:valAx>
      <c:spPr>
        <a:noFill/>
        <a:ln w="317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846410592118607"/>
          <c:y val="4.5196850393700784E-2"/>
          <c:w val="0.75678179571815818"/>
          <c:h val="0.5803186060075823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4"/>
              </a:solidFill>
              <a:ln w="63500">
                <a:solidFill>
                  <a:schemeClr val="accent4"/>
                </a:solidFill>
              </a:ln>
              <a:effectLst/>
            </c:spPr>
          </c:marker>
          <c:xVal>
            <c:numRef>
              <c:f>Sheet2!$A$4:$A$18</c:f>
              <c:numCache>
                <c:formatCode>General</c:formatCode>
                <c:ptCount val="15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</c:numCache>
            </c:numRef>
          </c:xVal>
          <c:yVal>
            <c:numRef>
              <c:f>Sheet2!$B$4:$B$18</c:f>
              <c:numCache>
                <c:formatCode>General</c:formatCode>
                <c:ptCount val="15"/>
                <c:pt idx="0">
                  <c:v>12</c:v>
                </c:pt>
                <c:pt idx="1">
                  <c:v>20</c:v>
                </c:pt>
                <c:pt idx="2">
                  <c:v>30</c:v>
                </c:pt>
                <c:pt idx="3">
                  <c:v>42</c:v>
                </c:pt>
                <c:pt idx="4">
                  <c:v>56</c:v>
                </c:pt>
                <c:pt idx="5">
                  <c:v>72</c:v>
                </c:pt>
                <c:pt idx="6">
                  <c:v>90</c:v>
                </c:pt>
                <c:pt idx="7">
                  <c:v>110</c:v>
                </c:pt>
                <c:pt idx="8">
                  <c:v>132</c:v>
                </c:pt>
                <c:pt idx="9">
                  <c:v>156</c:v>
                </c:pt>
                <c:pt idx="10">
                  <c:v>182</c:v>
                </c:pt>
                <c:pt idx="11">
                  <c:v>210</c:v>
                </c:pt>
                <c:pt idx="12">
                  <c:v>240</c:v>
                </c:pt>
                <c:pt idx="13">
                  <c:v>272</c:v>
                </c:pt>
                <c:pt idx="14">
                  <c:v>306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4E-5343-BE78-84772DCECDC2}"/>
            </c:ext>
          </c:extLst>
        </c:ser>
        <c:ser>
          <c:idx val="1"/>
          <c:order val="1"/>
          <c:tx>
            <c:strRef>
              <c:f>Sheet2!$C$3</c:f>
              <c:strCache>
                <c:ptCount val="1"/>
                <c:pt idx="0">
                  <c:v>Sycamore</c:v>
                </c:pt>
              </c:strCache>
            </c:strRef>
          </c:tx>
          <c:spPr>
            <a:ln w="19050" cap="rnd">
              <a:solidFill>
                <a:srgbClr val="10565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105652"/>
              </a:solidFill>
              <a:ln w="63500">
                <a:solidFill>
                  <a:srgbClr val="105652"/>
                </a:solidFill>
              </a:ln>
              <a:effectLst/>
            </c:spPr>
          </c:marker>
          <c:xVal>
            <c:numRef>
              <c:f>Sheet2!$A$4:$A$18</c:f>
              <c:numCache>
                <c:formatCode>General</c:formatCode>
                <c:ptCount val="15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</c:numCache>
            </c:numRef>
          </c:xVal>
          <c:yVal>
            <c:numRef>
              <c:f>Sheet2!$C$4:$C$18</c:f>
              <c:numCache>
                <c:formatCode>General</c:formatCode>
                <c:ptCount val="15"/>
                <c:pt idx="0">
                  <c:v>18</c:v>
                </c:pt>
                <c:pt idx="1">
                  <c:v>29</c:v>
                </c:pt>
                <c:pt idx="2">
                  <c:v>48</c:v>
                </c:pt>
                <c:pt idx="3">
                  <c:v>69</c:v>
                </c:pt>
                <c:pt idx="4">
                  <c:v>98</c:v>
                </c:pt>
                <c:pt idx="5">
                  <c:v>126</c:v>
                </c:pt>
                <c:pt idx="6">
                  <c:v>165</c:v>
                </c:pt>
                <c:pt idx="7">
                  <c:v>200</c:v>
                </c:pt>
                <c:pt idx="8">
                  <c:v>252</c:v>
                </c:pt>
                <c:pt idx="9">
                  <c:v>267</c:v>
                </c:pt>
                <c:pt idx="10">
                  <c:v>347</c:v>
                </c:pt>
                <c:pt idx="11">
                  <c:v>405</c:v>
                </c:pt>
                <c:pt idx="12">
                  <c:v>474</c:v>
                </c:pt>
                <c:pt idx="13">
                  <c:v>542</c:v>
                </c:pt>
                <c:pt idx="14">
                  <c:v>651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A4E-5343-BE78-84772DCECDC2}"/>
            </c:ext>
          </c:extLst>
        </c:ser>
        <c:ser>
          <c:idx val="2"/>
          <c:order val="2"/>
          <c:tx>
            <c:strRef>
              <c:f>Sheet2!$D$3</c:f>
              <c:strCache>
                <c:ptCount val="1"/>
                <c:pt idx="0">
                  <c:v>Toronto</c:v>
                </c:pt>
              </c:strCache>
            </c:strRef>
          </c:tx>
          <c:spPr>
            <a:ln w="19050" cap="rnd">
              <a:solidFill>
                <a:srgbClr val="B91646"/>
              </a:solidFill>
              <a:prstDash val="dash"/>
              <a:round/>
            </a:ln>
            <a:effectLst/>
          </c:spPr>
          <c:marker>
            <c:symbol val="square"/>
            <c:size val="5"/>
            <c:spPr>
              <a:solidFill>
                <a:srgbClr val="B91646"/>
              </a:solidFill>
              <a:ln w="63500">
                <a:solidFill>
                  <a:srgbClr val="B91646"/>
                </a:solidFill>
              </a:ln>
              <a:effectLst/>
            </c:spPr>
          </c:marker>
          <c:xVal>
            <c:numRef>
              <c:f>Sheet2!$A$4:$A$18</c:f>
              <c:numCache>
                <c:formatCode>General</c:formatCode>
                <c:ptCount val="15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</c:numCache>
            </c:numRef>
          </c:xVal>
          <c:yVal>
            <c:numRef>
              <c:f>Sheet2!$D$4:$D$18</c:f>
              <c:numCache>
                <c:formatCode>General</c:formatCode>
                <c:ptCount val="15"/>
                <c:pt idx="0">
                  <c:v>21</c:v>
                </c:pt>
                <c:pt idx="1">
                  <c:v>41</c:v>
                </c:pt>
                <c:pt idx="2">
                  <c:v>54</c:v>
                </c:pt>
                <c:pt idx="3">
                  <c:v>87</c:v>
                </c:pt>
                <c:pt idx="4">
                  <c:v>119</c:v>
                </c:pt>
                <c:pt idx="5">
                  <c:v>150</c:v>
                </c:pt>
                <c:pt idx="6">
                  <c:v>204</c:v>
                </c:pt>
                <c:pt idx="7">
                  <c:v>242</c:v>
                </c:pt>
                <c:pt idx="8">
                  <c:v>339</c:v>
                </c:pt>
                <c:pt idx="9">
                  <c:v>390</c:v>
                </c:pt>
                <c:pt idx="10">
                  <c:v>464</c:v>
                </c:pt>
                <c:pt idx="11">
                  <c:v>561</c:v>
                </c:pt>
                <c:pt idx="12">
                  <c:v>711</c:v>
                </c:pt>
                <c:pt idx="13">
                  <c:v>758</c:v>
                </c:pt>
                <c:pt idx="14">
                  <c:v>951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A4E-5343-BE78-84772DCEC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5006176"/>
        <c:axId val="1834076464"/>
      </c:scatterChart>
      <c:valAx>
        <c:axId val="1835006176"/>
        <c:scaling>
          <c:orientation val="minMax"/>
          <c:max val="18"/>
          <c:min val="4"/>
        </c:scaling>
        <c:delete val="0"/>
        <c:axPos val="b"/>
        <c:majorGridlines>
          <c:spPr>
            <a:ln w="12700" cap="flat" cmpd="sng" algn="ctr">
              <a:solidFill>
                <a:srgbClr val="E7E6E6">
                  <a:lumMod val="75000"/>
                </a:srgb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tx1"/>
                    </a:solidFill>
                  </a:rPr>
                  <a:t>QAOA</a:t>
                </a:r>
                <a:r>
                  <a:rPr lang="en-US" sz="1800" baseline="0">
                    <a:solidFill>
                      <a:schemeClr val="tx1"/>
                    </a:solidFill>
                  </a:rPr>
                  <a:t> Program Size (# Qubits)</a:t>
                </a:r>
                <a:endParaRPr lang="en-US" sz="180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1566062438916448"/>
              <c:y val="0.751340769903762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4076464"/>
        <c:crosses val="autoZero"/>
        <c:crossBetween val="midCat"/>
        <c:majorUnit val="2"/>
      </c:valAx>
      <c:valAx>
        <c:axId val="1834076464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E7E6E6">
                  <a:lumMod val="75000"/>
                </a:srgb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tx1"/>
                    </a:solidFill>
                  </a:rPr>
                  <a:t>CNOT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06176"/>
        <c:crosses val="autoZero"/>
        <c:crossBetween val="midCat"/>
      </c:valAx>
      <c:spPr>
        <a:noFill/>
        <a:ln w="25400"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1968894871747589"/>
          <c:y val="0.85766039661708948"/>
          <c:w val="0.79357465562706297"/>
          <c:h val="0.128450714494021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AB561-4183-9745-99DD-13D2EFA76927}" type="datetimeFigureOut">
              <a:rPr lang="en-US" smtClean="0"/>
              <a:t>6/15/25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368C9-DF74-9943-96D5-596E3F405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8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11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793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861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889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584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114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408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106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684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034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976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427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851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6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2649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5322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642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5BC47-2EC4-49EB-A523-6920663C7775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317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097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0600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7576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77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7212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2564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877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1565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2492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4261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9219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E63A3-1863-43E6-4C30-F757149B8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6DB194-7C25-5CEC-D70E-336AA4F5E1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C7509D-63B2-85B0-BEAD-FB7F10ECF4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14036-7A24-DE5A-15DB-2E39E17DE1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3204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2321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88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728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135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7772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667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2785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312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437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403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332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Trapped ions use ions as qubits and a trap that holds them in specific locations. They are controlled using a laser (or microwave)</a:t>
            </a:r>
          </a:p>
          <a:p>
            <a:r>
              <a:rPr lang="en-US" dirty="0"/>
              <a:t>    and measured using photon detectors that detect the number of photons scatted during the readout operation.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Superconducting qubits are made up of Josephson junctions</a:t>
            </a:r>
          </a:p>
          <a:p>
            <a:r>
              <a:rPr lang="en-US" dirty="0"/>
              <a:t>    that exhibit quantized energy levels when cooled to milli-Kelvin temperatures. Also known as artificial atoms, superconducting qubits are controlled using microwave signals.</a:t>
            </a:r>
          </a:p>
          <a:p>
            <a:endParaRPr lang="en-US" dirty="0"/>
          </a:p>
          <a:p>
            <a:r>
              <a:rPr lang="en-US" dirty="0"/>
              <a:t>Silicon spin/quantum dots are artificial atoms created by adding an electron to semiconductor materials (such as silicon atoms) and then the spin of the electron is controlled via microwave signals.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517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99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824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5170-396F-CE4F-A0AB-300CE970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6F2CA-2DD1-AF41-91EF-4D055700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1A4C-3E37-2940-A98F-A60FB14CC67B}" type="datetime1">
              <a:rPr lang="en-US" smtClean="0"/>
              <a:t>6/15/25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35E81-A1AE-8442-89DE-148AC4FC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583BD-E195-8D45-B88C-3F15BB70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4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AE419-AE08-F348-87A6-E9445B3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DF58-D743-7D41-908A-C541A50F7AB8}" type="datetime1">
              <a:rPr lang="en-US" smtClean="0"/>
              <a:t>6/15/25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02ABE-49F8-8E43-8B96-1F432917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0AFCF-7504-9244-8529-F384A6BD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90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C417-39B3-8947-8902-0153B500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0FAD0-D969-274E-8AC0-FC5A894F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68" y="457201"/>
            <a:ext cx="7497233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FBC2C-9388-6049-AEF3-C1606676A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49"/>
            <a:ext cx="3932767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A470E-5CA9-A545-B98E-1EFAA05E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AD49-DA6C-F448-95FF-330207C95607}" type="datetime1">
              <a:rPr lang="en-US" smtClean="0"/>
              <a:t>6/15/25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ABCA5-3B76-9E47-892E-A475FC83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5A757-8D62-3444-9BDB-1CB584B7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E57A-36CB-814D-B1A5-9012A244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3768" y="457201"/>
            <a:ext cx="7497233" cy="49839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C1918-55BE-A644-8FDC-9E18F9A9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50"/>
            <a:ext cx="3932767" cy="31662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DD8F2-DDA7-354F-9FEA-A07E773A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5B62-BB93-EB43-AA3C-FFAAC489A326}" type="datetime1">
              <a:rPr lang="en-US" smtClean="0"/>
              <a:t>6/15/25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10CDF-1139-2249-8F5E-3E7043C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F2438-4A98-5A4C-9057-FC3F0CBC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63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86C1-1209-CD40-86E4-C72B7974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57BF9-8D1A-FD41-A037-BF729754D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231DA-AB5C-C240-9332-9CC3D46A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7F01-5A70-104D-BC40-43F48B7BDD28}" type="datetime1">
              <a:rPr lang="en-US" smtClean="0"/>
              <a:t>6/15/25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7AB74-A3C5-CF45-A5A3-124A94D1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3F40-6572-9341-AE1A-0342450A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12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A8079-4F60-D34B-96A4-C32E3C6A4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1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13FC5-8FDB-D640-8F18-46D09DD7F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1" y="365125"/>
            <a:ext cx="88011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9F9D1-30A5-3C44-9E01-F570121C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819F-FF20-784C-96FA-A9197D6DB740}" type="datetime1">
              <a:rPr lang="en-US" smtClean="0"/>
              <a:t>6/15/25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C5DF8-E50D-1745-97C5-A23C0E51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D20E1-9670-8A49-9442-60CC2307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54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62AA51-A95B-429E-B120-FC8F7567CF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5DC4F2-5410-4B2B-957C-CD44EB1FD4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AE95D7-FB2C-4195-A21E-FD9DAD3D6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20C3E-DAFD-421B-A108-A90B962938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69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C98FC3-AA51-43FB-A2BC-15FAD97155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A56646-EF3B-49DD-ACA8-4627FA6397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9CE6C6-46B5-4BFF-9754-129530FEC3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84F8A-CADF-44B8-A0B0-B2DD505683C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87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E89E78-27AE-4FDE-887A-1587B6A07C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3EDB6F-8E67-40BB-A06E-348BE2180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0B3A42-BCA5-4BBD-AF9E-6D26C1D50E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975D5-1479-40CF-A90A-2E8F0D157CA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25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441CC-E5FD-4BF7-A018-99400FBE36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CC0052-548B-46B2-BEFD-755736FA21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CED360-748E-487A-9DB2-D51F189AB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4FD80-0C2B-40A5-B531-5A7EF35CBA3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5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43328"/>
            <a:ext cx="10972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016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07389DC-6CD2-489B-A1BA-3B0F5D339D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B330BB2-3F1F-4F69-B23D-09826BD2FC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A39F368-E788-4907-B22E-5B0BCB5D86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4338-FCCD-4CF7-8291-51FA947909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56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3577B29-DEE9-47C3-B159-70666A2D2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889DFE-7D1B-4403-AB62-BA90B178AD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6E6E11-9757-42CD-ACBC-1FEC11CF3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52DEC-79E3-4F13-BAF2-F08C2ADBF5D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54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7847437-7361-47E0-AE6D-E169126EB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A7D3FC6-DE34-4472-B14B-35F9ED7817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A5A265-8961-4792-8992-3DBF881B6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83F6B-DF21-400A-B704-E3F7D702F8A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78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55DC3E-0670-40D2-AAD7-04764DBC9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CAED78-60B3-4646-AC59-2173980C53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89D322-5BE0-4046-9303-3EF82B936A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E39AD-74C5-4B29-B144-AB2539C5E2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22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2295D8-6821-4B05-8173-1DE4045340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D6EA76-B477-4EB0-A9A4-1A2CDE7259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D8C5C9-2B3B-4BA5-97CE-2D476662B0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7C120-77C7-40C8-90E7-740BAA01BF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64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8224E1-57EF-417E-BA59-6AB7563E9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4331AC-DE84-4E20-9D5A-51F13A52CC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A049D8-C365-4339-B3B8-4C9835EE78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02A79-504B-4AB2-98FF-D0868C619F6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16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DED48E-D143-40FB-B558-1B49BD362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4AF7B0-36E2-4892-8148-3CD445D1A4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67318D-2DF1-4F03-BD3E-2FFDA11A1F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90CE1-FC62-46BC-9854-7D0E913B8FB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3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bg2"/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899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3328"/>
            <a:ext cx="5384800" cy="4144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3328"/>
            <a:ext cx="5384800" cy="4144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954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0918" y="855347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66733" y="1227845"/>
            <a:ext cx="6815667" cy="540155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18" y="2135506"/>
            <a:ext cx="4011084" cy="4189095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07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9717" y="5105400"/>
            <a:ext cx="7315200" cy="56769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400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3090"/>
            <a:ext cx="7315200" cy="80391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40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61AD-6AC6-F644-97E1-6EDAF58FA793}" type="datetime1">
              <a:rPr lang="en-US" smtClean="0"/>
              <a:t>6/15/25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1800"/>
            </a:lvl1pPr>
          </a:lstStyle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CD0E1A-EFF5-9943-8AA6-521A2B2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75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768D-628B-BB40-BEE5-32E2718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048" y="1215483"/>
            <a:ext cx="5615353" cy="42256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15483"/>
            <a:ext cx="5613400" cy="42256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BF72E-E074-E741-8514-3417AC9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AEA1-528B-964F-8F99-375EBFC32194}" type="datetime1">
              <a:rPr lang="en-US" smtClean="0"/>
              <a:t>6/15/25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52637-104D-064E-9B91-0BC72B6E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4C3EF-E136-164D-954C-112EADD9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2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1235113"/>
            <a:ext cx="56176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1" y="2078658"/>
            <a:ext cx="5617633" cy="33624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35113"/>
            <a:ext cx="5638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78658"/>
            <a:ext cx="5638800" cy="33624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BD322-BC93-4244-92C5-7651A797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9707-BC6C-4B49-BB43-3F7B15CBC122}" type="datetime1">
              <a:rPr lang="en-US" smtClean="0"/>
              <a:t>6/15/25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79E3B-E843-6343-9ECC-916F6A2E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D151B-D611-8446-9323-A31F4308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19FCA3D-219A-9547-A7A7-4EB9BE7D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454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39963"/>
            <a:ext cx="10972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69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609585" rtl="0" eaLnBrk="1" latinLnBrk="0" hangingPunct="1">
        <a:spcBef>
          <a:spcPct val="0"/>
        </a:spcBef>
        <a:buNone/>
        <a:defRPr sz="5867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794E2-0939-7444-A82A-8BD5C7FA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6A5F8-57A3-204B-9489-10B6EA09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15485"/>
            <a:ext cx="11430000" cy="422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C088-FD5F-6E47-B5E9-B42B8CA5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BCCF2-E11B-FD41-9945-4A521EB25CB8}" type="datetime1">
              <a:rPr lang="en-US" smtClean="0"/>
              <a:t>6/15/25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B8B9A-12D6-EA40-AB29-6918054B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F842A-A21A-C542-88CC-30F0DD78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1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7934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3358D33-81AB-4A1D-A75A-36441215D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2E96A43-0F8B-47AC-8A93-304C4197E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D6FB18D-737A-4287-9F43-0BD049BCBE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1C32C9C-8F2F-4F3F-9387-92C759A956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9799BCD-402A-4E41-8D3D-9F19CC9623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AE9752-CD2D-4FAB-A438-53CA5676A32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6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26.jpe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iff"/><Relationship Id="rId3" Type="http://schemas.openxmlformats.org/officeDocument/2006/relationships/image" Target="../media/image33.tiff"/><Relationship Id="rId7" Type="http://schemas.openxmlformats.org/officeDocument/2006/relationships/image" Target="../media/image37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iff"/><Relationship Id="rId5" Type="http://schemas.openxmlformats.org/officeDocument/2006/relationships/image" Target="../media/image35.tiff"/><Relationship Id="rId10" Type="http://schemas.openxmlformats.org/officeDocument/2006/relationships/image" Target="../media/image40.tiff"/><Relationship Id="rId4" Type="http://schemas.openxmlformats.org/officeDocument/2006/relationships/image" Target="../media/image34.tiff"/><Relationship Id="rId9" Type="http://schemas.openxmlformats.org/officeDocument/2006/relationships/image" Target="../media/image39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3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svg"/><Relationship Id="rId11" Type="http://schemas.openxmlformats.org/officeDocument/2006/relationships/image" Target="../media/image49.emf"/><Relationship Id="rId5" Type="http://schemas.openxmlformats.org/officeDocument/2006/relationships/image" Target="../media/image45.png"/><Relationship Id="rId10" Type="http://schemas.openxmlformats.org/officeDocument/2006/relationships/image" Target="../media/image48.svg"/><Relationship Id="rId4" Type="http://schemas.openxmlformats.org/officeDocument/2006/relationships/image" Target="../media/image44.sv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18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00.png"/><Relationship Id="rId3" Type="http://schemas.openxmlformats.org/officeDocument/2006/relationships/image" Target="../media/image60.emf"/><Relationship Id="rId7" Type="http://schemas.openxmlformats.org/officeDocument/2006/relationships/image" Target="../media/image38.png"/><Relationship Id="rId12" Type="http://schemas.openxmlformats.org/officeDocument/2006/relationships/image" Target="../media/image4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6.png"/><Relationship Id="rId15" Type="http://schemas.openxmlformats.org/officeDocument/2006/relationships/image" Target="../media/image500.png"/><Relationship Id="rId10" Type="http://schemas.openxmlformats.org/officeDocument/2006/relationships/image" Target="../media/image450.png"/><Relationship Id="rId9" Type="http://schemas.openxmlformats.org/officeDocument/2006/relationships/image" Target="../media/image40.png"/><Relationship Id="rId1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microsoft.com/office/2007/relationships/media" Target="file:///C:\WINDOWS\Desktop\REAL%20Millionaire%20Template\mill_lets_see.wav" TargetMode="External"/><Relationship Id="rId7" Type="http://schemas.openxmlformats.org/officeDocument/2006/relationships/image" Target="../media/image63.png"/><Relationship Id="rId2" Type="http://schemas.openxmlformats.org/officeDocument/2006/relationships/audio" Target="file:///C:\WINDOWS\Desktop\REAL%20Millionaire%20Template\millionaire1.wav" TargetMode="External"/><Relationship Id="rId1" Type="http://schemas.microsoft.com/office/2007/relationships/media" Target="file:///C:\WINDOWS\Desktop\REAL%20Millionaire%20Template\millionaire1.wav" TargetMode="Externa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2.xml"/><Relationship Id="rId4" Type="http://schemas.openxmlformats.org/officeDocument/2006/relationships/audio" Target="file:///C:\WINDOWS\Desktop\REAL%20Millionaire%20Template\mill_lets_see.wav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image" Target="../media/image80.png"/><Relationship Id="rId3" Type="http://schemas.openxmlformats.org/officeDocument/2006/relationships/image" Target="../media/image70.emf"/><Relationship Id="rId7" Type="http://schemas.openxmlformats.org/officeDocument/2006/relationships/image" Target="../media/image74.jpe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8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svg"/><Relationship Id="rId11" Type="http://schemas.openxmlformats.org/officeDocument/2006/relationships/image" Target="../media/image78.emf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jpeg"/><Relationship Id="rId4" Type="http://schemas.openxmlformats.org/officeDocument/2006/relationships/image" Target="../media/image71.emf"/><Relationship Id="rId9" Type="http://schemas.openxmlformats.org/officeDocument/2006/relationships/image" Target="../media/image76.emf"/><Relationship Id="rId14" Type="http://schemas.openxmlformats.org/officeDocument/2006/relationships/image" Target="../media/image81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10" Type="http://schemas.openxmlformats.org/officeDocument/2006/relationships/image" Target="../media/image91.svg"/><Relationship Id="rId4" Type="http://schemas.openxmlformats.org/officeDocument/2006/relationships/image" Target="../media/image85.jpeg"/><Relationship Id="rId9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7" Type="http://schemas.openxmlformats.org/officeDocument/2006/relationships/image" Target="../media/image102.sv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svg"/><Relationship Id="rId4" Type="http://schemas.openxmlformats.org/officeDocument/2006/relationships/image" Target="../media/image9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svg"/><Relationship Id="rId3" Type="http://schemas.openxmlformats.org/officeDocument/2006/relationships/image" Target="../media/image106.jpe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Relationship Id="rId9" Type="http://schemas.openxmlformats.org/officeDocument/2006/relationships/image" Target="../media/image7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gif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ov"/><Relationship Id="rId7" Type="http://schemas.openxmlformats.org/officeDocument/2006/relationships/image" Target="../media/image14.emf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mov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3.xml"/><Relationship Id="rId2" Type="http://schemas.microsoft.com/office/2007/relationships/media" Target="../media/media4.mov"/><Relationship Id="rId1" Type="http://schemas.openxmlformats.org/officeDocument/2006/relationships/video" Target="NULL" TargetMode="Externa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838200" y="4140200"/>
            <a:ext cx="7493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/>
          <p:cNvSpPr txBox="1">
            <a:spLocks/>
          </p:cNvSpPr>
          <p:nvPr/>
        </p:nvSpPr>
        <p:spPr>
          <a:xfrm>
            <a:off x="731520" y="5486401"/>
            <a:ext cx="10515600" cy="609601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50000"/>
              </a:lnSpc>
              <a:spcBef>
                <a:spcPts val="1333"/>
              </a:spcBef>
            </a:pPr>
            <a:r>
              <a:rPr lang="en-US" sz="2400" cap="all">
                <a:solidFill>
                  <a:srgbClr val="BF5700"/>
                </a:solidFill>
                <a:latin typeface="Arial Black" charset="0"/>
              </a:rPr>
              <a:t>POULAMI DAS</a:t>
            </a:r>
          </a:p>
          <a:p>
            <a:pPr defTabSz="1219170">
              <a:lnSpc>
                <a:spcPct val="50000"/>
              </a:lnSpc>
              <a:spcBef>
                <a:spcPts val="1333"/>
              </a:spcBef>
            </a:pPr>
            <a:endParaRPr lang="en-US" sz="2400" cap="all" dirty="0">
              <a:solidFill>
                <a:srgbClr val="BF5700"/>
              </a:solidFill>
              <a:latin typeface="Arial Black" charset="0"/>
            </a:endParaRPr>
          </a:p>
          <a:p>
            <a:pPr defTabSz="1219170">
              <a:lnSpc>
                <a:spcPct val="30000"/>
              </a:lnSpc>
              <a:spcBef>
                <a:spcPts val="1333"/>
              </a:spcBef>
            </a:pPr>
            <a:r>
              <a:rPr lang="en-US" sz="2400" dirty="0">
                <a:solidFill>
                  <a:srgbClr val="BF5700"/>
                </a:solidFill>
              </a:rPr>
              <a:t>ECE, The University of Texas at Austin</a:t>
            </a:r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609600" y="1668329"/>
            <a:ext cx="12216663" cy="247187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spcBef>
                <a:spcPts val="1333"/>
              </a:spcBef>
            </a:pPr>
            <a:r>
              <a:rPr lang="en-US" sz="4000" cap="all" dirty="0">
                <a:solidFill>
                  <a:srgbClr val="BF5700"/>
                </a:solidFill>
                <a:latin typeface="Arial Black" charset="0"/>
              </a:rPr>
              <a:t>QUANTUM COMPUTING SYSTEMS: </a:t>
            </a:r>
          </a:p>
          <a:p>
            <a:pPr defTabSz="1219170">
              <a:spcBef>
                <a:spcPts val="1333"/>
              </a:spcBef>
            </a:pPr>
            <a:r>
              <a:rPr lang="en-US" sz="4000" cap="all" dirty="0">
                <a:solidFill>
                  <a:srgbClr val="BF5700"/>
                </a:solidFill>
                <a:latin typeface="Arial Black" charset="0"/>
              </a:rPr>
              <a:t>A SOFTWARE, ARCHITECTURE, and</a:t>
            </a:r>
          </a:p>
          <a:p>
            <a:pPr defTabSz="1219170">
              <a:spcBef>
                <a:spcPts val="1333"/>
              </a:spcBef>
            </a:pPr>
            <a:r>
              <a:rPr lang="en-US" sz="4000" cap="all" dirty="0">
                <a:solidFill>
                  <a:srgbClr val="BF5700"/>
                </a:solidFill>
                <a:latin typeface="Arial Black" charset="0"/>
              </a:rPr>
              <a:t>Systems PERSPECTIVE -I</a:t>
            </a:r>
            <a:endParaRPr lang="en-US" sz="4000" dirty="0">
              <a:solidFill>
                <a:srgbClr val="BF5700"/>
              </a:solidFill>
            </a:endParaRPr>
          </a:p>
        </p:txBody>
      </p:sp>
      <p:sp>
        <p:nvSpPr>
          <p:cNvPr id="15" name="Text Placeholder 9"/>
          <p:cNvSpPr txBox="1">
            <a:spLocks/>
          </p:cNvSpPr>
          <p:nvPr/>
        </p:nvSpPr>
        <p:spPr>
          <a:xfrm>
            <a:off x="731520" y="4445000"/>
            <a:ext cx="10515600" cy="609601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spcBef>
                <a:spcPts val="1333"/>
              </a:spcBef>
            </a:pPr>
            <a:r>
              <a:rPr lang="en-US" sz="1867" dirty="0"/>
              <a:t>Why quantum computing? What topics will be covered? What are the requirements and expected outcomes?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933" y="426721"/>
            <a:ext cx="2503196" cy="12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05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Key Challenge In Quantum Computing: Qubits Are Noisy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05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Quantum hardware errors lead to incorrect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outputs during program execution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48F286B-5C92-2302-7293-D4B6A05D7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81" y="2513112"/>
            <a:ext cx="2286000" cy="2286000"/>
          </a:xfrm>
          <a:prstGeom prst="rect">
            <a:avLst/>
          </a:prstGeom>
        </p:spPr>
      </p:pic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21359910-F256-F733-5CEC-F1BA147740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856414"/>
              </p:ext>
            </p:extLst>
          </p:nvPr>
        </p:nvGraphicFramePr>
        <p:xfrm>
          <a:off x="8488500" y="2425556"/>
          <a:ext cx="3758916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112D41E2-A421-95EF-7567-BCC6E8E9F59B}"/>
              </a:ext>
            </a:extLst>
          </p:cNvPr>
          <p:cNvSpPr txBox="1">
            <a:spLocks/>
          </p:cNvSpPr>
          <p:nvPr/>
        </p:nvSpPr>
        <p:spPr>
          <a:xfrm>
            <a:off x="379048" y="1215483"/>
            <a:ext cx="5615353" cy="4225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Qubit devices naturally lose their state even when left idle 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decoherence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ea typeface="Roboto" panose="02000000000000000000" pitchFamily="2" charset="0"/>
            </a:endParaRPr>
          </a:p>
        </p:txBody>
      </p:sp>
      <p:sp>
        <p:nvSpPr>
          <p:cNvPr id="57" name="Lightning Bolt 56">
            <a:extLst>
              <a:ext uri="{FF2B5EF4-FFF2-40B4-BE49-F238E27FC236}">
                <a16:creationId xmlns:a16="http://schemas.microsoft.com/office/drawing/2014/main" id="{86826D95-8D6D-F1E2-4E46-A78203BF6A2E}"/>
              </a:ext>
            </a:extLst>
          </p:cNvPr>
          <p:cNvSpPr/>
          <p:nvPr/>
        </p:nvSpPr>
        <p:spPr bwMode="auto">
          <a:xfrm rot="4436091">
            <a:off x="1772114" y="2483203"/>
            <a:ext cx="660342" cy="808178"/>
          </a:xfrm>
          <a:prstGeom prst="lightningBolt">
            <a:avLst/>
          </a:prstGeom>
          <a:solidFill>
            <a:srgbClr val="FF0000"/>
          </a:solidFill>
          <a:ln w="635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5DDCCEB-224D-312E-EF33-C1E19133140F}"/>
              </a:ext>
            </a:extLst>
          </p:cNvPr>
          <p:cNvCxnSpPr>
            <a:cxnSpLocks/>
            <a:stCxn id="54" idx="3"/>
            <a:endCxn id="89" idx="1"/>
          </p:cNvCxnSpPr>
          <p:nvPr/>
        </p:nvCxnSpPr>
        <p:spPr>
          <a:xfrm>
            <a:off x="2625881" y="3656112"/>
            <a:ext cx="883607" cy="0"/>
          </a:xfrm>
          <a:prstGeom prst="straightConnector1">
            <a:avLst/>
          </a:prstGeom>
          <a:noFill/>
          <a:ln w="88900" cap="flat" cmpd="sng" algn="ctr">
            <a:solidFill>
              <a:srgbClr val="002050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D2E1251C-8617-E347-4E1F-D74F13C9A3C6}"/>
              </a:ext>
            </a:extLst>
          </p:cNvPr>
          <p:cNvSpPr txBox="1"/>
          <p:nvPr/>
        </p:nvSpPr>
        <p:spPr>
          <a:xfrm>
            <a:off x="2568136" y="3070563"/>
            <a:ext cx="984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kern="0" dirty="0">
                <a:solidFill>
                  <a:srgbClr val="0072C6">
                    <a:lumMod val="50000"/>
                  </a:srgbClr>
                </a:solidFill>
                <a:cs typeface="Calibri" panose="020F0502020204030204" pitchFamily="34" charset="0"/>
              </a:rPr>
              <a:t>Error</a:t>
            </a:r>
          </a:p>
        </p:txBody>
      </p:sp>
      <p:sp>
        <p:nvSpPr>
          <p:cNvPr id="60" name="Content Placeholder 8">
            <a:extLst>
              <a:ext uri="{FF2B5EF4-FFF2-40B4-BE49-F238E27FC236}">
                <a16:creationId xmlns:a16="http://schemas.microsoft.com/office/drawing/2014/main" id="{8CB986C5-74CA-08D4-3986-7CF46E2784D8}"/>
              </a:ext>
            </a:extLst>
          </p:cNvPr>
          <p:cNvSpPr txBox="1">
            <a:spLocks/>
          </p:cNvSpPr>
          <p:nvPr/>
        </p:nvSpPr>
        <p:spPr>
          <a:xfrm>
            <a:off x="6197600" y="1215483"/>
            <a:ext cx="5613400" cy="42256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Imperfect quantum operations lead to computational errors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ea typeface="Roboto" panose="02000000000000000000" pitchFamily="2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79FDFEC-6D14-176B-7A9B-9E21E6230ADE}"/>
              </a:ext>
            </a:extLst>
          </p:cNvPr>
          <p:cNvGrpSpPr/>
          <p:nvPr/>
        </p:nvGrpSpPr>
        <p:grpSpPr>
          <a:xfrm>
            <a:off x="9517906" y="2005127"/>
            <a:ext cx="2875409" cy="1979225"/>
            <a:chOff x="9757475" y="2003190"/>
            <a:chExt cx="2875409" cy="197922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C65C880-7548-02C6-1DCC-BB1A4E10307A}"/>
                </a:ext>
              </a:extLst>
            </p:cNvPr>
            <p:cNvGrpSpPr/>
            <p:nvPr/>
          </p:nvGrpSpPr>
          <p:grpSpPr>
            <a:xfrm>
              <a:off x="9757475" y="2003190"/>
              <a:ext cx="2875409" cy="937511"/>
              <a:chOff x="8663738" y="2583656"/>
              <a:chExt cx="2875409" cy="937511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51D7D59-6B5D-E447-0B94-CA93EC80319D}"/>
                  </a:ext>
                </a:extLst>
              </p:cNvPr>
              <p:cNvSpPr/>
              <p:nvPr/>
            </p:nvSpPr>
            <p:spPr>
              <a:xfrm>
                <a:off x="8663738" y="2774637"/>
                <a:ext cx="215764" cy="225187"/>
              </a:xfrm>
              <a:prstGeom prst="rect">
                <a:avLst/>
              </a:prstGeom>
              <a:solidFill>
                <a:srgbClr val="386641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CC9C8B8-AA6B-569B-2976-AA03C5B97A1C}"/>
                  </a:ext>
                </a:extLst>
              </p:cNvPr>
              <p:cNvSpPr txBox="1"/>
              <p:nvPr/>
            </p:nvSpPr>
            <p:spPr>
              <a:xfrm>
                <a:off x="8790004" y="2583656"/>
                <a:ext cx="2301720" cy="627864"/>
              </a:xfrm>
              <a:prstGeom prst="rect">
                <a:avLst/>
              </a:prstGeom>
              <a:noFill/>
            </p:spPr>
            <p:txBody>
              <a:bodyPr wrap="none" lIns="182880" tIns="146304" rIns="182880" bIns="146304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/>
                  </a:rPr>
                  <a:t>Correct  (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/>
                  </a:rPr>
                  <a:t>70%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/>
                  </a:rPr>
                  <a:t>)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6C1F6E9-3D07-A49F-0871-4FD80D226A3E}"/>
                  </a:ext>
                </a:extLst>
              </p:cNvPr>
              <p:cNvSpPr/>
              <p:nvPr/>
            </p:nvSpPr>
            <p:spPr>
              <a:xfrm>
                <a:off x="8669860" y="3061434"/>
                <a:ext cx="209642" cy="225188"/>
              </a:xfrm>
              <a:prstGeom prst="rect">
                <a:avLst/>
              </a:prstGeom>
              <a:solidFill>
                <a:srgbClr val="C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776AA55-30FD-0F64-0D91-EB8BC74957EE}"/>
                  </a:ext>
                </a:extLst>
              </p:cNvPr>
              <p:cNvSpPr txBox="1"/>
              <p:nvPr/>
            </p:nvSpPr>
            <p:spPr>
              <a:xfrm>
                <a:off x="8788020" y="2893303"/>
                <a:ext cx="2751127" cy="627864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/>
                  </a:rPr>
                  <a:t>Erroneous  (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/>
                  </a:rPr>
                  <a:t>30%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/>
                  </a:rPr>
                  <a:t>)</a:t>
                </a: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C011285-A632-45C3-D157-78D1D2F5FF3E}"/>
                </a:ext>
              </a:extLst>
            </p:cNvPr>
            <p:cNvSpPr/>
            <p:nvPr/>
          </p:nvSpPr>
          <p:spPr>
            <a:xfrm>
              <a:off x="11283750" y="3755064"/>
              <a:ext cx="195687" cy="227351"/>
            </a:xfrm>
            <a:prstGeom prst="rect">
              <a:avLst/>
            </a:prstGeom>
            <a:solidFill>
              <a:srgbClr val="C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2A0BE1D-0633-636C-64F5-EC7FF78EF35C}"/>
                </a:ext>
              </a:extLst>
            </p:cNvPr>
            <p:cNvSpPr/>
            <p:nvPr/>
          </p:nvSpPr>
          <p:spPr>
            <a:xfrm>
              <a:off x="10635852" y="3878168"/>
              <a:ext cx="195688" cy="100108"/>
            </a:xfrm>
            <a:prstGeom prst="rect">
              <a:avLst/>
            </a:prstGeom>
            <a:solidFill>
              <a:srgbClr val="C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9" name="Lightning Bolt 68">
            <a:extLst>
              <a:ext uri="{FF2B5EF4-FFF2-40B4-BE49-F238E27FC236}">
                <a16:creationId xmlns:a16="http://schemas.microsoft.com/office/drawing/2014/main" id="{BB02306A-37F8-A96D-E0A2-4C71E7665A38}"/>
              </a:ext>
            </a:extLst>
          </p:cNvPr>
          <p:cNvSpPr/>
          <p:nvPr/>
        </p:nvSpPr>
        <p:spPr bwMode="auto">
          <a:xfrm rot="4436091">
            <a:off x="8021487" y="2478747"/>
            <a:ext cx="454169" cy="648953"/>
          </a:xfrm>
          <a:prstGeom prst="lightningBolt">
            <a:avLst/>
          </a:prstGeom>
          <a:solidFill>
            <a:srgbClr val="FF0000"/>
          </a:solidFill>
          <a:ln w="635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70" name="Lightning Bolt 69">
            <a:extLst>
              <a:ext uri="{FF2B5EF4-FFF2-40B4-BE49-F238E27FC236}">
                <a16:creationId xmlns:a16="http://schemas.microsoft.com/office/drawing/2014/main" id="{0BCA9AD6-2252-4DFF-92DC-4D5DC9585113}"/>
              </a:ext>
            </a:extLst>
          </p:cNvPr>
          <p:cNvSpPr/>
          <p:nvPr/>
        </p:nvSpPr>
        <p:spPr bwMode="auto">
          <a:xfrm rot="4436091">
            <a:off x="7362072" y="2626210"/>
            <a:ext cx="454169" cy="648953"/>
          </a:xfrm>
          <a:prstGeom prst="lightningBolt">
            <a:avLst/>
          </a:prstGeom>
          <a:solidFill>
            <a:srgbClr val="FF0000"/>
          </a:solidFill>
          <a:ln w="635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F01CB11-E45F-90B5-584B-5BC98C057429}"/>
              </a:ext>
            </a:extLst>
          </p:cNvPr>
          <p:cNvGrpSpPr/>
          <p:nvPr/>
        </p:nvGrpSpPr>
        <p:grpSpPr>
          <a:xfrm>
            <a:off x="5894675" y="3091158"/>
            <a:ext cx="2380994" cy="1214484"/>
            <a:chOff x="5020998" y="1836610"/>
            <a:chExt cx="2380994" cy="1214484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76EB1FE-05FC-BDF4-829E-3A1F57951B7A}"/>
                </a:ext>
              </a:extLst>
            </p:cNvPr>
            <p:cNvSpPr/>
            <p:nvPr/>
          </p:nvSpPr>
          <p:spPr>
            <a:xfrm>
              <a:off x="6853352" y="1840013"/>
              <a:ext cx="548640" cy="548640"/>
            </a:xfrm>
            <a:prstGeom prst="rect">
              <a:avLst/>
            </a:prstGeom>
            <a:solidFill>
              <a:srgbClr val="EDF2F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E2E636E-6AFC-3F98-AF13-19A1AF31F6A4}"/>
                </a:ext>
              </a:extLst>
            </p:cNvPr>
            <p:cNvSpPr txBox="1"/>
            <p:nvPr/>
          </p:nvSpPr>
          <p:spPr>
            <a:xfrm>
              <a:off x="5020998" y="1887276"/>
              <a:ext cx="553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q0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8E0A9E6-878D-B48A-78A0-84A29789F867}"/>
                </a:ext>
              </a:extLst>
            </p:cNvPr>
            <p:cNvSpPr txBox="1"/>
            <p:nvPr/>
          </p:nvSpPr>
          <p:spPr>
            <a:xfrm>
              <a:off x="5022967" y="2549440"/>
              <a:ext cx="553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q1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B26B7F0-AF2F-20B3-0097-DD36E9A6A334}"/>
                </a:ext>
              </a:extLst>
            </p:cNvPr>
            <p:cNvCxnSpPr>
              <a:cxnSpLocks/>
              <a:stCxn id="73" idx="3"/>
              <a:endCxn id="72" idx="1"/>
            </p:cNvCxnSpPr>
            <p:nvPr/>
          </p:nvCxnSpPr>
          <p:spPr>
            <a:xfrm flipV="1">
              <a:off x="5574073" y="2114333"/>
              <a:ext cx="1279279" cy="377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38FD5BF-8AFE-D63B-86BD-3D85871602B6}"/>
                </a:ext>
              </a:extLst>
            </p:cNvPr>
            <p:cNvCxnSpPr>
              <a:cxnSpLocks/>
              <a:stCxn id="74" idx="3"/>
              <a:endCxn id="77" idx="1"/>
            </p:cNvCxnSpPr>
            <p:nvPr/>
          </p:nvCxnSpPr>
          <p:spPr>
            <a:xfrm flipV="1">
              <a:off x="5576042" y="2776774"/>
              <a:ext cx="1277310" cy="3499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63623F8-452B-D76A-2068-F12E3DE5D27F}"/>
                </a:ext>
              </a:extLst>
            </p:cNvPr>
            <p:cNvSpPr/>
            <p:nvPr/>
          </p:nvSpPr>
          <p:spPr>
            <a:xfrm>
              <a:off x="6853352" y="2502454"/>
              <a:ext cx="548640" cy="548640"/>
            </a:xfrm>
            <a:prstGeom prst="rect">
              <a:avLst/>
            </a:prstGeom>
            <a:solidFill>
              <a:srgbClr val="EDF2F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DCEA394-E51B-67AA-71A3-437E3F708BE3}"/>
                </a:ext>
              </a:extLst>
            </p:cNvPr>
            <p:cNvSpPr/>
            <p:nvPr/>
          </p:nvSpPr>
          <p:spPr>
            <a:xfrm>
              <a:off x="5683912" y="1836610"/>
              <a:ext cx="548640" cy="548640"/>
            </a:xfrm>
            <a:prstGeom prst="rect">
              <a:avLst/>
            </a:prstGeom>
            <a:solidFill>
              <a:srgbClr val="E5E5E5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H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CDAD342-2609-0281-9190-6562D5A797C6}"/>
                </a:ext>
              </a:extLst>
            </p:cNvPr>
            <p:cNvGrpSpPr/>
            <p:nvPr/>
          </p:nvGrpSpPr>
          <p:grpSpPr>
            <a:xfrm>
              <a:off x="6231484" y="1978437"/>
              <a:ext cx="548640" cy="1043335"/>
              <a:chOff x="6313164" y="5194111"/>
              <a:chExt cx="360054" cy="629212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1DC7309-579B-C797-2FC7-A7EC323DB31F}"/>
                  </a:ext>
                </a:extLst>
              </p:cNvPr>
              <p:cNvSpPr/>
              <p:nvPr/>
            </p:nvSpPr>
            <p:spPr>
              <a:xfrm>
                <a:off x="6405427" y="5194111"/>
                <a:ext cx="180027" cy="165436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2A9B5B5C-85E3-E58C-3247-ECFD94E85FB7}"/>
                  </a:ext>
                </a:extLst>
              </p:cNvPr>
              <p:cNvCxnSpPr>
                <a:cxnSpLocks/>
                <a:stCxn id="80" idx="4"/>
                <a:endCxn id="82" idx="0"/>
              </p:cNvCxnSpPr>
              <p:nvPr/>
            </p:nvCxnSpPr>
            <p:spPr>
              <a:xfrm flipH="1">
                <a:off x="6493191" y="5359547"/>
                <a:ext cx="2250" cy="132903"/>
              </a:xfrm>
              <a:prstGeom prst="line">
                <a:avLst/>
              </a:prstGeom>
              <a:noFill/>
              <a:ln w="476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B56B65E-5713-E356-4EEB-B36DA1522ADA}"/>
                  </a:ext>
                </a:extLst>
              </p:cNvPr>
              <p:cNvSpPr/>
              <p:nvPr/>
            </p:nvSpPr>
            <p:spPr>
              <a:xfrm>
                <a:off x="6313164" y="5492450"/>
                <a:ext cx="360054" cy="330873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+</a:t>
                </a:r>
              </a:p>
            </p:txBody>
          </p:sp>
        </p:grpSp>
      </p:grpSp>
      <p:sp>
        <p:nvSpPr>
          <p:cNvPr id="83" name="Lightning Bolt 82">
            <a:extLst>
              <a:ext uri="{FF2B5EF4-FFF2-40B4-BE49-F238E27FC236}">
                <a16:creationId xmlns:a16="http://schemas.microsoft.com/office/drawing/2014/main" id="{3904A143-3623-7CBE-A050-255CD654320F}"/>
              </a:ext>
            </a:extLst>
          </p:cNvPr>
          <p:cNvSpPr/>
          <p:nvPr/>
        </p:nvSpPr>
        <p:spPr bwMode="auto">
          <a:xfrm rot="4436091">
            <a:off x="8020198" y="3133492"/>
            <a:ext cx="454169" cy="648953"/>
          </a:xfrm>
          <a:prstGeom prst="lightningBolt">
            <a:avLst/>
          </a:prstGeom>
          <a:solidFill>
            <a:srgbClr val="FF0000"/>
          </a:solidFill>
          <a:ln w="635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84" name="Lightning Bolt 83">
            <a:extLst>
              <a:ext uri="{FF2B5EF4-FFF2-40B4-BE49-F238E27FC236}">
                <a16:creationId xmlns:a16="http://schemas.microsoft.com/office/drawing/2014/main" id="{EE16FA5E-93FC-F991-F543-C0467EA69A3B}"/>
              </a:ext>
            </a:extLst>
          </p:cNvPr>
          <p:cNvSpPr/>
          <p:nvPr/>
        </p:nvSpPr>
        <p:spPr bwMode="auto">
          <a:xfrm rot="4436091">
            <a:off x="6775449" y="2611900"/>
            <a:ext cx="463370" cy="587834"/>
          </a:xfrm>
          <a:prstGeom prst="lightningBolt">
            <a:avLst/>
          </a:prstGeom>
          <a:solidFill>
            <a:srgbClr val="FF0000"/>
          </a:solidFill>
          <a:ln w="635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720E490-2597-F02F-C14B-D27ECA8DD56C}"/>
              </a:ext>
            </a:extLst>
          </p:cNvPr>
          <p:cNvSpPr txBox="1"/>
          <p:nvPr/>
        </p:nvSpPr>
        <p:spPr>
          <a:xfrm>
            <a:off x="1497845" y="4764577"/>
            <a:ext cx="312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i="1" kern="0" dirty="0">
                <a:solidFill>
                  <a:srgbClr val="104210"/>
                </a:solidFill>
                <a:cs typeface="Calibri" panose="020F0502020204030204" pitchFamily="34" charset="0"/>
              </a:rPr>
              <a:t>~ 10- 100 microseconds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7081FF7-4D7F-B093-C92B-451FE2D40012}"/>
              </a:ext>
            </a:extLst>
          </p:cNvPr>
          <p:cNvSpPr txBox="1"/>
          <p:nvPr/>
        </p:nvSpPr>
        <p:spPr>
          <a:xfrm>
            <a:off x="6447750" y="4579912"/>
            <a:ext cx="5103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i="1" kern="0" dirty="0">
                <a:solidFill>
                  <a:srgbClr val="104210"/>
                </a:solidFill>
                <a:cs typeface="Calibri" panose="020F0502020204030204" pitchFamily="34" charset="0"/>
              </a:rPr>
              <a:t>Gate errors ~1 %</a:t>
            </a:r>
          </a:p>
          <a:p>
            <a:pPr>
              <a:defRPr/>
            </a:pPr>
            <a:r>
              <a:rPr lang="en-US" sz="2400" i="1" kern="0" dirty="0">
                <a:solidFill>
                  <a:srgbClr val="104210"/>
                </a:solidFill>
                <a:cs typeface="Calibri" panose="020F0502020204030204" pitchFamily="34" charset="0"/>
              </a:rPr>
              <a:t>Measurement/Readout errors ~1-4 %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1386075-C16F-B303-FABA-54C7C5C92FA2}"/>
              </a:ext>
            </a:extLst>
          </p:cNvPr>
          <p:cNvSpPr txBox="1"/>
          <p:nvPr/>
        </p:nvSpPr>
        <p:spPr>
          <a:xfrm>
            <a:off x="3455594" y="5699616"/>
            <a:ext cx="3758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i="1" kern="0" dirty="0">
                <a:solidFill>
                  <a:srgbClr val="104210"/>
                </a:solidFill>
                <a:cs typeface="Calibri" panose="020F0502020204030204" pitchFamily="34" charset="0"/>
              </a:rPr>
              <a:t>Classical bit error-rate ~10</a:t>
            </a:r>
            <a:r>
              <a:rPr lang="en-US" sz="2400" i="1" kern="0" baseline="30000" dirty="0">
                <a:solidFill>
                  <a:srgbClr val="104210"/>
                </a:solidFill>
                <a:cs typeface="Calibri" panose="020F0502020204030204" pitchFamily="34" charset="0"/>
              </a:rPr>
              <a:t>-18</a:t>
            </a:r>
          </a:p>
        </p:txBody>
      </p:sp>
      <p:pic>
        <p:nvPicPr>
          <p:cNvPr id="88" name="Picture 2" descr="30,710 Compare Icon Illustrations &amp; Clip Art - iStock">
            <a:extLst>
              <a:ext uri="{FF2B5EF4-FFF2-40B4-BE49-F238E27FC236}">
                <a16:creationId xmlns:a16="http://schemas.microsoft.com/office/drawing/2014/main" id="{CFE7BA85-A563-B220-53B5-6A1B7EA46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t="17032" r="9811" b="12979"/>
          <a:stretch/>
        </p:blipFill>
        <p:spPr bwMode="auto">
          <a:xfrm>
            <a:off x="4874600" y="4761666"/>
            <a:ext cx="1251549" cy="10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8346375-623F-F176-2419-49A5547438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9488" y="2513112"/>
            <a:ext cx="2286000" cy="2286000"/>
          </a:xfrm>
          <a:prstGeom prst="rect">
            <a:avLst/>
          </a:prstGeom>
        </p:spPr>
      </p:pic>
      <p:sp>
        <p:nvSpPr>
          <p:cNvPr id="90" name="Oval 89">
            <a:extLst>
              <a:ext uri="{FF2B5EF4-FFF2-40B4-BE49-F238E27FC236}">
                <a16:creationId xmlns:a16="http://schemas.microsoft.com/office/drawing/2014/main" id="{1FFA22D3-7273-F4A0-FD1B-4C02B793A1F0}"/>
              </a:ext>
            </a:extLst>
          </p:cNvPr>
          <p:cNvSpPr/>
          <p:nvPr/>
        </p:nvSpPr>
        <p:spPr>
          <a:xfrm>
            <a:off x="4941651" y="5091371"/>
            <a:ext cx="324255" cy="298315"/>
          </a:xfrm>
          <a:prstGeom prst="ellipse">
            <a:avLst/>
          </a:prstGeom>
          <a:solidFill>
            <a:srgbClr val="70AD47">
              <a:lumMod val="60000"/>
              <a:lumOff val="40000"/>
              <a:alpha val="47199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54780DC9-2F71-CEDE-9D93-4140DA383B9C}"/>
              </a:ext>
            </a:extLst>
          </p:cNvPr>
          <p:cNvSpPr/>
          <p:nvPr/>
        </p:nvSpPr>
        <p:spPr>
          <a:xfrm>
            <a:off x="5771745" y="4804208"/>
            <a:ext cx="324255" cy="298315"/>
          </a:xfrm>
          <a:prstGeom prst="ellipse">
            <a:avLst/>
          </a:prstGeom>
          <a:solidFill>
            <a:srgbClr val="C00000">
              <a:alpha val="3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0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55" grpId="0">
        <p:bldAsOne/>
      </p:bldGraphic>
      <p:bldP spid="57" grpId="0" animBg="1"/>
      <p:bldP spid="59" grpId="0"/>
      <p:bldP spid="60" grpId="0"/>
      <p:bldP spid="69" grpId="0" animBg="1"/>
      <p:bldP spid="70" grpId="0" animBg="1"/>
      <p:bldP spid="83" grpId="0" animBg="1"/>
      <p:bldP spid="84" grpId="0" animBg="1"/>
      <p:bldP spid="85" grpId="0"/>
      <p:bldP spid="87" grpId="0"/>
      <p:bldP spid="90" grpId="0" animBg="1"/>
      <p:bldP spid="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Quantum Error Correction (QEC)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04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QEC enables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fault-tolerance but is expensive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7BD9CB8-5D63-AEB1-CF74-64AC8B862DDF}"/>
              </a:ext>
            </a:extLst>
          </p:cNvPr>
          <p:cNvGrpSpPr/>
          <p:nvPr/>
        </p:nvGrpSpPr>
        <p:grpSpPr>
          <a:xfrm>
            <a:off x="4607784" y="1699627"/>
            <a:ext cx="2112174" cy="3899970"/>
            <a:chOff x="6167965" y="2535859"/>
            <a:chExt cx="1265116" cy="2219609"/>
          </a:xfrm>
        </p:grpSpPr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3605C0E6-5A7F-BBB8-4E82-FAA9D6F6F480}"/>
                </a:ext>
              </a:extLst>
            </p:cNvPr>
            <p:cNvCxnSpPr>
              <a:cxnSpLocks/>
            </p:cNvCxnSpPr>
            <p:nvPr/>
          </p:nvCxnSpPr>
          <p:spPr>
            <a:xfrm>
              <a:off x="6167965" y="2535859"/>
              <a:ext cx="1265116" cy="1070204"/>
            </a:xfrm>
            <a:prstGeom prst="straightConnector1">
              <a:avLst/>
            </a:prstGeom>
            <a:noFill/>
            <a:ln w="25400" cap="flat" cmpd="sng" algn="ctr">
              <a:solidFill>
                <a:srgbClr val="D2D2D2">
                  <a:lumMod val="10000"/>
                </a:srgbClr>
              </a:solidFill>
              <a:prstDash val="dash"/>
              <a:headEnd type="none"/>
              <a:tailEnd type="triangle" w="lg" len="lg"/>
            </a:ln>
            <a:effectLst/>
          </p:spPr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25E9C11D-1973-E55D-B650-AE61F0CC3F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7965" y="3606064"/>
              <a:ext cx="1265116" cy="1149404"/>
            </a:xfrm>
            <a:prstGeom prst="straightConnector1">
              <a:avLst/>
            </a:prstGeom>
            <a:noFill/>
            <a:ln w="25400" cap="flat" cmpd="sng" algn="ctr">
              <a:solidFill>
                <a:srgbClr val="D2D2D2">
                  <a:lumMod val="10000"/>
                </a:srgbClr>
              </a:solidFill>
              <a:prstDash val="dash"/>
              <a:headEnd type="none"/>
              <a:tailEnd type="triangle" w="lg" len="lg"/>
            </a:ln>
            <a:effectLst/>
          </p:spPr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D48533E-A70B-94E7-DC2B-2B797EF621D3}"/>
              </a:ext>
            </a:extLst>
          </p:cNvPr>
          <p:cNvGrpSpPr/>
          <p:nvPr/>
        </p:nvGrpSpPr>
        <p:grpSpPr>
          <a:xfrm>
            <a:off x="962147" y="2042154"/>
            <a:ext cx="3250835" cy="3244722"/>
            <a:chOff x="6602110" y="2202027"/>
            <a:chExt cx="3250835" cy="3244722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ECA7A45-4AF2-9846-9AD8-46CDDD7C2477}"/>
                </a:ext>
              </a:extLst>
            </p:cNvPr>
            <p:cNvSpPr/>
            <p:nvPr/>
          </p:nvSpPr>
          <p:spPr>
            <a:xfrm>
              <a:off x="6602110" y="2202027"/>
              <a:ext cx="812709" cy="813193"/>
            </a:xfrm>
            <a:prstGeom prst="rect">
              <a:avLst/>
            </a:prstGeom>
            <a:noFill/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20A1DFF-ABC9-B20C-3B7F-7F91A55F9850}"/>
                </a:ext>
              </a:extLst>
            </p:cNvPr>
            <p:cNvSpPr/>
            <p:nvPr/>
          </p:nvSpPr>
          <p:spPr>
            <a:xfrm>
              <a:off x="7414819" y="2202027"/>
              <a:ext cx="812709" cy="813193"/>
            </a:xfrm>
            <a:prstGeom prst="rect">
              <a:avLst/>
            </a:prstGeom>
            <a:noFill/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94BB1F1-EFE4-86D0-0ED3-F4F707F3E912}"/>
                </a:ext>
              </a:extLst>
            </p:cNvPr>
            <p:cNvSpPr/>
            <p:nvPr/>
          </p:nvSpPr>
          <p:spPr>
            <a:xfrm>
              <a:off x="8227527" y="2202027"/>
              <a:ext cx="812709" cy="813193"/>
            </a:xfrm>
            <a:prstGeom prst="rect">
              <a:avLst/>
            </a:prstGeom>
            <a:noFill/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443CE42-B5D3-9DC4-BF12-CB865E11DD72}"/>
                </a:ext>
              </a:extLst>
            </p:cNvPr>
            <p:cNvSpPr/>
            <p:nvPr/>
          </p:nvSpPr>
          <p:spPr>
            <a:xfrm>
              <a:off x="9040236" y="2202027"/>
              <a:ext cx="812709" cy="813193"/>
            </a:xfrm>
            <a:prstGeom prst="rect">
              <a:avLst/>
            </a:prstGeom>
            <a:noFill/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20CC3DF-02D9-3322-4DBD-174E1C4E2473}"/>
                </a:ext>
              </a:extLst>
            </p:cNvPr>
            <p:cNvSpPr/>
            <p:nvPr/>
          </p:nvSpPr>
          <p:spPr>
            <a:xfrm>
              <a:off x="6602110" y="3015220"/>
              <a:ext cx="812709" cy="813193"/>
            </a:xfrm>
            <a:prstGeom prst="rect">
              <a:avLst/>
            </a:prstGeom>
            <a:noFill/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C2BD252-25FE-CF2D-7784-24405F5B4B92}"/>
                </a:ext>
              </a:extLst>
            </p:cNvPr>
            <p:cNvSpPr/>
            <p:nvPr/>
          </p:nvSpPr>
          <p:spPr>
            <a:xfrm>
              <a:off x="8227527" y="3015220"/>
              <a:ext cx="812709" cy="813193"/>
            </a:xfrm>
            <a:prstGeom prst="rect">
              <a:avLst/>
            </a:prstGeom>
            <a:noFill/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EBDCDCB0-3D7C-A2EA-E020-9BD69379EEB8}"/>
                </a:ext>
              </a:extLst>
            </p:cNvPr>
            <p:cNvSpPr/>
            <p:nvPr/>
          </p:nvSpPr>
          <p:spPr>
            <a:xfrm>
              <a:off x="9040236" y="3015220"/>
              <a:ext cx="812709" cy="813193"/>
            </a:xfrm>
            <a:prstGeom prst="rect">
              <a:avLst/>
            </a:prstGeom>
            <a:noFill/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EBDE713-577F-B24D-5D1E-F2A223429C47}"/>
                </a:ext>
              </a:extLst>
            </p:cNvPr>
            <p:cNvSpPr/>
            <p:nvPr/>
          </p:nvSpPr>
          <p:spPr>
            <a:xfrm>
              <a:off x="6602110" y="3824388"/>
              <a:ext cx="812709" cy="813193"/>
            </a:xfrm>
            <a:prstGeom prst="rect">
              <a:avLst/>
            </a:prstGeom>
            <a:noFill/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0F1D52D-C683-6A51-20CF-7EA5A5C916EC}"/>
                </a:ext>
              </a:extLst>
            </p:cNvPr>
            <p:cNvSpPr/>
            <p:nvPr/>
          </p:nvSpPr>
          <p:spPr>
            <a:xfrm>
              <a:off x="7414819" y="3824388"/>
              <a:ext cx="812709" cy="813193"/>
            </a:xfrm>
            <a:prstGeom prst="rect">
              <a:avLst/>
            </a:prstGeom>
            <a:noFill/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D480781-3205-B40F-E355-72B7AA32DB00}"/>
                </a:ext>
              </a:extLst>
            </p:cNvPr>
            <p:cNvSpPr/>
            <p:nvPr/>
          </p:nvSpPr>
          <p:spPr>
            <a:xfrm>
              <a:off x="9040236" y="3824388"/>
              <a:ext cx="812709" cy="813193"/>
            </a:xfrm>
            <a:prstGeom prst="rect">
              <a:avLst/>
            </a:prstGeom>
            <a:noFill/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0CC3A0F-0DDF-AFF8-3DA5-9D9FBB88F1BE}"/>
                </a:ext>
              </a:extLst>
            </p:cNvPr>
            <p:cNvSpPr/>
            <p:nvPr/>
          </p:nvSpPr>
          <p:spPr>
            <a:xfrm>
              <a:off x="6602110" y="4633556"/>
              <a:ext cx="812709" cy="813193"/>
            </a:xfrm>
            <a:prstGeom prst="rect">
              <a:avLst/>
            </a:prstGeom>
            <a:noFill/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0E62E95-56AF-DF31-26A9-FC24FCB509FE}"/>
                </a:ext>
              </a:extLst>
            </p:cNvPr>
            <p:cNvSpPr/>
            <p:nvPr/>
          </p:nvSpPr>
          <p:spPr>
            <a:xfrm>
              <a:off x="7414819" y="4633556"/>
              <a:ext cx="812709" cy="813193"/>
            </a:xfrm>
            <a:prstGeom prst="rect">
              <a:avLst/>
            </a:prstGeom>
            <a:noFill/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5B03F29-AE10-17A8-F71B-192DFE6343AD}"/>
                </a:ext>
              </a:extLst>
            </p:cNvPr>
            <p:cNvSpPr/>
            <p:nvPr/>
          </p:nvSpPr>
          <p:spPr>
            <a:xfrm>
              <a:off x="8227527" y="4633556"/>
              <a:ext cx="812709" cy="813193"/>
            </a:xfrm>
            <a:prstGeom prst="rect">
              <a:avLst/>
            </a:prstGeom>
            <a:noFill/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F0AD33B-AA90-7F21-DC37-132C9FFC7848}"/>
                </a:ext>
              </a:extLst>
            </p:cNvPr>
            <p:cNvSpPr/>
            <p:nvPr/>
          </p:nvSpPr>
          <p:spPr>
            <a:xfrm>
              <a:off x="9040236" y="4633556"/>
              <a:ext cx="812709" cy="813193"/>
            </a:xfrm>
            <a:prstGeom prst="rect">
              <a:avLst/>
            </a:prstGeom>
            <a:noFill/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5" name="Flowchart: Connector 153">
            <a:extLst>
              <a:ext uri="{FF2B5EF4-FFF2-40B4-BE49-F238E27FC236}">
                <a16:creationId xmlns:a16="http://schemas.microsoft.com/office/drawing/2014/main" id="{FCD6EA8B-88E1-E1DC-CA8E-C79A21542BD9}"/>
              </a:ext>
            </a:extLst>
          </p:cNvPr>
          <p:cNvSpPr/>
          <p:nvPr/>
        </p:nvSpPr>
        <p:spPr>
          <a:xfrm>
            <a:off x="778377" y="1822264"/>
            <a:ext cx="406354" cy="406596"/>
          </a:xfrm>
          <a:prstGeom prst="flowChartConnector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6" name="Flowchart: Connector 154">
            <a:extLst>
              <a:ext uri="{FF2B5EF4-FFF2-40B4-BE49-F238E27FC236}">
                <a16:creationId xmlns:a16="http://schemas.microsoft.com/office/drawing/2014/main" id="{1D997F90-3861-210B-57D4-7AC73D739709}"/>
              </a:ext>
            </a:extLst>
          </p:cNvPr>
          <p:cNvSpPr/>
          <p:nvPr/>
        </p:nvSpPr>
        <p:spPr>
          <a:xfrm>
            <a:off x="2403794" y="1822264"/>
            <a:ext cx="406354" cy="406596"/>
          </a:xfrm>
          <a:prstGeom prst="flowChartConnector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7" name="Flowchart: Connector 155">
            <a:extLst>
              <a:ext uri="{FF2B5EF4-FFF2-40B4-BE49-F238E27FC236}">
                <a16:creationId xmlns:a16="http://schemas.microsoft.com/office/drawing/2014/main" id="{218F5AE3-07B4-B631-BC39-FFAA774FB15E}"/>
              </a:ext>
            </a:extLst>
          </p:cNvPr>
          <p:cNvSpPr/>
          <p:nvPr/>
        </p:nvSpPr>
        <p:spPr>
          <a:xfrm>
            <a:off x="4029212" y="1816226"/>
            <a:ext cx="406354" cy="406596"/>
          </a:xfrm>
          <a:prstGeom prst="flowChartConnector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8" name="Flowchart: Connector 156">
            <a:extLst>
              <a:ext uri="{FF2B5EF4-FFF2-40B4-BE49-F238E27FC236}">
                <a16:creationId xmlns:a16="http://schemas.microsoft.com/office/drawing/2014/main" id="{565CE1C0-05D7-427A-2CA8-6C92DC38A9B9}"/>
              </a:ext>
            </a:extLst>
          </p:cNvPr>
          <p:cNvSpPr/>
          <p:nvPr/>
        </p:nvSpPr>
        <p:spPr>
          <a:xfrm>
            <a:off x="1572204" y="2623380"/>
            <a:ext cx="406354" cy="406596"/>
          </a:xfrm>
          <a:prstGeom prst="flowChartConnector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9" name="Flowchart: Connector 157">
            <a:extLst>
              <a:ext uri="{FF2B5EF4-FFF2-40B4-BE49-F238E27FC236}">
                <a16:creationId xmlns:a16="http://schemas.microsoft.com/office/drawing/2014/main" id="{6A8F3475-623B-EAFA-A58C-8D42E24529AB}"/>
              </a:ext>
            </a:extLst>
          </p:cNvPr>
          <p:cNvSpPr/>
          <p:nvPr/>
        </p:nvSpPr>
        <p:spPr>
          <a:xfrm>
            <a:off x="3216503" y="2623380"/>
            <a:ext cx="406354" cy="406596"/>
          </a:xfrm>
          <a:prstGeom prst="flowChartConnector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0" name="Flowchart: Connector 158">
            <a:extLst>
              <a:ext uri="{FF2B5EF4-FFF2-40B4-BE49-F238E27FC236}">
                <a16:creationId xmlns:a16="http://schemas.microsoft.com/office/drawing/2014/main" id="{3B8063E0-49FD-D598-BCE3-B3E371058983}"/>
              </a:ext>
            </a:extLst>
          </p:cNvPr>
          <p:cNvSpPr/>
          <p:nvPr/>
        </p:nvSpPr>
        <p:spPr>
          <a:xfrm>
            <a:off x="778377" y="3448650"/>
            <a:ext cx="406354" cy="406596"/>
          </a:xfrm>
          <a:prstGeom prst="flowChartConnector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1" name="Flowchart: Connector 159">
            <a:extLst>
              <a:ext uri="{FF2B5EF4-FFF2-40B4-BE49-F238E27FC236}">
                <a16:creationId xmlns:a16="http://schemas.microsoft.com/office/drawing/2014/main" id="{388028FF-D562-F3C0-3715-F18B961771A9}"/>
              </a:ext>
            </a:extLst>
          </p:cNvPr>
          <p:cNvSpPr/>
          <p:nvPr/>
        </p:nvSpPr>
        <p:spPr>
          <a:xfrm>
            <a:off x="2385323" y="3434562"/>
            <a:ext cx="406354" cy="406596"/>
          </a:xfrm>
          <a:prstGeom prst="flowChartConnector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2" name="Flowchart: Connector 160">
            <a:extLst>
              <a:ext uri="{FF2B5EF4-FFF2-40B4-BE49-F238E27FC236}">
                <a16:creationId xmlns:a16="http://schemas.microsoft.com/office/drawing/2014/main" id="{56890346-4054-044F-D92E-BA5854F83271}"/>
              </a:ext>
            </a:extLst>
          </p:cNvPr>
          <p:cNvSpPr/>
          <p:nvPr/>
        </p:nvSpPr>
        <p:spPr>
          <a:xfrm>
            <a:off x="4029212" y="3434562"/>
            <a:ext cx="406354" cy="406596"/>
          </a:xfrm>
          <a:prstGeom prst="flowChartConnector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3" name="Flowchart: Connector 161">
            <a:extLst>
              <a:ext uri="{FF2B5EF4-FFF2-40B4-BE49-F238E27FC236}">
                <a16:creationId xmlns:a16="http://schemas.microsoft.com/office/drawing/2014/main" id="{1B1CB37B-6CA4-C872-F953-ED6CF56D88EB}"/>
              </a:ext>
            </a:extLst>
          </p:cNvPr>
          <p:cNvSpPr/>
          <p:nvPr/>
        </p:nvSpPr>
        <p:spPr>
          <a:xfrm>
            <a:off x="1572204" y="4241716"/>
            <a:ext cx="406354" cy="406596"/>
          </a:xfrm>
          <a:prstGeom prst="flowChartConnector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4" name="Flowchart: Connector 162">
            <a:extLst>
              <a:ext uri="{FF2B5EF4-FFF2-40B4-BE49-F238E27FC236}">
                <a16:creationId xmlns:a16="http://schemas.microsoft.com/office/drawing/2014/main" id="{A00BC1E7-6143-45EF-D32D-DB4B46DD4D83}"/>
              </a:ext>
            </a:extLst>
          </p:cNvPr>
          <p:cNvSpPr/>
          <p:nvPr/>
        </p:nvSpPr>
        <p:spPr>
          <a:xfrm>
            <a:off x="3216503" y="4241716"/>
            <a:ext cx="406354" cy="406596"/>
          </a:xfrm>
          <a:prstGeom prst="flowChartConnector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5" name="Flowchart: Connector 163">
            <a:extLst>
              <a:ext uri="{FF2B5EF4-FFF2-40B4-BE49-F238E27FC236}">
                <a16:creationId xmlns:a16="http://schemas.microsoft.com/office/drawing/2014/main" id="{FB699FA7-9543-E898-FFB0-6F2C02A8961B}"/>
              </a:ext>
            </a:extLst>
          </p:cNvPr>
          <p:cNvSpPr/>
          <p:nvPr/>
        </p:nvSpPr>
        <p:spPr>
          <a:xfrm>
            <a:off x="778377" y="5066986"/>
            <a:ext cx="406354" cy="406596"/>
          </a:xfrm>
          <a:prstGeom prst="flowChartConnector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6" name="Flowchart: Connector 164">
            <a:extLst>
              <a:ext uri="{FF2B5EF4-FFF2-40B4-BE49-F238E27FC236}">
                <a16:creationId xmlns:a16="http://schemas.microsoft.com/office/drawing/2014/main" id="{CFB981EE-AA4A-68E4-BB40-FEE5679A1D24}"/>
              </a:ext>
            </a:extLst>
          </p:cNvPr>
          <p:cNvSpPr/>
          <p:nvPr/>
        </p:nvSpPr>
        <p:spPr>
          <a:xfrm>
            <a:off x="2403794" y="5064972"/>
            <a:ext cx="406354" cy="406596"/>
          </a:xfrm>
          <a:prstGeom prst="flowChartConnector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7" name="Flowchart: Connector 165">
            <a:extLst>
              <a:ext uri="{FF2B5EF4-FFF2-40B4-BE49-F238E27FC236}">
                <a16:creationId xmlns:a16="http://schemas.microsoft.com/office/drawing/2014/main" id="{784E993A-B400-40D9-234A-F042448AC2BA}"/>
              </a:ext>
            </a:extLst>
          </p:cNvPr>
          <p:cNvSpPr/>
          <p:nvPr/>
        </p:nvSpPr>
        <p:spPr>
          <a:xfrm>
            <a:off x="4029212" y="5064972"/>
            <a:ext cx="406354" cy="406596"/>
          </a:xfrm>
          <a:prstGeom prst="flowChartConnector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8" name="Flowchart: Connector 166">
            <a:extLst>
              <a:ext uri="{FF2B5EF4-FFF2-40B4-BE49-F238E27FC236}">
                <a16:creationId xmlns:a16="http://schemas.microsoft.com/office/drawing/2014/main" id="{FF7227F0-F4B7-4020-488D-B0CFACE8F838}"/>
              </a:ext>
            </a:extLst>
          </p:cNvPr>
          <p:cNvSpPr/>
          <p:nvPr/>
        </p:nvSpPr>
        <p:spPr>
          <a:xfrm>
            <a:off x="1591085" y="1822264"/>
            <a:ext cx="406354" cy="406596"/>
          </a:xfrm>
          <a:prstGeom prst="flowChartConnector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9" name="Flowchart: Connector 167">
            <a:extLst>
              <a:ext uri="{FF2B5EF4-FFF2-40B4-BE49-F238E27FC236}">
                <a16:creationId xmlns:a16="http://schemas.microsoft.com/office/drawing/2014/main" id="{D0AB6705-2D68-0204-BCBA-4B42F10D1EE2}"/>
              </a:ext>
            </a:extLst>
          </p:cNvPr>
          <p:cNvSpPr/>
          <p:nvPr/>
        </p:nvSpPr>
        <p:spPr>
          <a:xfrm>
            <a:off x="3235384" y="1838856"/>
            <a:ext cx="406354" cy="406596"/>
          </a:xfrm>
          <a:prstGeom prst="flowChartConnector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0" name="Flowchart: Connector 168">
            <a:extLst>
              <a:ext uri="{FF2B5EF4-FFF2-40B4-BE49-F238E27FC236}">
                <a16:creationId xmlns:a16="http://schemas.microsoft.com/office/drawing/2014/main" id="{6EA132FD-4822-2425-57E6-ECA9146680B7}"/>
              </a:ext>
            </a:extLst>
          </p:cNvPr>
          <p:cNvSpPr/>
          <p:nvPr/>
        </p:nvSpPr>
        <p:spPr>
          <a:xfrm>
            <a:off x="778377" y="2645521"/>
            <a:ext cx="406354" cy="406596"/>
          </a:xfrm>
          <a:prstGeom prst="flowChartConnector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1" name="Flowchart: Connector 169">
            <a:extLst>
              <a:ext uri="{FF2B5EF4-FFF2-40B4-BE49-F238E27FC236}">
                <a16:creationId xmlns:a16="http://schemas.microsoft.com/office/drawing/2014/main" id="{CD2A62F3-7AB9-8274-DD56-69EEEAFDC339}"/>
              </a:ext>
            </a:extLst>
          </p:cNvPr>
          <p:cNvSpPr/>
          <p:nvPr/>
        </p:nvSpPr>
        <p:spPr>
          <a:xfrm>
            <a:off x="2384502" y="2616214"/>
            <a:ext cx="406354" cy="406596"/>
          </a:xfrm>
          <a:prstGeom prst="flowChartConnector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2" name="Flowchart: Connector 170">
            <a:extLst>
              <a:ext uri="{FF2B5EF4-FFF2-40B4-BE49-F238E27FC236}">
                <a16:creationId xmlns:a16="http://schemas.microsoft.com/office/drawing/2014/main" id="{8CC6AE0F-6D1A-DF26-BA95-DA47B660F6A4}"/>
              </a:ext>
            </a:extLst>
          </p:cNvPr>
          <p:cNvSpPr/>
          <p:nvPr/>
        </p:nvSpPr>
        <p:spPr>
          <a:xfrm>
            <a:off x="4029212" y="2635701"/>
            <a:ext cx="406354" cy="406596"/>
          </a:xfrm>
          <a:prstGeom prst="flowChartConnector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3" name="Flowchart: Connector 171">
            <a:extLst>
              <a:ext uri="{FF2B5EF4-FFF2-40B4-BE49-F238E27FC236}">
                <a16:creationId xmlns:a16="http://schemas.microsoft.com/office/drawing/2014/main" id="{56858C55-9574-26BB-7656-39632AE3BBFB}"/>
              </a:ext>
            </a:extLst>
          </p:cNvPr>
          <p:cNvSpPr/>
          <p:nvPr/>
        </p:nvSpPr>
        <p:spPr>
          <a:xfrm>
            <a:off x="777966" y="4261843"/>
            <a:ext cx="406354" cy="406596"/>
          </a:xfrm>
          <a:prstGeom prst="flowChartConnector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4" name="Flowchart: Connector 172">
            <a:extLst>
              <a:ext uri="{FF2B5EF4-FFF2-40B4-BE49-F238E27FC236}">
                <a16:creationId xmlns:a16="http://schemas.microsoft.com/office/drawing/2014/main" id="{51F44851-E810-B09E-404D-B5FDF26DF173}"/>
              </a:ext>
            </a:extLst>
          </p:cNvPr>
          <p:cNvSpPr/>
          <p:nvPr/>
        </p:nvSpPr>
        <p:spPr>
          <a:xfrm>
            <a:off x="2384502" y="4251780"/>
            <a:ext cx="406354" cy="406596"/>
          </a:xfrm>
          <a:prstGeom prst="flowChartConnector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5" name="Flowchart: Connector 173">
            <a:extLst>
              <a:ext uri="{FF2B5EF4-FFF2-40B4-BE49-F238E27FC236}">
                <a16:creationId xmlns:a16="http://schemas.microsoft.com/office/drawing/2014/main" id="{267D5CEA-75FD-2DCD-628D-3BC11301BD60}"/>
              </a:ext>
            </a:extLst>
          </p:cNvPr>
          <p:cNvSpPr/>
          <p:nvPr/>
        </p:nvSpPr>
        <p:spPr>
          <a:xfrm>
            <a:off x="4027240" y="4261843"/>
            <a:ext cx="406354" cy="406596"/>
          </a:xfrm>
          <a:prstGeom prst="flowChartConnector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6" name="Flowchart: Connector 174">
            <a:extLst>
              <a:ext uri="{FF2B5EF4-FFF2-40B4-BE49-F238E27FC236}">
                <a16:creationId xmlns:a16="http://schemas.microsoft.com/office/drawing/2014/main" id="{AFFB0F88-64C3-77A7-3ABC-451122F797C5}"/>
              </a:ext>
            </a:extLst>
          </p:cNvPr>
          <p:cNvSpPr/>
          <p:nvPr/>
        </p:nvSpPr>
        <p:spPr>
          <a:xfrm>
            <a:off x="1571793" y="3442612"/>
            <a:ext cx="406354" cy="406596"/>
          </a:xfrm>
          <a:prstGeom prst="flowChartConnector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7" name="Flowchart: Connector 175">
            <a:extLst>
              <a:ext uri="{FF2B5EF4-FFF2-40B4-BE49-F238E27FC236}">
                <a16:creationId xmlns:a16="http://schemas.microsoft.com/office/drawing/2014/main" id="{7D8E99B3-2B31-C5AA-4EEC-C945F064B888}"/>
              </a:ext>
            </a:extLst>
          </p:cNvPr>
          <p:cNvSpPr/>
          <p:nvPr/>
        </p:nvSpPr>
        <p:spPr>
          <a:xfrm>
            <a:off x="3214121" y="3444625"/>
            <a:ext cx="406354" cy="406596"/>
          </a:xfrm>
          <a:prstGeom prst="flowChartConnector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8" name="Flowchart: Connector 176">
            <a:extLst>
              <a:ext uri="{FF2B5EF4-FFF2-40B4-BE49-F238E27FC236}">
                <a16:creationId xmlns:a16="http://schemas.microsoft.com/office/drawing/2014/main" id="{886BC894-768D-4744-5B3D-209906F52770}"/>
              </a:ext>
            </a:extLst>
          </p:cNvPr>
          <p:cNvSpPr/>
          <p:nvPr/>
        </p:nvSpPr>
        <p:spPr>
          <a:xfrm>
            <a:off x="1591085" y="5066986"/>
            <a:ext cx="406354" cy="406596"/>
          </a:xfrm>
          <a:prstGeom prst="flowChartConnector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9" name="Flowchart: Connector 177">
            <a:extLst>
              <a:ext uri="{FF2B5EF4-FFF2-40B4-BE49-F238E27FC236}">
                <a16:creationId xmlns:a16="http://schemas.microsoft.com/office/drawing/2014/main" id="{79277AAD-60A3-5937-6E8A-DF281AFFA3D7}"/>
              </a:ext>
            </a:extLst>
          </p:cNvPr>
          <p:cNvSpPr/>
          <p:nvPr/>
        </p:nvSpPr>
        <p:spPr>
          <a:xfrm>
            <a:off x="3235384" y="5067230"/>
            <a:ext cx="406354" cy="406596"/>
          </a:xfrm>
          <a:prstGeom prst="flowChartConnector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8B204D2-B54B-DBAC-E9EB-0030E166B216}"/>
              </a:ext>
            </a:extLst>
          </p:cNvPr>
          <p:cNvSpPr/>
          <p:nvPr/>
        </p:nvSpPr>
        <p:spPr bwMode="auto">
          <a:xfrm>
            <a:off x="651857" y="1709044"/>
            <a:ext cx="3955928" cy="3881136"/>
          </a:xfrm>
          <a:prstGeom prst="rect">
            <a:avLst/>
          </a:prstGeom>
          <a:noFill/>
          <a:ln w="25400" cap="flat" cmpd="sng" algn="ctr">
            <a:solidFill>
              <a:srgbClr val="D2D2D2">
                <a:lumMod val="10000"/>
              </a:srgbClr>
            </a:solidFill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1" name="Rounded Rectangular Callout 10">
            <a:extLst>
              <a:ext uri="{FF2B5EF4-FFF2-40B4-BE49-F238E27FC236}">
                <a16:creationId xmlns:a16="http://schemas.microsoft.com/office/drawing/2014/main" id="{0193D47C-1F4B-ADE1-5AF6-FA7F9FA4458D}"/>
              </a:ext>
            </a:extLst>
          </p:cNvPr>
          <p:cNvSpPr/>
          <p:nvPr/>
        </p:nvSpPr>
        <p:spPr>
          <a:xfrm>
            <a:off x="651857" y="1151979"/>
            <a:ext cx="3955928" cy="497447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rgbClr val="EDF6F9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Many noisy </a:t>
            </a: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physical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 qubits</a:t>
            </a:r>
          </a:p>
        </p:txBody>
      </p:sp>
      <p:sp>
        <p:nvSpPr>
          <p:cNvPr id="142" name="Rounded Rectangular Callout 10">
            <a:extLst>
              <a:ext uri="{FF2B5EF4-FFF2-40B4-BE49-F238E27FC236}">
                <a16:creationId xmlns:a16="http://schemas.microsoft.com/office/drawing/2014/main" id="{ECE362D0-1A54-4AB3-D4E3-8D936AE4F089}"/>
              </a:ext>
            </a:extLst>
          </p:cNvPr>
          <p:cNvSpPr/>
          <p:nvPr/>
        </p:nvSpPr>
        <p:spPr>
          <a:xfrm>
            <a:off x="5936079" y="1151979"/>
            <a:ext cx="2287443" cy="776713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rgbClr val="EDF6F9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Fault-tolerant </a:t>
            </a: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logical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 qubit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D55FD5D-0F60-8B35-097E-74BBBC1CAD97}"/>
              </a:ext>
            </a:extLst>
          </p:cNvPr>
          <p:cNvGrpSpPr/>
          <p:nvPr/>
        </p:nvGrpSpPr>
        <p:grpSpPr>
          <a:xfrm>
            <a:off x="8183720" y="2222822"/>
            <a:ext cx="3864230" cy="914400"/>
            <a:chOff x="8249394" y="2429676"/>
            <a:chExt cx="3864230" cy="914400"/>
          </a:xfrm>
        </p:grpSpPr>
        <p:pic>
          <p:nvPicPr>
            <p:cNvPr id="144" name="Graphic 143" descr="Thumbs up sign with solid fill">
              <a:extLst>
                <a:ext uri="{FF2B5EF4-FFF2-40B4-BE49-F238E27FC236}">
                  <a16:creationId xmlns:a16="http://schemas.microsoft.com/office/drawing/2014/main" id="{CC805ED2-3B24-8B59-E971-EE9690A1E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49394" y="2429676"/>
              <a:ext cx="914400" cy="914400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54A56F4B-5EB0-0449-DDE9-820D453342E7}"/>
                </a:ext>
              </a:extLst>
            </p:cNvPr>
            <p:cNvSpPr txBox="1"/>
            <p:nvPr/>
          </p:nvSpPr>
          <p:spPr>
            <a:xfrm>
              <a:off x="9160563" y="2513079"/>
              <a:ext cx="29530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91246">
                <a:defRPr/>
              </a:pPr>
              <a:r>
                <a:rPr lang="en-US" sz="2400" dirty="0">
                  <a:solidFill>
                    <a:srgbClr val="003963"/>
                  </a:solidFill>
                  <a:cs typeface="Calibri" panose="020F0502020204030204" pitchFamily="34" charset="0"/>
                </a:rPr>
                <a:t>Logical error rate &lt; physical error rate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A0357123-66AC-32C3-24D2-A4356DC621DE}"/>
              </a:ext>
            </a:extLst>
          </p:cNvPr>
          <p:cNvGrpSpPr/>
          <p:nvPr/>
        </p:nvGrpSpPr>
        <p:grpSpPr>
          <a:xfrm>
            <a:off x="8183720" y="4167204"/>
            <a:ext cx="4273237" cy="914400"/>
            <a:chOff x="8249394" y="4310254"/>
            <a:chExt cx="4273237" cy="914400"/>
          </a:xfrm>
        </p:grpSpPr>
        <p:pic>
          <p:nvPicPr>
            <p:cNvPr id="147" name="Graphic 146" descr="Thumbs Down with solid fill">
              <a:extLst>
                <a:ext uri="{FF2B5EF4-FFF2-40B4-BE49-F238E27FC236}">
                  <a16:creationId xmlns:a16="http://schemas.microsoft.com/office/drawing/2014/main" id="{49AF331B-4070-2DDD-957F-1E00E3FAE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249394" y="4310254"/>
              <a:ext cx="914400" cy="914400"/>
            </a:xfrm>
            <a:prstGeom prst="rect">
              <a:avLst/>
            </a:prstGeom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DE83E9C8-CD90-C186-5633-1FC4E2A948E5}"/>
                </a:ext>
              </a:extLst>
            </p:cNvPr>
            <p:cNvSpPr txBox="1"/>
            <p:nvPr/>
          </p:nvSpPr>
          <p:spPr>
            <a:xfrm>
              <a:off x="9160563" y="4329296"/>
              <a:ext cx="33620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91246">
                <a:defRPr/>
              </a:pPr>
              <a:r>
                <a:rPr lang="en-US" sz="2400" dirty="0">
                  <a:solidFill>
                    <a:srgbClr val="003963"/>
                  </a:solidFill>
                  <a:cs typeface="Calibri" panose="020F0502020204030204" pitchFamily="34" charset="0"/>
                </a:rPr>
                <a:t>50-1000 physical qubits </a:t>
              </a:r>
            </a:p>
            <a:p>
              <a:pPr defTabSz="1091246">
                <a:defRPr/>
              </a:pPr>
              <a:r>
                <a:rPr lang="en-US" sz="2400" dirty="0">
                  <a:solidFill>
                    <a:srgbClr val="003963"/>
                  </a:solidFill>
                  <a:cs typeface="Calibri" panose="020F0502020204030204" pitchFamily="34" charset="0"/>
                </a:rPr>
                <a:t>-&gt; 1 logical qubit</a:t>
              </a:r>
            </a:p>
          </p:txBody>
        </p:sp>
      </p:grpSp>
      <p:sp>
        <p:nvSpPr>
          <p:cNvPr id="149" name="Rounded Rectangular Callout 10">
            <a:extLst>
              <a:ext uri="{FF2B5EF4-FFF2-40B4-BE49-F238E27FC236}">
                <a16:creationId xmlns:a16="http://schemas.microsoft.com/office/drawing/2014/main" id="{B101CDDC-B015-6BB6-6919-FE4E22165B9F}"/>
              </a:ext>
            </a:extLst>
          </p:cNvPr>
          <p:cNvSpPr/>
          <p:nvPr/>
        </p:nvSpPr>
        <p:spPr>
          <a:xfrm>
            <a:off x="609600" y="5636374"/>
            <a:ext cx="3955928" cy="463454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rgbClr val="EDF6F9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QEC code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74E0EFA7-7AFC-34B7-9D93-2FBD427CA2BB}"/>
              </a:ext>
            </a:extLst>
          </p:cNvPr>
          <p:cNvSpPr/>
          <p:nvPr/>
        </p:nvSpPr>
        <p:spPr>
          <a:xfrm>
            <a:off x="6708122" y="3280887"/>
            <a:ext cx="731520" cy="730045"/>
          </a:xfrm>
          <a:prstGeom prst="ellipse">
            <a:avLst/>
          </a:prstGeom>
          <a:solidFill>
            <a:srgbClr val="009B7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01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0" grpId="0" animBg="1"/>
      <p:bldP spid="142" grpId="0" animBg="1"/>
      <p:bldP spid="149" grpId="0" animBg="1"/>
      <p:bldP spid="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Evaluating </a:t>
            </a:r>
            <a:r>
              <a:rPr lang="en-US" dirty="0">
                <a:solidFill>
                  <a:srgbClr val="BE5700"/>
                </a:solidFill>
              </a:rPr>
              <a:t>Qubit Device Technologies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BE57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DE32F50-233F-8F2C-4569-050AE6CFE247}"/>
              </a:ext>
            </a:extLst>
          </p:cNvPr>
          <p:cNvSpPr txBox="1"/>
          <p:nvPr/>
        </p:nvSpPr>
        <p:spPr>
          <a:xfrm>
            <a:off x="883" y="1058256"/>
            <a:ext cx="12191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Two vectors: Qubit lifetimes and operational </a:t>
            </a:r>
            <a:r>
              <a:rPr lang="en-US" sz="2400" dirty="0">
                <a:solidFill>
                  <a:srgbClr val="104210"/>
                </a:solidFill>
                <a:latin typeface="Calibri"/>
                <a:cs typeface="Calibri" panose="020F0502020204030204" pitchFamily="34" charset="0"/>
              </a:rPr>
              <a:t>fidelities + Scalability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06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is too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early now to bet on a single qubit device technology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table with black and white text&#10;&#10;Description automatically generated">
            <a:extLst>
              <a:ext uri="{FF2B5EF4-FFF2-40B4-BE49-F238E27FC236}">
                <a16:creationId xmlns:a16="http://schemas.microsoft.com/office/drawing/2014/main" id="{F3FBB820-B3FA-65E5-FF21-AB77D4594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84" y="1544984"/>
            <a:ext cx="8285744" cy="45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BE5700"/>
                </a:solidFill>
              </a:rPr>
              <a:t>Available Quantum Systems + Future Roadmap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BE57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05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no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Objective is to scale up the systems while improving device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error rates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794E07-4155-4B79-EC8D-ACA29D54C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2" y="1309709"/>
            <a:ext cx="11446701" cy="447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5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Noisy Intermediate Scale Quantum (NISQ)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04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NISQ systems run programs in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presence of errors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EBDCDC-9A6C-33D4-56A6-F27026A8B528}"/>
              </a:ext>
            </a:extLst>
          </p:cNvPr>
          <p:cNvSpPr txBox="1"/>
          <p:nvPr/>
        </p:nvSpPr>
        <p:spPr>
          <a:xfrm>
            <a:off x="82062" y="1000100"/>
            <a:ext cx="12191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Near-term quantum computers with few hundreds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 qubits: NISQ machines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8C22BA-CB30-2CB1-AA29-59577BE67431}"/>
              </a:ext>
            </a:extLst>
          </p:cNvPr>
          <p:cNvGrpSpPr/>
          <p:nvPr/>
        </p:nvGrpSpPr>
        <p:grpSpPr>
          <a:xfrm>
            <a:off x="404450" y="1597558"/>
            <a:ext cx="1497249" cy="1433142"/>
            <a:chOff x="98403" y="3657206"/>
            <a:chExt cx="1497249" cy="14331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D6E7C0-A59C-A588-6C70-33F8838727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403" y="3657206"/>
              <a:ext cx="1497249" cy="53179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C48B537-E98F-07E0-E610-9768988CE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403" y="4263988"/>
              <a:ext cx="949773" cy="82636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7E5E668-43B2-6D23-CF26-EA93DDCC0FD4}"/>
              </a:ext>
            </a:extLst>
          </p:cNvPr>
          <p:cNvGrpSpPr/>
          <p:nvPr/>
        </p:nvGrpSpPr>
        <p:grpSpPr>
          <a:xfrm>
            <a:off x="1928139" y="1522317"/>
            <a:ext cx="1734286" cy="1511375"/>
            <a:chOff x="2192176" y="3566203"/>
            <a:chExt cx="1734286" cy="15113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AA270A-AC10-5F00-648F-3A1970710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2176" y="3566203"/>
              <a:ext cx="1734286" cy="69778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4DB99ED-DD9F-D157-A6FC-F45A18F31E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15104" y="4250335"/>
              <a:ext cx="979006" cy="827243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228A52-E8A7-E7C2-4ED6-C96CF57C5E86}"/>
              </a:ext>
            </a:extLst>
          </p:cNvPr>
          <p:cNvGrpSpPr/>
          <p:nvPr/>
        </p:nvGrpSpPr>
        <p:grpSpPr>
          <a:xfrm>
            <a:off x="81180" y="3302865"/>
            <a:ext cx="1912312" cy="1460073"/>
            <a:chOff x="4821923" y="3566268"/>
            <a:chExt cx="1912312" cy="14600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41F1FB-8DE6-9AC3-F43B-799373712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21923" y="3566268"/>
              <a:ext cx="1912312" cy="6227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2583862-E55A-840D-FFD9-98F23A3E3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7173" y="4199098"/>
              <a:ext cx="1401812" cy="82724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E1C38A-CADB-699A-19E3-687F3877965E}"/>
              </a:ext>
            </a:extLst>
          </p:cNvPr>
          <p:cNvGrpSpPr/>
          <p:nvPr/>
        </p:nvGrpSpPr>
        <p:grpSpPr>
          <a:xfrm>
            <a:off x="2039663" y="3244221"/>
            <a:ext cx="1401813" cy="1515501"/>
            <a:chOff x="8077248" y="3540560"/>
            <a:chExt cx="1401813" cy="151550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9EC0722-FDD7-B612-1EB2-33719B856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1764" y="3540560"/>
              <a:ext cx="1032783" cy="62273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A287E5D-A7EC-A2DF-A809-A95AF34B7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7248" y="4228818"/>
              <a:ext cx="1401813" cy="827243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CFF325-F9F5-CD48-86FF-2395EB36CB70}"/>
              </a:ext>
            </a:extLst>
          </p:cNvPr>
          <p:cNvGrpSpPr/>
          <p:nvPr/>
        </p:nvGrpSpPr>
        <p:grpSpPr>
          <a:xfrm>
            <a:off x="3968917" y="2950498"/>
            <a:ext cx="2570722" cy="2633296"/>
            <a:chOff x="7913201" y="2475628"/>
            <a:chExt cx="2570722" cy="263329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4E9C466-3BBA-BDBB-1166-27F876ADD576}"/>
                </a:ext>
              </a:extLst>
            </p:cNvPr>
            <p:cNvCxnSpPr>
              <a:cxnSpLocks/>
            </p:cNvCxnSpPr>
            <p:nvPr/>
          </p:nvCxnSpPr>
          <p:spPr>
            <a:xfrm>
              <a:off x="7913201" y="2889251"/>
              <a:ext cx="457200" cy="0"/>
            </a:xfrm>
            <a:prstGeom prst="straightConnector1">
              <a:avLst/>
            </a:prstGeom>
            <a:noFill/>
            <a:ln w="88900" cap="flat" cmpd="sng" algn="ctr">
              <a:solidFill>
                <a:srgbClr val="002050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03C322B-9628-684A-5B70-3712B22C2EEE}"/>
                </a:ext>
              </a:extLst>
            </p:cNvPr>
            <p:cNvSpPr txBox="1"/>
            <p:nvPr/>
          </p:nvSpPr>
          <p:spPr>
            <a:xfrm>
              <a:off x="8207989" y="4277927"/>
              <a:ext cx="22759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0421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2023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0421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1,121 qubits</a:t>
              </a:r>
            </a:p>
          </p:txBody>
        </p:sp>
        <p:sp>
          <p:nvSpPr>
            <p:cNvPr id="22" name="Rounded Rectangular Callout 10">
              <a:extLst>
                <a:ext uri="{FF2B5EF4-FFF2-40B4-BE49-F238E27FC236}">
                  <a16:creationId xmlns:a16="http://schemas.microsoft.com/office/drawing/2014/main" id="{FC40D76A-9282-6FEB-15C6-9FDBD09A9740}"/>
                </a:ext>
              </a:extLst>
            </p:cNvPr>
            <p:cNvSpPr/>
            <p:nvPr/>
          </p:nvSpPr>
          <p:spPr>
            <a:xfrm>
              <a:off x="8691507" y="2475628"/>
              <a:ext cx="1308898" cy="827243"/>
            </a:xfrm>
            <a:prstGeom prst="wedgeRoundRectCallout">
              <a:avLst>
                <a:gd name="adj1" fmla="val -41475"/>
                <a:gd name="adj2" fmla="val -49150"/>
                <a:gd name="adj3" fmla="val 16667"/>
              </a:avLst>
            </a:prstGeom>
            <a:solidFill>
              <a:srgbClr val="002060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IBM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Condor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B5E43CB-5F4F-A46E-70C0-1BEEC6B74ECA}"/>
              </a:ext>
            </a:extLst>
          </p:cNvPr>
          <p:cNvSpPr txBox="1"/>
          <p:nvPr/>
        </p:nvSpPr>
        <p:spPr>
          <a:xfrm>
            <a:off x="393683" y="4749327"/>
            <a:ext cx="3016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1246">
              <a:defRPr/>
            </a:pPr>
            <a:r>
              <a:rPr lang="en-US" sz="2400" dirty="0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 system sizes</a:t>
            </a:r>
          </a:p>
          <a:p>
            <a:pPr algn="ctr" defTabSz="1091246">
              <a:defRPr/>
            </a:pPr>
            <a:r>
              <a:rPr lang="en-US" sz="2400" dirty="0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(up-to 433 qubits)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9D56698-44EF-E67D-D4E3-45D2EC6FC851}"/>
              </a:ext>
            </a:extLst>
          </p:cNvPr>
          <p:cNvGrpSpPr/>
          <p:nvPr/>
        </p:nvGrpSpPr>
        <p:grpSpPr>
          <a:xfrm>
            <a:off x="6377227" y="2950499"/>
            <a:ext cx="2569186" cy="2629824"/>
            <a:chOff x="7913201" y="2475629"/>
            <a:chExt cx="2569186" cy="2629824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D3484B-ADD8-A493-637A-3246DBE29939}"/>
                </a:ext>
              </a:extLst>
            </p:cNvPr>
            <p:cNvCxnSpPr>
              <a:cxnSpLocks/>
            </p:cNvCxnSpPr>
            <p:nvPr/>
          </p:nvCxnSpPr>
          <p:spPr>
            <a:xfrm>
              <a:off x="7913201" y="2889251"/>
              <a:ext cx="457200" cy="0"/>
            </a:xfrm>
            <a:prstGeom prst="straightConnector1">
              <a:avLst/>
            </a:prstGeom>
            <a:noFill/>
            <a:ln w="88900" cap="flat" cmpd="sng" algn="ctr">
              <a:solidFill>
                <a:srgbClr val="002050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4F7969-6A0A-20DA-8ECF-0E8AF37E50B9}"/>
                </a:ext>
              </a:extLst>
            </p:cNvPr>
            <p:cNvSpPr txBox="1"/>
            <p:nvPr/>
          </p:nvSpPr>
          <p:spPr>
            <a:xfrm>
              <a:off x="8206453" y="4274456"/>
              <a:ext cx="22759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0421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2025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kern="0" dirty="0">
                  <a:solidFill>
                    <a:srgbClr val="10421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0421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000+ qubits</a:t>
              </a:r>
            </a:p>
          </p:txBody>
        </p:sp>
        <p:sp>
          <p:nvSpPr>
            <p:cNvPr id="27" name="Rounded Rectangular Callout 10">
              <a:extLst>
                <a:ext uri="{FF2B5EF4-FFF2-40B4-BE49-F238E27FC236}">
                  <a16:creationId xmlns:a16="http://schemas.microsoft.com/office/drawing/2014/main" id="{5864FCFC-41E8-85DA-17CE-09B4244B6F35}"/>
                </a:ext>
              </a:extLst>
            </p:cNvPr>
            <p:cNvSpPr/>
            <p:nvPr/>
          </p:nvSpPr>
          <p:spPr>
            <a:xfrm>
              <a:off x="8454212" y="2475629"/>
              <a:ext cx="1792416" cy="827243"/>
            </a:xfrm>
            <a:prstGeom prst="wedgeRoundRectCallout">
              <a:avLst>
                <a:gd name="adj1" fmla="val -41475"/>
                <a:gd name="adj2" fmla="val -49150"/>
                <a:gd name="adj3" fmla="val 16667"/>
              </a:avLst>
            </a:prstGeom>
            <a:solidFill>
              <a:srgbClr val="002060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IBM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Kookaburra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72AC6E5-4F01-23FA-C42A-881C5CDE435C}"/>
              </a:ext>
            </a:extLst>
          </p:cNvPr>
          <p:cNvSpPr txBox="1"/>
          <p:nvPr/>
        </p:nvSpPr>
        <p:spPr>
          <a:xfrm>
            <a:off x="9434757" y="2887065"/>
            <a:ext cx="2935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Too small for QEC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application level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71576C-1E3F-56B3-BB66-613532B05E9F}"/>
              </a:ext>
            </a:extLst>
          </p:cNvPr>
          <p:cNvSpPr txBox="1"/>
          <p:nvPr/>
        </p:nvSpPr>
        <p:spPr>
          <a:xfrm>
            <a:off x="8733851" y="2194869"/>
            <a:ext cx="14018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5B2F3E-9672-60B2-F36A-FF3330954B7B}"/>
              </a:ext>
            </a:extLst>
          </p:cNvPr>
          <p:cNvSpPr txBox="1"/>
          <p:nvPr/>
        </p:nvSpPr>
        <p:spPr>
          <a:xfrm>
            <a:off x="53284" y="5781225"/>
            <a:ext cx="5163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Preskill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“Quantum Computing in the NISQ Era and beyond”, 2018</a:t>
            </a:r>
          </a:p>
        </p:txBody>
      </p:sp>
    </p:spTree>
    <p:extLst>
      <p:ext uri="{BB962C8B-B14F-4D97-AF65-F5344CB8AC3E}">
        <p14:creationId xmlns:p14="http://schemas.microsoft.com/office/powerpoint/2010/main" val="26736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Quantum Roadmap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03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Quantum computers must enable fault-tolerance in the long-run, NISQ-regime until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E9FFEBB4-3054-E078-B069-A7E0D04B2B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237780"/>
              </p:ext>
            </p:extLst>
          </p:nvPr>
        </p:nvGraphicFramePr>
        <p:xfrm>
          <a:off x="906387" y="1259268"/>
          <a:ext cx="10379226" cy="476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60781F2B-AC8F-9E42-0C0C-CF1ABD0C95A3}"/>
              </a:ext>
            </a:extLst>
          </p:cNvPr>
          <p:cNvGrpSpPr/>
          <p:nvPr/>
        </p:nvGrpSpPr>
        <p:grpSpPr>
          <a:xfrm>
            <a:off x="3207251" y="2635579"/>
            <a:ext cx="5053264" cy="2165684"/>
            <a:chOff x="3224462" y="2406316"/>
            <a:chExt cx="5053264" cy="216568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120AE9A-3FC9-D937-778A-E2F94FD251C5}"/>
                </a:ext>
              </a:extLst>
            </p:cNvPr>
            <p:cNvSpPr/>
            <p:nvPr/>
          </p:nvSpPr>
          <p:spPr>
            <a:xfrm>
              <a:off x="3224463" y="2406316"/>
              <a:ext cx="5053263" cy="2165684"/>
            </a:xfrm>
            <a:prstGeom prst="rect">
              <a:avLst/>
            </a:prstGeom>
            <a:solidFill>
              <a:srgbClr val="FFE0E3">
                <a:alpha val="25000"/>
              </a:srgbClr>
            </a:solidFill>
            <a:ln w="25400" cap="flat" cmpd="sng" algn="ctr">
              <a:solidFill>
                <a:srgbClr val="01014B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BF16590-ABB9-19E1-52F7-CA4E4B513456}"/>
                </a:ext>
              </a:extLst>
            </p:cNvPr>
            <p:cNvSpPr txBox="1"/>
            <p:nvPr/>
          </p:nvSpPr>
          <p:spPr>
            <a:xfrm>
              <a:off x="3224462" y="2426768"/>
              <a:ext cx="350910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50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Noisy Intermediate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50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Scale Quantum (NISQ)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1F896C83-A357-0E31-DAED-8F204D72DB76}"/>
              </a:ext>
            </a:extLst>
          </p:cNvPr>
          <p:cNvSpPr/>
          <p:nvPr/>
        </p:nvSpPr>
        <p:spPr>
          <a:xfrm>
            <a:off x="6803137" y="1519908"/>
            <a:ext cx="4129832" cy="1965466"/>
          </a:xfrm>
          <a:prstGeom prst="rect">
            <a:avLst/>
          </a:prstGeom>
          <a:solidFill>
            <a:srgbClr val="FFD15C">
              <a:alpha val="25000"/>
            </a:srgbClr>
          </a:solidFill>
          <a:ln w="25400" cap="flat" cmpd="sng" algn="ctr">
            <a:solidFill>
              <a:srgbClr val="01014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5" name="Rounded Rectangular Callout 44">
            <a:extLst>
              <a:ext uri="{FF2B5EF4-FFF2-40B4-BE49-F238E27FC236}">
                <a16:creationId xmlns:a16="http://schemas.microsoft.com/office/drawing/2014/main" id="{27B254EA-45C2-786E-D761-DF29261827DB}"/>
              </a:ext>
            </a:extLst>
          </p:cNvPr>
          <p:cNvSpPr/>
          <p:nvPr/>
        </p:nvSpPr>
        <p:spPr>
          <a:xfrm>
            <a:off x="3207252" y="3748349"/>
            <a:ext cx="5053263" cy="1049374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rgbClr val="47151C"/>
          </a:solidFill>
          <a:ln w="25400" cap="flat" cmpd="sng" algn="ctr">
            <a:solidFill>
              <a:srgbClr val="01014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Error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Mitigation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E531C67-8DEB-E1E7-2916-596F0658D0B1}"/>
              </a:ext>
            </a:extLst>
          </p:cNvPr>
          <p:cNvSpPr txBox="1"/>
          <p:nvPr/>
        </p:nvSpPr>
        <p:spPr>
          <a:xfrm>
            <a:off x="6803137" y="1445471"/>
            <a:ext cx="3723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50"/>
                </a:solidFill>
                <a:cs typeface="Calibri" panose="020F0502020204030204" pitchFamily="34" charset="0"/>
              </a:rPr>
              <a:t>Fault Tolerant Quantum</a:t>
            </a:r>
          </a:p>
        </p:txBody>
      </p:sp>
      <p:sp>
        <p:nvSpPr>
          <p:cNvPr id="47" name="Rounded Rectangular Callout 46">
            <a:extLst>
              <a:ext uri="{FF2B5EF4-FFF2-40B4-BE49-F238E27FC236}">
                <a16:creationId xmlns:a16="http://schemas.microsoft.com/office/drawing/2014/main" id="{0FFC08FE-1870-7B35-6277-85439B033BBF}"/>
              </a:ext>
            </a:extLst>
          </p:cNvPr>
          <p:cNvSpPr/>
          <p:nvPr/>
        </p:nvSpPr>
        <p:spPr>
          <a:xfrm>
            <a:off x="6794389" y="2465050"/>
            <a:ext cx="4129832" cy="1014761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rgbClr val="005C46"/>
          </a:solidFill>
          <a:ln w="25400" cap="flat" cmpd="sng" algn="ctr">
            <a:solidFill>
              <a:srgbClr val="01014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Error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Correction</a:t>
            </a:r>
          </a:p>
        </p:txBody>
      </p:sp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B31406B0-31C6-F9A0-63A5-4B9ED50B7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852" y="3932077"/>
            <a:ext cx="685800" cy="685800"/>
          </a:xfrm>
          <a:prstGeom prst="rect">
            <a:avLst/>
          </a:prstGeom>
        </p:spPr>
      </p:pic>
      <p:pic>
        <p:nvPicPr>
          <p:cNvPr id="49" name="Picture 48" descr="Logo&#10;&#10;Description automatically generated with medium confidence">
            <a:extLst>
              <a:ext uri="{FF2B5EF4-FFF2-40B4-BE49-F238E27FC236}">
                <a16:creationId xmlns:a16="http://schemas.microsoft.com/office/drawing/2014/main" id="{674F5094-556D-7D17-295D-FB6ACE805D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752" t="17984" r="18713" b="21093"/>
          <a:stretch/>
        </p:blipFill>
        <p:spPr>
          <a:xfrm>
            <a:off x="7248074" y="2635579"/>
            <a:ext cx="67787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4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4" grpId="0" animBg="1"/>
      <p:bldP spid="45" grpId="0" animBg="1"/>
      <p:bldP spid="46" grpId="0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NISQ Computing Model</a:t>
            </a:r>
          </a:p>
        </p:txBody>
      </p:sp>
      <p:pic>
        <p:nvPicPr>
          <p:cNvPr id="79" name="Graphic 78" descr="Web design with solid fill">
            <a:extLst>
              <a:ext uri="{FF2B5EF4-FFF2-40B4-BE49-F238E27FC236}">
                <a16:creationId xmlns:a16="http://schemas.microsoft.com/office/drawing/2014/main" id="{344DE659-4EC5-E96B-BBCF-425D5F35B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3394" y="3685433"/>
            <a:ext cx="1189703" cy="1189703"/>
          </a:xfrm>
          <a:prstGeom prst="rect">
            <a:avLst/>
          </a:prstGeom>
        </p:spPr>
      </p:pic>
      <p:pic>
        <p:nvPicPr>
          <p:cNvPr id="80" name="Graphic 79" descr="Document with solid fill">
            <a:extLst>
              <a:ext uri="{FF2B5EF4-FFF2-40B4-BE49-F238E27FC236}">
                <a16:creationId xmlns:a16="http://schemas.microsoft.com/office/drawing/2014/main" id="{98BD7EA3-2C39-3FFC-A33F-639ABCC6F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0371" y="3687893"/>
            <a:ext cx="1189703" cy="1189703"/>
          </a:xfrm>
          <a:prstGeom prst="rect">
            <a:avLst/>
          </a:prstGeom>
        </p:spPr>
      </p:pic>
      <p:sp>
        <p:nvSpPr>
          <p:cNvPr id="81" name="Rounded Rectangular Callout 10">
            <a:extLst>
              <a:ext uri="{FF2B5EF4-FFF2-40B4-BE49-F238E27FC236}">
                <a16:creationId xmlns:a16="http://schemas.microsoft.com/office/drawing/2014/main" id="{C5D9DCD0-4723-D952-EFF7-F1993E17B392}"/>
              </a:ext>
            </a:extLst>
          </p:cNvPr>
          <p:cNvSpPr/>
          <p:nvPr/>
        </p:nvSpPr>
        <p:spPr>
          <a:xfrm>
            <a:off x="2351966" y="3828865"/>
            <a:ext cx="1399032" cy="907758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rgbClr val="EDF6F9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</a:rPr>
              <a:t>Compile</a:t>
            </a:r>
          </a:p>
        </p:txBody>
      </p:sp>
      <p:sp>
        <p:nvSpPr>
          <p:cNvPr id="82" name="Rounded Rectangular Callout 10">
            <a:extLst>
              <a:ext uri="{FF2B5EF4-FFF2-40B4-BE49-F238E27FC236}">
                <a16:creationId xmlns:a16="http://schemas.microsoft.com/office/drawing/2014/main" id="{F3593410-5DAD-A9F5-21A4-0020525CF802}"/>
              </a:ext>
            </a:extLst>
          </p:cNvPr>
          <p:cNvSpPr/>
          <p:nvPr/>
        </p:nvSpPr>
        <p:spPr>
          <a:xfrm>
            <a:off x="5785493" y="3826406"/>
            <a:ext cx="938982" cy="907758"/>
          </a:xfrm>
          <a:prstGeom prst="wedgeRoundRectCallout">
            <a:avLst>
              <a:gd name="adj1" fmla="val -31737"/>
              <a:gd name="adj2" fmla="val -49510"/>
              <a:gd name="adj3" fmla="val 16667"/>
            </a:avLst>
          </a:prstGeom>
          <a:solidFill>
            <a:srgbClr val="EDF6F9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</a:rPr>
              <a:t>Run</a:t>
            </a:r>
          </a:p>
        </p:txBody>
      </p:sp>
      <p:sp>
        <p:nvSpPr>
          <p:cNvPr id="83" name="Rounded Rectangular Callout 10">
            <a:extLst>
              <a:ext uri="{FF2B5EF4-FFF2-40B4-BE49-F238E27FC236}">
                <a16:creationId xmlns:a16="http://schemas.microsoft.com/office/drawing/2014/main" id="{38E3A956-40F6-560F-4642-F38B915BFE83}"/>
              </a:ext>
            </a:extLst>
          </p:cNvPr>
          <p:cNvSpPr/>
          <p:nvPr/>
        </p:nvSpPr>
        <p:spPr>
          <a:xfrm>
            <a:off x="8746248" y="3828908"/>
            <a:ext cx="1554480" cy="905256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rgbClr val="EDF6F9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</a:rPr>
              <a:t>Log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</a:rPr>
              <a:t>Outcome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F5EA491-EF0C-1FCE-CFBF-1F9D832BE230}"/>
              </a:ext>
            </a:extLst>
          </p:cNvPr>
          <p:cNvCxnSpPr>
            <a:cxnSpLocks/>
            <a:endCxn id="83" idx="1"/>
          </p:cNvCxnSpPr>
          <p:nvPr/>
        </p:nvCxnSpPr>
        <p:spPr>
          <a:xfrm>
            <a:off x="8236962" y="4280284"/>
            <a:ext cx="509286" cy="1252"/>
          </a:xfrm>
          <a:prstGeom prst="straightConnector1">
            <a:avLst/>
          </a:prstGeom>
          <a:noFill/>
          <a:ln w="25400" cap="flat" cmpd="sng" algn="ctr">
            <a:solidFill>
              <a:srgbClr val="002050"/>
            </a:solidFill>
            <a:prstDash val="solid"/>
            <a:headEnd type="none"/>
            <a:tailEnd type="triangle" w="lg" len="lg"/>
          </a:ln>
          <a:effectLst/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E3F2D9C-A7B9-C171-281C-4AC114D33EB1}"/>
              </a:ext>
            </a:extLst>
          </p:cNvPr>
          <p:cNvCxnSpPr>
            <a:cxnSpLocks/>
            <a:stCxn id="82" idx="3"/>
          </p:cNvCxnSpPr>
          <p:nvPr/>
        </p:nvCxnSpPr>
        <p:spPr>
          <a:xfrm flipV="1">
            <a:off x="6724475" y="4280284"/>
            <a:ext cx="573505" cy="1"/>
          </a:xfrm>
          <a:prstGeom prst="straightConnector1">
            <a:avLst/>
          </a:prstGeom>
          <a:noFill/>
          <a:ln w="25400" cap="flat" cmpd="sng" algn="ctr">
            <a:solidFill>
              <a:srgbClr val="002050"/>
            </a:solidFill>
            <a:prstDash val="solid"/>
            <a:headEnd type="none"/>
            <a:tailEnd type="triangle" w="lg" len="lg"/>
          </a:ln>
          <a:effectLst/>
        </p:spPr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AAF813F-7C04-442B-D63C-6DBF2A1C8593}"/>
              </a:ext>
            </a:extLst>
          </p:cNvPr>
          <p:cNvCxnSpPr>
            <a:cxnSpLocks/>
            <a:endCxn id="82" idx="1"/>
          </p:cNvCxnSpPr>
          <p:nvPr/>
        </p:nvCxnSpPr>
        <p:spPr>
          <a:xfrm>
            <a:off x="5218457" y="4280284"/>
            <a:ext cx="567036" cy="1"/>
          </a:xfrm>
          <a:prstGeom prst="straightConnector1">
            <a:avLst/>
          </a:prstGeom>
          <a:noFill/>
          <a:ln w="25400" cap="flat" cmpd="sng" algn="ctr">
            <a:solidFill>
              <a:srgbClr val="002050"/>
            </a:solidFill>
            <a:prstDash val="solid"/>
            <a:headEnd type="none"/>
            <a:tailEnd type="triangle" w="lg" len="lg"/>
          </a:ln>
          <a:effectLst/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B47FD1-41CA-DE9F-EA7B-37F9BF635FD9}"/>
              </a:ext>
            </a:extLst>
          </p:cNvPr>
          <p:cNvCxnSpPr>
            <a:cxnSpLocks/>
            <a:stCxn id="81" idx="3"/>
          </p:cNvCxnSpPr>
          <p:nvPr/>
        </p:nvCxnSpPr>
        <p:spPr>
          <a:xfrm flipV="1">
            <a:off x="3750998" y="4280284"/>
            <a:ext cx="566042" cy="2460"/>
          </a:xfrm>
          <a:prstGeom prst="straightConnector1">
            <a:avLst/>
          </a:prstGeom>
          <a:noFill/>
          <a:ln w="25400" cap="flat" cmpd="sng" algn="ctr">
            <a:solidFill>
              <a:srgbClr val="002050"/>
            </a:solidFill>
            <a:prstDash val="solid"/>
            <a:headEnd type="none"/>
            <a:tailEnd type="triangle" w="lg" len="lg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9C5073A-CBBE-BF24-0738-3B1A249F6D0A}"/>
              </a:ext>
            </a:extLst>
          </p:cNvPr>
          <p:cNvCxnSpPr>
            <a:cxnSpLocks/>
            <a:stCxn id="80" idx="3"/>
            <a:endCxn id="81" idx="1"/>
          </p:cNvCxnSpPr>
          <p:nvPr/>
        </p:nvCxnSpPr>
        <p:spPr>
          <a:xfrm flipV="1">
            <a:off x="1710074" y="4282744"/>
            <a:ext cx="641892" cy="1"/>
          </a:xfrm>
          <a:prstGeom prst="straightConnector1">
            <a:avLst/>
          </a:prstGeom>
          <a:noFill/>
          <a:ln w="25400" cap="flat" cmpd="sng" algn="ctr">
            <a:solidFill>
              <a:srgbClr val="002050"/>
            </a:solidFill>
            <a:prstDash val="solid"/>
            <a:headEnd type="none"/>
            <a:tailEnd type="triangle" w="lg" len="lg"/>
          </a:ln>
          <a:effectLst/>
        </p:spPr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DDFA158-0DE7-4AAF-9FA7-C93D72A27B6D}"/>
              </a:ext>
            </a:extLst>
          </p:cNvPr>
          <p:cNvGrpSpPr/>
          <p:nvPr/>
        </p:nvGrpSpPr>
        <p:grpSpPr>
          <a:xfrm>
            <a:off x="33528" y="2542172"/>
            <a:ext cx="1990255" cy="1106177"/>
            <a:chOff x="5161350" y="1826763"/>
            <a:chExt cx="2072961" cy="1224331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4475E7F-5753-D2F3-C9B9-AF0174DAE6F3}"/>
                </a:ext>
              </a:extLst>
            </p:cNvPr>
            <p:cNvSpPr/>
            <p:nvPr/>
          </p:nvSpPr>
          <p:spPr>
            <a:xfrm>
              <a:off x="6853352" y="1840013"/>
              <a:ext cx="380959" cy="548640"/>
            </a:xfrm>
            <a:prstGeom prst="rect">
              <a:avLst/>
            </a:prstGeom>
            <a:solidFill>
              <a:srgbClr val="EDF2F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3CB8B68-8C66-ADBC-A4CF-CFDC3DCA6494}"/>
                </a:ext>
              </a:extLst>
            </p:cNvPr>
            <p:cNvSpPr txBox="1"/>
            <p:nvPr/>
          </p:nvSpPr>
          <p:spPr>
            <a:xfrm>
              <a:off x="5161350" y="1887276"/>
              <a:ext cx="553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q0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6C7F351-3F68-18D8-F37B-7F9BF1AAC1B4}"/>
                </a:ext>
              </a:extLst>
            </p:cNvPr>
            <p:cNvSpPr txBox="1"/>
            <p:nvPr/>
          </p:nvSpPr>
          <p:spPr>
            <a:xfrm>
              <a:off x="5163316" y="2549440"/>
              <a:ext cx="553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q1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411B0D4F-BF90-B54D-4185-40E1E3F9C18E}"/>
                </a:ext>
              </a:extLst>
            </p:cNvPr>
            <p:cNvCxnSpPr>
              <a:cxnSpLocks/>
              <a:stCxn id="91" idx="3"/>
              <a:endCxn id="90" idx="1"/>
            </p:cNvCxnSpPr>
            <p:nvPr/>
          </p:nvCxnSpPr>
          <p:spPr>
            <a:xfrm flipV="1">
              <a:off x="5714425" y="2114333"/>
              <a:ext cx="1138926" cy="3775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CCA8DE4-C7B4-C084-162B-D5C3868BE501}"/>
                </a:ext>
              </a:extLst>
            </p:cNvPr>
            <p:cNvCxnSpPr>
              <a:cxnSpLocks/>
              <a:stCxn id="92" idx="3"/>
              <a:endCxn id="95" idx="1"/>
            </p:cNvCxnSpPr>
            <p:nvPr/>
          </p:nvCxnSpPr>
          <p:spPr>
            <a:xfrm flipV="1">
              <a:off x="5716392" y="2776774"/>
              <a:ext cx="1136960" cy="3499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8F1E675-BD66-DBC7-098A-9158F207BF2E}"/>
                </a:ext>
              </a:extLst>
            </p:cNvPr>
            <p:cNvSpPr/>
            <p:nvPr/>
          </p:nvSpPr>
          <p:spPr>
            <a:xfrm>
              <a:off x="6853352" y="2502454"/>
              <a:ext cx="380959" cy="548640"/>
            </a:xfrm>
            <a:prstGeom prst="rect">
              <a:avLst/>
            </a:prstGeom>
            <a:solidFill>
              <a:srgbClr val="EDF2F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1223847-5430-37D5-6F8C-E276217E8256}"/>
                </a:ext>
              </a:extLst>
            </p:cNvPr>
            <p:cNvSpPr/>
            <p:nvPr/>
          </p:nvSpPr>
          <p:spPr>
            <a:xfrm>
              <a:off x="5824678" y="1826763"/>
              <a:ext cx="380959" cy="548640"/>
            </a:xfrm>
            <a:prstGeom prst="rect">
              <a:avLst/>
            </a:prstGeom>
            <a:solidFill>
              <a:srgbClr val="E0DDAA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X</a:t>
              </a: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15C5177-929D-8A95-17A8-23D81799F41A}"/>
                </a:ext>
              </a:extLst>
            </p:cNvPr>
            <p:cNvGrpSpPr/>
            <p:nvPr/>
          </p:nvGrpSpPr>
          <p:grpSpPr>
            <a:xfrm>
              <a:off x="6231484" y="1978437"/>
              <a:ext cx="548640" cy="1043335"/>
              <a:chOff x="6313164" y="5194111"/>
              <a:chExt cx="360054" cy="629212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7BFA437-5B7F-A9DB-32F2-1346825CCC38}"/>
                  </a:ext>
                </a:extLst>
              </p:cNvPr>
              <p:cNvSpPr/>
              <p:nvPr/>
            </p:nvSpPr>
            <p:spPr>
              <a:xfrm>
                <a:off x="6399426" y="5194111"/>
                <a:ext cx="180027" cy="165436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4292F875-16E7-617E-2D3B-9E1404806E6D}"/>
                  </a:ext>
                </a:extLst>
              </p:cNvPr>
              <p:cNvCxnSpPr>
                <a:cxnSpLocks/>
                <a:stCxn id="98" idx="4"/>
                <a:endCxn id="100" idx="0"/>
              </p:cNvCxnSpPr>
              <p:nvPr/>
            </p:nvCxnSpPr>
            <p:spPr>
              <a:xfrm>
                <a:off x="6489440" y="5359547"/>
                <a:ext cx="3751" cy="132903"/>
              </a:xfrm>
              <a:prstGeom prst="line">
                <a:avLst/>
              </a:prstGeom>
              <a:noFill/>
              <a:ln w="476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09D3305B-42D3-EECD-1B1E-A4D97368AB0A}"/>
                  </a:ext>
                </a:extLst>
              </p:cNvPr>
              <p:cNvSpPr/>
              <p:nvPr/>
            </p:nvSpPr>
            <p:spPr>
              <a:xfrm>
                <a:off x="6313164" y="5492450"/>
                <a:ext cx="360054" cy="330873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+</a:t>
                </a:r>
              </a:p>
            </p:txBody>
          </p:sp>
        </p:grp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3CB21C5-8231-8F74-1211-BE19779B4254}"/>
              </a:ext>
            </a:extLst>
          </p:cNvPr>
          <p:cNvCxnSpPr>
            <a:cxnSpLocks/>
            <a:stCxn id="83" idx="3"/>
            <a:endCxn id="102" idx="1"/>
          </p:cNvCxnSpPr>
          <p:nvPr/>
        </p:nvCxnSpPr>
        <p:spPr>
          <a:xfrm flipV="1">
            <a:off x="10300728" y="4280540"/>
            <a:ext cx="409674" cy="996"/>
          </a:xfrm>
          <a:prstGeom prst="straightConnector1">
            <a:avLst/>
          </a:prstGeom>
          <a:noFill/>
          <a:ln w="25400" cap="flat" cmpd="sng" algn="ctr">
            <a:solidFill>
              <a:srgbClr val="002050"/>
            </a:solidFill>
            <a:prstDash val="solid"/>
            <a:headEnd type="none"/>
            <a:tailEnd type="triangle" w="lg" len="lg"/>
          </a:ln>
          <a:effectLst/>
        </p:spPr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9224583D-CCA3-4556-1CDE-B4E2ECE90361}"/>
              </a:ext>
            </a:extLst>
          </p:cNvPr>
          <p:cNvSpPr txBox="1"/>
          <p:nvPr/>
        </p:nvSpPr>
        <p:spPr>
          <a:xfrm>
            <a:off x="10710402" y="404970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A45D0A2-2E57-AB05-3E9E-26F9BD832690}"/>
              </a:ext>
            </a:extLst>
          </p:cNvPr>
          <p:cNvSpPr txBox="1"/>
          <p:nvPr/>
        </p:nvSpPr>
        <p:spPr>
          <a:xfrm>
            <a:off x="10721746" y="451137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0F2A11D-9CB2-3832-5286-4C440B3D3357}"/>
              </a:ext>
            </a:extLst>
          </p:cNvPr>
          <p:cNvSpPr txBox="1"/>
          <p:nvPr/>
        </p:nvSpPr>
        <p:spPr>
          <a:xfrm>
            <a:off x="10721745" y="495623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AD47">
                    <a:lumMod val="50000"/>
                  </a:srgbClr>
                </a:solidFill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0870BF1-F749-D523-E160-130F5A1D6A8B}"/>
              </a:ext>
            </a:extLst>
          </p:cNvPr>
          <p:cNvSpPr txBox="1"/>
          <p:nvPr/>
        </p:nvSpPr>
        <p:spPr>
          <a:xfrm>
            <a:off x="10721745" y="541790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AD47">
                    <a:lumMod val="50000"/>
                  </a:srgbClr>
                </a:solidFill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106" name="Lightning Bolt 105">
            <a:extLst>
              <a:ext uri="{FF2B5EF4-FFF2-40B4-BE49-F238E27FC236}">
                <a16:creationId xmlns:a16="http://schemas.microsoft.com/office/drawing/2014/main" id="{EA9F31E9-A491-F651-DD6F-A96880098ED5}"/>
              </a:ext>
            </a:extLst>
          </p:cNvPr>
          <p:cNvSpPr/>
          <p:nvPr/>
        </p:nvSpPr>
        <p:spPr bwMode="auto">
          <a:xfrm rot="4436091">
            <a:off x="7721789" y="3165867"/>
            <a:ext cx="463370" cy="587834"/>
          </a:xfrm>
          <a:prstGeom prst="lightningBolt">
            <a:avLst/>
          </a:prstGeom>
          <a:solidFill>
            <a:srgbClr val="FF0000"/>
          </a:solidFill>
          <a:ln w="635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7" name="Rounded Rectangular Callout 10">
            <a:extLst>
              <a:ext uri="{FF2B5EF4-FFF2-40B4-BE49-F238E27FC236}">
                <a16:creationId xmlns:a16="http://schemas.microsoft.com/office/drawing/2014/main" id="{C5DDC04F-F997-FFEF-0D0E-614D0E1661E8}"/>
              </a:ext>
            </a:extLst>
          </p:cNvPr>
          <p:cNvSpPr/>
          <p:nvPr/>
        </p:nvSpPr>
        <p:spPr>
          <a:xfrm>
            <a:off x="396568" y="4919994"/>
            <a:ext cx="1464243" cy="680587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</a:rPr>
              <a:t>Program</a:t>
            </a:r>
          </a:p>
        </p:txBody>
      </p:sp>
      <p:sp>
        <p:nvSpPr>
          <p:cNvPr id="108" name="Rounded Rectangular Callout 10">
            <a:extLst>
              <a:ext uri="{FF2B5EF4-FFF2-40B4-BE49-F238E27FC236}">
                <a16:creationId xmlns:a16="http://schemas.microsoft.com/office/drawing/2014/main" id="{50B45A6C-C002-CBCB-93FA-B3C5C354E6CE}"/>
              </a:ext>
            </a:extLst>
          </p:cNvPr>
          <p:cNvSpPr/>
          <p:nvPr/>
        </p:nvSpPr>
        <p:spPr>
          <a:xfrm>
            <a:off x="6846189" y="4925207"/>
            <a:ext cx="1887321" cy="686912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</a:rPr>
              <a:t>Quantum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</a:rPr>
              <a:t>Device</a:t>
            </a:r>
          </a:p>
        </p:txBody>
      </p:sp>
      <p:sp>
        <p:nvSpPr>
          <p:cNvPr id="109" name="Rounded Rectangular Callout 10">
            <a:extLst>
              <a:ext uri="{FF2B5EF4-FFF2-40B4-BE49-F238E27FC236}">
                <a16:creationId xmlns:a16="http://schemas.microsoft.com/office/drawing/2014/main" id="{C890DC64-FD0C-68BB-BA8D-9CABEFCFC5F5}"/>
              </a:ext>
            </a:extLst>
          </p:cNvPr>
          <p:cNvSpPr/>
          <p:nvPr/>
        </p:nvSpPr>
        <p:spPr>
          <a:xfrm>
            <a:off x="6699894" y="5612119"/>
            <a:ext cx="2438841" cy="686912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</a:rPr>
              <a:t>Repeat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</a:rPr>
              <a:t>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</a:rPr>
              <a:t>trials</a:t>
            </a:r>
          </a:p>
        </p:txBody>
      </p:sp>
      <p:cxnSp>
        <p:nvCxnSpPr>
          <p:cNvPr id="110" name="Elbow Connector 109">
            <a:extLst>
              <a:ext uri="{FF2B5EF4-FFF2-40B4-BE49-F238E27FC236}">
                <a16:creationId xmlns:a16="http://schemas.microsoft.com/office/drawing/2014/main" id="{2A4E3A9E-15B5-FFF5-76C7-0A6D1F731585}"/>
              </a:ext>
            </a:extLst>
          </p:cNvPr>
          <p:cNvCxnSpPr>
            <a:cxnSpLocks/>
            <a:stCxn id="109" idx="1"/>
            <a:endCxn id="82" idx="2"/>
          </p:cNvCxnSpPr>
          <p:nvPr/>
        </p:nvCxnSpPr>
        <p:spPr>
          <a:xfrm rot="10800000">
            <a:off x="6254984" y="4734165"/>
            <a:ext cx="444910" cy="1221411"/>
          </a:xfrm>
          <a:prstGeom prst="bentConnector2">
            <a:avLst/>
          </a:prstGeom>
          <a:noFill/>
          <a:ln w="25400" cap="flat" cmpd="sng" algn="ctr">
            <a:solidFill>
              <a:srgbClr val="002050"/>
            </a:solidFill>
            <a:prstDash val="solid"/>
            <a:headEnd type="none"/>
            <a:tailEnd type="triangle" w="lg" len="lg"/>
          </a:ln>
          <a:effectLst/>
        </p:spPr>
      </p:cxnSp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id="{774873CA-B277-5386-40D8-88F3C2EE3B6C}"/>
              </a:ext>
            </a:extLst>
          </p:cNvPr>
          <p:cNvCxnSpPr>
            <a:cxnSpLocks/>
            <a:stCxn id="83" idx="2"/>
            <a:endCxn id="109" idx="3"/>
          </p:cNvCxnSpPr>
          <p:nvPr/>
        </p:nvCxnSpPr>
        <p:spPr>
          <a:xfrm rot="5400000">
            <a:off x="8720407" y="5152493"/>
            <a:ext cx="1221411" cy="384753"/>
          </a:xfrm>
          <a:prstGeom prst="bentConnector2">
            <a:avLst/>
          </a:prstGeom>
          <a:noFill/>
          <a:ln w="25400" cap="flat" cmpd="sng" algn="ctr">
            <a:solidFill>
              <a:srgbClr val="002050"/>
            </a:solidFill>
            <a:prstDash val="solid"/>
            <a:headEnd type="none"/>
            <a:tailEnd type="triangle" w="lg" len="lg"/>
          </a:ln>
          <a:effectLst/>
        </p:spPr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F0E187D-1559-7ABD-D13B-CCEFD5441CC4}"/>
              </a:ext>
            </a:extLst>
          </p:cNvPr>
          <p:cNvGrpSpPr/>
          <p:nvPr/>
        </p:nvGrpSpPr>
        <p:grpSpPr>
          <a:xfrm>
            <a:off x="7353696" y="1428367"/>
            <a:ext cx="3552849" cy="2245636"/>
            <a:chOff x="8557088" y="1107177"/>
            <a:chExt cx="3552849" cy="2245636"/>
          </a:xfrm>
        </p:grpSpPr>
        <p:graphicFrame>
          <p:nvGraphicFramePr>
            <p:cNvPr id="113" name="Chart 112">
              <a:extLst>
                <a:ext uri="{FF2B5EF4-FFF2-40B4-BE49-F238E27FC236}">
                  <a16:creationId xmlns:a16="http://schemas.microsoft.com/office/drawing/2014/main" id="{33EBFFF1-5DE1-F509-BF91-A028345153F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63239269"/>
                </p:ext>
              </p:extLst>
            </p:nvPr>
          </p:nvGraphicFramePr>
          <p:xfrm>
            <a:off x="8557088" y="1107177"/>
            <a:ext cx="3552849" cy="22456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DF17A49-90B7-5EBA-1E8E-1B7EE62EA8AA}"/>
                </a:ext>
              </a:extLst>
            </p:cNvPr>
            <p:cNvSpPr/>
            <p:nvPr/>
          </p:nvSpPr>
          <p:spPr>
            <a:xfrm>
              <a:off x="10359109" y="1988359"/>
              <a:ext cx="202518" cy="484627"/>
            </a:xfrm>
            <a:prstGeom prst="rect">
              <a:avLst/>
            </a:prstGeom>
            <a:solidFill>
              <a:srgbClr val="C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EC9BA61-5970-D2E8-962B-74D9BB5AD6B8}"/>
                </a:ext>
              </a:extLst>
            </p:cNvPr>
            <p:cNvSpPr/>
            <p:nvPr/>
          </p:nvSpPr>
          <p:spPr>
            <a:xfrm>
              <a:off x="9750532" y="1993713"/>
              <a:ext cx="202518" cy="484627"/>
            </a:xfrm>
            <a:prstGeom prst="rect">
              <a:avLst/>
            </a:prstGeom>
            <a:solidFill>
              <a:srgbClr val="C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11FFD87-3B3A-4C9F-F4C7-34DB81035CFC}"/>
              </a:ext>
            </a:extLst>
          </p:cNvPr>
          <p:cNvGrpSpPr/>
          <p:nvPr/>
        </p:nvGrpSpPr>
        <p:grpSpPr>
          <a:xfrm>
            <a:off x="705924" y="5533973"/>
            <a:ext cx="857970" cy="527203"/>
            <a:chOff x="815655" y="5395829"/>
            <a:chExt cx="857970" cy="527203"/>
          </a:xfrm>
        </p:grpSpPr>
        <p:pic>
          <p:nvPicPr>
            <p:cNvPr id="117" name="Picture 16" descr="Green Tick Checkmark Vector Icon For Checkbox Marker Symbol Stock  Illustration - Download Image Now - iStock">
              <a:extLst>
                <a:ext uri="{FF2B5EF4-FFF2-40B4-BE49-F238E27FC236}">
                  <a16:creationId xmlns:a16="http://schemas.microsoft.com/office/drawing/2014/main" id="{429EDE18-149E-EB66-E0A2-02FBFAAAE8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23" t="19761" r="16420" b="13443"/>
            <a:stretch/>
          </p:blipFill>
          <p:spPr bwMode="auto">
            <a:xfrm>
              <a:off x="815655" y="5395829"/>
              <a:ext cx="502426" cy="52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3346ACD-F38C-0E27-2035-4D61A9EE603D}"/>
                </a:ext>
              </a:extLst>
            </p:cNvPr>
            <p:cNvSpPr txBox="1"/>
            <p:nvPr/>
          </p:nvSpPr>
          <p:spPr>
            <a:xfrm>
              <a:off x="1177976" y="5414046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70AD47">
                      <a:lumMod val="50000"/>
                    </a:srgbClr>
                  </a:solidFill>
                  <a:cs typeface="Calibri" panose="020F0502020204030204" pitchFamily="34" charset="0"/>
                </a:rPr>
                <a:t>11</a:t>
              </a:r>
            </a:p>
          </p:txBody>
        </p:sp>
      </p:grpSp>
      <p:sp>
        <p:nvSpPr>
          <p:cNvPr id="119" name="Rounded Rectangular Callout 10">
            <a:extLst>
              <a:ext uri="{FF2B5EF4-FFF2-40B4-BE49-F238E27FC236}">
                <a16:creationId xmlns:a16="http://schemas.microsoft.com/office/drawing/2014/main" id="{4129E9C2-6B1E-3438-C0B2-6F3C91649825}"/>
              </a:ext>
            </a:extLst>
          </p:cNvPr>
          <p:cNvSpPr/>
          <p:nvPr/>
        </p:nvSpPr>
        <p:spPr>
          <a:xfrm>
            <a:off x="3819829" y="4919994"/>
            <a:ext cx="1887321" cy="686912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</a:rPr>
              <a:t>Quantum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</a:rPr>
              <a:t>Executable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D58D009-73E9-192C-E2BD-348E952947DE}"/>
              </a:ext>
            </a:extLst>
          </p:cNvPr>
          <p:cNvGrpSpPr/>
          <p:nvPr/>
        </p:nvGrpSpPr>
        <p:grpSpPr>
          <a:xfrm>
            <a:off x="8422920" y="928806"/>
            <a:ext cx="2293425" cy="914400"/>
            <a:chOff x="8443955" y="823281"/>
            <a:chExt cx="2293425" cy="914400"/>
          </a:xfrm>
        </p:grpSpPr>
        <p:sp>
          <p:nvSpPr>
            <p:cNvPr id="121" name="Rounded Rectangular Callout 10">
              <a:extLst>
                <a:ext uri="{FF2B5EF4-FFF2-40B4-BE49-F238E27FC236}">
                  <a16:creationId xmlns:a16="http://schemas.microsoft.com/office/drawing/2014/main" id="{EE5C6A57-F867-F6D4-2F13-4070CAE322A1}"/>
                </a:ext>
              </a:extLst>
            </p:cNvPr>
            <p:cNvSpPr/>
            <p:nvPr/>
          </p:nvSpPr>
          <p:spPr>
            <a:xfrm>
              <a:off x="9190425" y="961936"/>
              <a:ext cx="1546955" cy="686912"/>
            </a:xfrm>
            <a:prstGeom prst="wedgeRoundRectCallout">
              <a:avLst>
                <a:gd name="adj1" fmla="val -41475"/>
                <a:gd name="adj2" fmla="val -49150"/>
                <a:gd name="adj3" fmla="val 16667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2C6">
                      <a:lumMod val="50000"/>
                    </a:srgbClr>
                  </a:solidFill>
                  <a:effectLst/>
                  <a:uLnTx/>
                  <a:uFillTx/>
                </a:rPr>
                <a:t>Can infer solution</a:t>
              </a:r>
            </a:p>
          </p:txBody>
        </p:sp>
        <p:pic>
          <p:nvPicPr>
            <p:cNvPr id="122" name="Graphic 121" descr="Thumbs up sign with solid fill">
              <a:extLst>
                <a:ext uri="{FF2B5EF4-FFF2-40B4-BE49-F238E27FC236}">
                  <a16:creationId xmlns:a16="http://schemas.microsoft.com/office/drawing/2014/main" id="{83ECF4F1-3244-9C4E-BC9E-7137818ED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443955" y="823281"/>
              <a:ext cx="914400" cy="914400"/>
            </a:xfrm>
            <a:prstGeom prst="rect">
              <a:avLst/>
            </a:prstGeom>
          </p:spPr>
        </p:pic>
      </p:grpSp>
      <p:pic>
        <p:nvPicPr>
          <p:cNvPr id="126" name="Picture 125">
            <a:extLst>
              <a:ext uri="{FF2B5EF4-FFF2-40B4-BE49-F238E27FC236}">
                <a16:creationId xmlns:a16="http://schemas.microsoft.com/office/drawing/2014/main" id="{66EEF507-7ED7-9B2D-48B8-5696DB551E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1768" y="3690992"/>
            <a:ext cx="1226435" cy="11841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03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Goal: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Maximize probability of successful execution or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tria</a:t>
            </a:r>
            <a:r>
              <a:rPr lang="en-US" sz="2400" kern="0" dirty="0">
                <a:solidFill>
                  <a:prstClr val="white"/>
                </a:solidFill>
                <a:latin typeface="Calibri"/>
              </a:rPr>
              <a:t>l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(program success rate)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64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102" grpId="0"/>
      <p:bldP spid="103" grpId="0"/>
      <p:bldP spid="104" grpId="0"/>
      <p:bldP spid="105" grpId="0"/>
      <p:bldP spid="106" grpId="0" animBg="1"/>
      <p:bldP spid="106" grpId="1" animBg="1"/>
      <p:bldP spid="106" grpId="2" animBg="1"/>
      <p:bldP spid="108" grpId="0" animBg="1"/>
      <p:bldP spid="109" grpId="0" animBg="1"/>
      <p:bldP spid="119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Fault-Tolerant Quantum Computing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02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no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FTQCs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extract </a:t>
            </a:r>
            <a:r>
              <a:rPr lang="en-US" sz="2400" kern="0" dirty="0">
                <a:solidFill>
                  <a:prstClr val="white"/>
                </a:solidFill>
                <a:latin typeface="Calibri"/>
              </a:rPr>
              <a:t>information about errors and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corrects them in real-time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7B4745-F0BB-0E94-859D-5E7C027B09B7}"/>
              </a:ext>
            </a:extLst>
          </p:cNvPr>
          <p:cNvSpPr txBox="1"/>
          <p:nvPr/>
        </p:nvSpPr>
        <p:spPr>
          <a:xfrm>
            <a:off x="41723" y="1158837"/>
            <a:ext cx="12191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04210"/>
                </a:solidFill>
                <a:cs typeface="Calibri" panose="020F0502020204030204" pitchFamily="34" charset="0"/>
              </a:rPr>
              <a:t>QEC involves syndrome (parity) extraction and decoding to identify errors</a:t>
            </a:r>
          </a:p>
        </p:txBody>
      </p:sp>
      <p:sp>
        <p:nvSpPr>
          <p:cNvPr id="60" name="Rounded Rectangular Callout 10">
            <a:extLst>
              <a:ext uri="{FF2B5EF4-FFF2-40B4-BE49-F238E27FC236}">
                <a16:creationId xmlns:a16="http://schemas.microsoft.com/office/drawing/2014/main" id="{0D1AD49A-DAF4-8EDE-9C04-56AEEFBD4EC1}"/>
              </a:ext>
            </a:extLst>
          </p:cNvPr>
          <p:cNvSpPr/>
          <p:nvPr/>
        </p:nvSpPr>
        <p:spPr>
          <a:xfrm>
            <a:off x="1028792" y="1985590"/>
            <a:ext cx="3080058" cy="523220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rgbClr val="EDF6F9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2400" kern="0" dirty="0">
                <a:solidFill>
                  <a:srgbClr val="0072C6">
                    <a:lumMod val="50000"/>
                  </a:srgbClr>
                </a:solidFill>
                <a:ea typeface="Cambria Math" panose="02040503050406030204" pitchFamily="18" charset="0"/>
                <a:cs typeface="Calibri" panose="020F0502020204030204" pitchFamily="34" charset="0"/>
              </a:rPr>
              <a:t>Decoder</a:t>
            </a:r>
          </a:p>
        </p:txBody>
      </p:sp>
      <p:sp>
        <p:nvSpPr>
          <p:cNvPr id="61" name="Rounded Rectangular Callout 10">
            <a:extLst>
              <a:ext uri="{FF2B5EF4-FFF2-40B4-BE49-F238E27FC236}">
                <a16:creationId xmlns:a16="http://schemas.microsoft.com/office/drawing/2014/main" id="{EDAF8D4D-5CF4-B36B-C562-B54F226F4CB6}"/>
              </a:ext>
            </a:extLst>
          </p:cNvPr>
          <p:cNvSpPr/>
          <p:nvPr/>
        </p:nvSpPr>
        <p:spPr>
          <a:xfrm>
            <a:off x="995488" y="3289064"/>
            <a:ext cx="1523379" cy="810910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rgbClr val="EDF6F9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2400" kern="0" dirty="0">
                <a:solidFill>
                  <a:srgbClr val="0072C6">
                    <a:lumMod val="50000"/>
                  </a:srgbClr>
                </a:solidFill>
                <a:ea typeface="Cambria Math" panose="02040503050406030204" pitchFamily="18" charset="0"/>
                <a:cs typeface="Calibri" panose="020F0502020204030204" pitchFamily="34" charset="0"/>
              </a:rPr>
              <a:t>Control</a:t>
            </a:r>
          </a:p>
          <a:p>
            <a:pPr algn="ctr">
              <a:defRPr/>
            </a:pPr>
            <a:r>
              <a:rPr lang="en-US" sz="2400" kern="0" dirty="0">
                <a:solidFill>
                  <a:srgbClr val="0072C6">
                    <a:lumMod val="50000"/>
                  </a:srgbClr>
                </a:solidFill>
                <a:ea typeface="Cambria Math" panose="02040503050406030204" pitchFamily="18" charset="0"/>
                <a:cs typeface="Calibri" panose="020F0502020204030204" pitchFamily="34" charset="0"/>
              </a:rPr>
              <a:t>Processor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AA0255-E7BC-6B75-7841-66481698E953}"/>
              </a:ext>
            </a:extLst>
          </p:cNvPr>
          <p:cNvCxnSpPr>
            <a:cxnSpLocks/>
          </p:cNvCxnSpPr>
          <p:nvPr/>
        </p:nvCxnSpPr>
        <p:spPr>
          <a:xfrm>
            <a:off x="1785008" y="4124688"/>
            <a:ext cx="0" cy="746623"/>
          </a:xfrm>
          <a:prstGeom prst="line">
            <a:avLst/>
          </a:prstGeom>
          <a:noFill/>
          <a:ln w="31750" cap="flat" cmpd="sng" algn="ctr">
            <a:solidFill>
              <a:srgbClr val="0072C6">
                <a:lumMod val="50000"/>
              </a:srgbClr>
            </a:solidFill>
            <a:prstDash val="solid"/>
            <a:headEnd type="none"/>
            <a:tailEnd type="triangle" w="lg" len="lg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767D15A-DF44-24E3-95A7-8845F87CA444}"/>
              </a:ext>
            </a:extLst>
          </p:cNvPr>
          <p:cNvCxnSpPr>
            <a:cxnSpLocks/>
          </p:cNvCxnSpPr>
          <p:nvPr/>
        </p:nvCxnSpPr>
        <p:spPr>
          <a:xfrm flipV="1">
            <a:off x="3368103" y="4108467"/>
            <a:ext cx="0" cy="1112072"/>
          </a:xfrm>
          <a:prstGeom prst="line">
            <a:avLst/>
          </a:prstGeom>
          <a:noFill/>
          <a:ln w="31750" cap="flat" cmpd="sng" algn="ctr">
            <a:solidFill>
              <a:srgbClr val="0072C6">
                <a:lumMod val="50000"/>
              </a:srgbClr>
            </a:solidFill>
            <a:prstDash val="solid"/>
            <a:headEnd type="none"/>
            <a:tailEnd type="triangle" w="lg" len="lg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CE8D7AF-1939-B21A-0578-F45AC3A9A323}"/>
              </a:ext>
            </a:extLst>
          </p:cNvPr>
          <p:cNvCxnSpPr>
            <a:cxnSpLocks/>
          </p:cNvCxnSpPr>
          <p:nvPr/>
        </p:nvCxnSpPr>
        <p:spPr>
          <a:xfrm>
            <a:off x="1793750" y="2508810"/>
            <a:ext cx="1404" cy="788747"/>
          </a:xfrm>
          <a:prstGeom prst="line">
            <a:avLst/>
          </a:prstGeom>
          <a:noFill/>
          <a:ln w="31750" cap="flat" cmpd="sng" algn="ctr">
            <a:solidFill>
              <a:srgbClr val="0072C6">
                <a:lumMod val="50000"/>
              </a:srgbClr>
            </a:solidFill>
            <a:prstDash val="solid"/>
            <a:headEnd type="none"/>
            <a:tailEnd type="triangle" w="lg" len="lg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4D59534-4081-1C98-C4D4-184CED6CFBAB}"/>
              </a:ext>
            </a:extLst>
          </p:cNvPr>
          <p:cNvCxnSpPr>
            <a:cxnSpLocks/>
            <a:stCxn id="73" idx="0"/>
          </p:cNvCxnSpPr>
          <p:nvPr/>
        </p:nvCxnSpPr>
        <p:spPr>
          <a:xfrm flipH="1" flipV="1">
            <a:off x="3347160" y="2524605"/>
            <a:ext cx="1" cy="772952"/>
          </a:xfrm>
          <a:prstGeom prst="line">
            <a:avLst/>
          </a:prstGeom>
          <a:noFill/>
          <a:ln w="31750" cap="flat" cmpd="sng" algn="ctr">
            <a:solidFill>
              <a:srgbClr val="0072C6">
                <a:lumMod val="50000"/>
              </a:srgbClr>
            </a:solidFill>
            <a:prstDash val="solid"/>
            <a:headEnd type="none"/>
            <a:tailEnd type="triangle" w="lg" len="lg"/>
          </a:ln>
          <a:effectLst/>
        </p:spPr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C74BEBB-3273-DB74-F411-A0D53F657947}"/>
              </a:ext>
            </a:extLst>
          </p:cNvPr>
          <p:cNvGrpSpPr/>
          <p:nvPr/>
        </p:nvGrpSpPr>
        <p:grpSpPr>
          <a:xfrm>
            <a:off x="995488" y="4871311"/>
            <a:ext cx="3018843" cy="1112072"/>
            <a:chOff x="406279" y="5133703"/>
            <a:chExt cx="3018843" cy="1112072"/>
          </a:xfrm>
        </p:grpSpPr>
        <p:sp>
          <p:nvSpPr>
            <p:cNvPr id="67" name="Rounded Rectangular Callout 10">
              <a:extLst>
                <a:ext uri="{FF2B5EF4-FFF2-40B4-BE49-F238E27FC236}">
                  <a16:creationId xmlns:a16="http://schemas.microsoft.com/office/drawing/2014/main" id="{72434388-7F66-D4EB-A9EF-730D26ABEBEF}"/>
                </a:ext>
              </a:extLst>
            </p:cNvPr>
            <p:cNvSpPr/>
            <p:nvPr/>
          </p:nvSpPr>
          <p:spPr>
            <a:xfrm>
              <a:off x="406279" y="5133703"/>
              <a:ext cx="3018843" cy="1112072"/>
            </a:xfrm>
            <a:prstGeom prst="wedgeRoundRectCallout">
              <a:avLst>
                <a:gd name="adj1" fmla="val -41475"/>
                <a:gd name="adj2" fmla="val -49150"/>
                <a:gd name="adj3" fmla="val 16667"/>
              </a:avLst>
            </a:prstGeom>
            <a:solidFill>
              <a:srgbClr val="EDF6F9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2400" kern="0" dirty="0">
                <a:solidFill>
                  <a:srgbClr val="0072C6">
                    <a:lumMod val="50000"/>
                  </a:srgbClr>
                </a:solidFill>
                <a:ea typeface="Cambria Math" panose="02040503050406030204" pitchFamily="18" charset="0"/>
                <a:cs typeface="Calibri" panose="020F0502020204030204" pitchFamily="34" charset="0"/>
              </a:endParaRPr>
            </a:p>
            <a:p>
              <a:pPr algn="ctr">
                <a:defRPr/>
              </a:pPr>
              <a:endParaRPr lang="en-US" sz="2400" kern="0" dirty="0">
                <a:solidFill>
                  <a:srgbClr val="0072C6">
                    <a:lumMod val="50000"/>
                  </a:srgbClr>
                </a:solidFill>
                <a:ea typeface="Cambria Math" panose="02040503050406030204" pitchFamily="18" charset="0"/>
                <a:cs typeface="Calibri" panose="020F0502020204030204" pitchFamily="34" charset="0"/>
              </a:endParaRPr>
            </a:p>
            <a:p>
              <a:pPr algn="ctr">
                <a:defRPr/>
              </a:pPr>
              <a:r>
                <a:rPr lang="en-US" sz="2400" kern="0" dirty="0">
                  <a:solidFill>
                    <a:srgbClr val="0072C6">
                      <a:lumMod val="50000"/>
                    </a:srgbClr>
                  </a:solidFill>
                  <a:ea typeface="Cambria Math" panose="02040503050406030204" pitchFamily="18" charset="0"/>
                  <a:cs typeface="Calibri" panose="020F0502020204030204" pitchFamily="34" charset="0"/>
                </a:rPr>
                <a:t>Qubits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4D02475-DC93-CCE2-1DE8-6CEEC82FBC5E}"/>
                </a:ext>
              </a:extLst>
            </p:cNvPr>
            <p:cNvSpPr/>
            <p:nvPr/>
          </p:nvSpPr>
          <p:spPr bwMode="auto">
            <a:xfrm>
              <a:off x="596138" y="5265131"/>
              <a:ext cx="447261" cy="460796"/>
            </a:xfrm>
            <a:prstGeom prst="ellipse">
              <a:avLst/>
            </a:prstGeom>
            <a:gradFill flip="none" rotWithShape="1">
              <a:gsLst>
                <a:gs pos="0">
                  <a:srgbClr val="ECB390">
                    <a:tint val="66000"/>
                    <a:satMod val="160000"/>
                  </a:srgbClr>
                </a:gs>
                <a:gs pos="50000">
                  <a:srgbClr val="ECB390">
                    <a:tint val="44500"/>
                    <a:satMod val="160000"/>
                  </a:srgbClr>
                </a:gs>
                <a:gs pos="100000">
                  <a:srgbClr val="ECB39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D2D2D2">
                  <a:lumMod val="1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5D4B1D1-BEA4-2ACC-C0B1-782578DB2756}"/>
                </a:ext>
              </a:extLst>
            </p:cNvPr>
            <p:cNvSpPr/>
            <p:nvPr/>
          </p:nvSpPr>
          <p:spPr bwMode="auto">
            <a:xfrm>
              <a:off x="1151668" y="5265131"/>
              <a:ext cx="447261" cy="460796"/>
            </a:xfrm>
            <a:prstGeom prst="ellipse">
              <a:avLst/>
            </a:prstGeom>
            <a:gradFill flip="none" rotWithShape="1">
              <a:gsLst>
                <a:gs pos="0">
                  <a:srgbClr val="ECB390">
                    <a:tint val="66000"/>
                    <a:satMod val="160000"/>
                  </a:srgbClr>
                </a:gs>
                <a:gs pos="50000">
                  <a:srgbClr val="ECB390">
                    <a:tint val="44500"/>
                    <a:satMod val="160000"/>
                  </a:srgbClr>
                </a:gs>
                <a:gs pos="100000">
                  <a:srgbClr val="ECB39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D2D2D2">
                  <a:lumMod val="1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E0AB6AC-996C-7B90-A0B8-F8FB524B1B6B}"/>
                </a:ext>
              </a:extLst>
            </p:cNvPr>
            <p:cNvSpPr/>
            <p:nvPr/>
          </p:nvSpPr>
          <p:spPr bwMode="auto">
            <a:xfrm>
              <a:off x="1707198" y="5269622"/>
              <a:ext cx="447261" cy="460796"/>
            </a:xfrm>
            <a:prstGeom prst="ellipse">
              <a:avLst/>
            </a:prstGeom>
            <a:gradFill flip="none" rotWithShape="1">
              <a:gsLst>
                <a:gs pos="0">
                  <a:srgbClr val="ECB390">
                    <a:tint val="66000"/>
                    <a:satMod val="160000"/>
                  </a:srgbClr>
                </a:gs>
                <a:gs pos="50000">
                  <a:srgbClr val="ECB390">
                    <a:tint val="44500"/>
                    <a:satMod val="160000"/>
                  </a:srgbClr>
                </a:gs>
                <a:gs pos="100000">
                  <a:srgbClr val="ECB39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D2D2D2">
                  <a:lumMod val="1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223A8AE-2FC8-9F04-9190-124D7DC6BF20}"/>
                </a:ext>
              </a:extLst>
            </p:cNvPr>
            <p:cNvSpPr/>
            <p:nvPr/>
          </p:nvSpPr>
          <p:spPr bwMode="auto">
            <a:xfrm>
              <a:off x="2262728" y="5265131"/>
              <a:ext cx="447261" cy="460796"/>
            </a:xfrm>
            <a:prstGeom prst="ellipse">
              <a:avLst/>
            </a:prstGeom>
            <a:gradFill flip="none" rotWithShape="1">
              <a:gsLst>
                <a:gs pos="0">
                  <a:srgbClr val="ECB390">
                    <a:tint val="66000"/>
                    <a:satMod val="160000"/>
                  </a:srgbClr>
                </a:gs>
                <a:gs pos="50000">
                  <a:srgbClr val="ECB390">
                    <a:tint val="44500"/>
                    <a:satMod val="160000"/>
                  </a:srgbClr>
                </a:gs>
                <a:gs pos="100000">
                  <a:srgbClr val="ECB39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D2D2D2">
                  <a:lumMod val="1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B036F37-1A09-06E6-CF97-B6942A1BB222}"/>
                </a:ext>
              </a:extLst>
            </p:cNvPr>
            <p:cNvSpPr/>
            <p:nvPr/>
          </p:nvSpPr>
          <p:spPr bwMode="auto">
            <a:xfrm>
              <a:off x="2818258" y="5262213"/>
              <a:ext cx="447261" cy="460796"/>
            </a:xfrm>
            <a:prstGeom prst="ellipse">
              <a:avLst/>
            </a:prstGeom>
            <a:gradFill flip="none" rotWithShape="1">
              <a:gsLst>
                <a:gs pos="0">
                  <a:srgbClr val="ECB390">
                    <a:tint val="66000"/>
                    <a:satMod val="160000"/>
                  </a:srgbClr>
                </a:gs>
                <a:gs pos="50000">
                  <a:srgbClr val="ECB390">
                    <a:tint val="44500"/>
                    <a:satMod val="160000"/>
                  </a:srgbClr>
                </a:gs>
                <a:gs pos="100000">
                  <a:srgbClr val="ECB39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D2D2D2">
                  <a:lumMod val="1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73" name="Rounded Rectangular Callout 10">
            <a:extLst>
              <a:ext uri="{FF2B5EF4-FFF2-40B4-BE49-F238E27FC236}">
                <a16:creationId xmlns:a16="http://schemas.microsoft.com/office/drawing/2014/main" id="{3BC884EC-C6A5-10BD-9AC2-A0BEA6861B82}"/>
              </a:ext>
            </a:extLst>
          </p:cNvPr>
          <p:cNvSpPr/>
          <p:nvPr/>
        </p:nvSpPr>
        <p:spPr>
          <a:xfrm>
            <a:off x="2585471" y="3297557"/>
            <a:ext cx="1523379" cy="810910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rgbClr val="EDF6F9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2400" kern="0" dirty="0">
                <a:solidFill>
                  <a:srgbClr val="0072C6">
                    <a:lumMod val="50000"/>
                  </a:srgbClr>
                </a:solidFill>
                <a:ea typeface="Cambria Math" panose="02040503050406030204" pitchFamily="18" charset="0"/>
                <a:cs typeface="Calibri" panose="020F0502020204030204" pitchFamily="34" charset="0"/>
              </a:rPr>
              <a:t>Readout</a:t>
            </a:r>
          </a:p>
          <a:p>
            <a:pPr algn="ctr">
              <a:defRPr/>
            </a:pPr>
            <a:r>
              <a:rPr lang="en-US" sz="2400" kern="0" dirty="0">
                <a:solidFill>
                  <a:srgbClr val="0072C6">
                    <a:lumMod val="50000"/>
                  </a:srgbClr>
                </a:solidFill>
                <a:ea typeface="Cambria Math" panose="02040503050406030204" pitchFamily="18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6E38251-CC02-344C-1AAB-3B5669C3FE21}"/>
              </a:ext>
            </a:extLst>
          </p:cNvPr>
          <p:cNvSpPr txBox="1"/>
          <p:nvPr/>
        </p:nvSpPr>
        <p:spPr>
          <a:xfrm>
            <a:off x="3399295" y="2582838"/>
            <a:ext cx="146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72C6">
                    <a:lumMod val="50000"/>
                  </a:srgbClr>
                </a:solidFill>
                <a:cs typeface="Calibri" panose="020F0502020204030204" pitchFamily="34" charset="0"/>
              </a:rPr>
              <a:t>Syndrome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64D70E5-A3D3-8119-8EE0-FF1ACA42FD3E}"/>
              </a:ext>
            </a:extLst>
          </p:cNvPr>
          <p:cNvSpPr txBox="1"/>
          <p:nvPr/>
        </p:nvSpPr>
        <p:spPr>
          <a:xfrm>
            <a:off x="3392571" y="2900390"/>
            <a:ext cx="1506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1246">
              <a:defRPr/>
            </a:pPr>
            <a:r>
              <a:rPr lang="en-US" sz="2400" b="1" i="1" dirty="0">
                <a:solidFill>
                  <a:srgbClr val="0072C6">
                    <a:lumMod val="50000"/>
                  </a:srgbClr>
                </a:solidFill>
                <a:cs typeface="Calibri" panose="020F0502020204030204" pitchFamily="34" charset="0"/>
              </a:rPr>
              <a:t>01…….01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53A76A9-D68C-38C7-033D-BFBA0EA433BE}"/>
              </a:ext>
            </a:extLst>
          </p:cNvPr>
          <p:cNvSpPr txBox="1"/>
          <p:nvPr/>
        </p:nvSpPr>
        <p:spPr>
          <a:xfrm>
            <a:off x="338414" y="2587889"/>
            <a:ext cx="1729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72C6">
                    <a:lumMod val="50000"/>
                  </a:srgbClr>
                </a:solidFill>
                <a:cs typeface="Calibri" panose="020F0502020204030204" pitchFamily="34" charset="0"/>
              </a:rPr>
              <a:t>Correction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97D86BC-0775-D519-3D44-B59013251105}"/>
              </a:ext>
            </a:extLst>
          </p:cNvPr>
          <p:cNvSpPr txBox="1"/>
          <p:nvPr/>
        </p:nvSpPr>
        <p:spPr>
          <a:xfrm>
            <a:off x="64017" y="4031821"/>
            <a:ext cx="1729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72C6">
                    <a:lumMod val="50000"/>
                  </a:srgbClr>
                </a:solidFill>
                <a:cs typeface="Calibri" panose="020F0502020204030204" pitchFamily="34" charset="0"/>
              </a:rPr>
              <a:t>QEC</a:t>
            </a:r>
          </a:p>
          <a:p>
            <a:pPr algn="ctr">
              <a:defRPr/>
            </a:pPr>
            <a:r>
              <a:rPr lang="en-US" sz="2400" dirty="0">
                <a:solidFill>
                  <a:srgbClr val="0072C6">
                    <a:lumMod val="50000"/>
                  </a:srgbClr>
                </a:solidFill>
                <a:cs typeface="Calibri" panose="020F0502020204030204" pitchFamily="34" charset="0"/>
              </a:rPr>
              <a:t>Instructions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58977CE-13FA-2E00-B015-9518A9251A29}"/>
              </a:ext>
            </a:extLst>
          </p:cNvPr>
          <p:cNvSpPr txBox="1"/>
          <p:nvPr/>
        </p:nvSpPr>
        <p:spPr>
          <a:xfrm>
            <a:off x="6439901" y="3336594"/>
            <a:ext cx="337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1246">
              <a:defRPr/>
            </a:pPr>
            <a:r>
              <a:rPr lang="en-US" sz="2400" i="1" dirty="0">
                <a:solidFill>
                  <a:srgbClr val="104210"/>
                </a:solidFill>
                <a:cs typeface="Calibri" panose="020F0502020204030204" pitchFamily="34" charset="0"/>
              </a:rPr>
              <a:t>Did an error occur?</a:t>
            </a:r>
          </a:p>
        </p:txBody>
      </p:sp>
      <p:pic>
        <p:nvPicPr>
          <p:cNvPr id="123" name="Graphic 122" descr="Badge Question Mark with solid fill">
            <a:extLst>
              <a:ext uri="{FF2B5EF4-FFF2-40B4-BE49-F238E27FC236}">
                <a16:creationId xmlns:a16="http://schemas.microsoft.com/office/drawing/2014/main" id="{4955DF2C-B991-AB44-12A4-E77E39530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5172" y="3303881"/>
            <a:ext cx="548640" cy="548640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C0F2BD4A-B98F-E95E-F171-5AA1CB7C53CC}"/>
              </a:ext>
            </a:extLst>
          </p:cNvPr>
          <p:cNvSpPr txBox="1"/>
          <p:nvPr/>
        </p:nvSpPr>
        <p:spPr>
          <a:xfrm>
            <a:off x="6439901" y="3868573"/>
            <a:ext cx="467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1246">
              <a:defRPr/>
            </a:pPr>
            <a:r>
              <a:rPr lang="en-US" sz="2400" i="1" dirty="0">
                <a:solidFill>
                  <a:srgbClr val="104210"/>
                </a:solidFill>
                <a:cs typeface="Calibri" panose="020F0502020204030204" pitchFamily="34" charset="0"/>
              </a:rPr>
              <a:t>Where did the error occur?</a:t>
            </a:r>
          </a:p>
        </p:txBody>
      </p:sp>
      <p:pic>
        <p:nvPicPr>
          <p:cNvPr id="125" name="Graphic 124" descr="Badge Question Mark with solid fill">
            <a:extLst>
              <a:ext uri="{FF2B5EF4-FFF2-40B4-BE49-F238E27FC236}">
                <a16:creationId xmlns:a16="http://schemas.microsoft.com/office/drawing/2014/main" id="{766D5728-CFB3-7EF8-CB66-E5B485D4F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5172" y="3825086"/>
            <a:ext cx="548640" cy="548640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9E450996-FF2B-6AD2-EBBC-992B2DA19400}"/>
              </a:ext>
            </a:extLst>
          </p:cNvPr>
          <p:cNvSpPr txBox="1"/>
          <p:nvPr/>
        </p:nvSpPr>
        <p:spPr>
          <a:xfrm>
            <a:off x="6439902" y="4418599"/>
            <a:ext cx="467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1246">
              <a:defRPr/>
            </a:pPr>
            <a:r>
              <a:rPr lang="en-US" sz="2400" i="1" dirty="0">
                <a:solidFill>
                  <a:srgbClr val="104210"/>
                </a:solidFill>
                <a:cs typeface="Calibri" panose="020F0502020204030204" pitchFamily="34" charset="0"/>
              </a:rPr>
              <a:t>What was the type of error?</a:t>
            </a:r>
          </a:p>
        </p:txBody>
      </p:sp>
      <p:pic>
        <p:nvPicPr>
          <p:cNvPr id="128" name="Graphic 127" descr="Badge Question Mark with solid fill">
            <a:extLst>
              <a:ext uri="{FF2B5EF4-FFF2-40B4-BE49-F238E27FC236}">
                <a16:creationId xmlns:a16="http://schemas.microsoft.com/office/drawing/2014/main" id="{0DC42824-BE6C-D940-8D55-4C07CADD9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5172" y="4372297"/>
            <a:ext cx="548640" cy="548640"/>
          </a:xfrm>
          <a:prstGeom prst="rect">
            <a:avLst/>
          </a:prstGeom>
        </p:spPr>
      </p:pic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1341DDE-D767-8A8D-4083-D99D2700EB59}"/>
              </a:ext>
            </a:extLst>
          </p:cNvPr>
          <p:cNvGrpSpPr/>
          <p:nvPr/>
        </p:nvGrpSpPr>
        <p:grpSpPr>
          <a:xfrm>
            <a:off x="1571944" y="2883859"/>
            <a:ext cx="1921766" cy="1706147"/>
            <a:chOff x="7191221" y="3930995"/>
            <a:chExt cx="1921766" cy="1706147"/>
          </a:xfrm>
        </p:grpSpPr>
        <p:pic>
          <p:nvPicPr>
            <p:cNvPr id="130" name="Graphic 129" descr="Arrow: Rotate left with solid fill">
              <a:extLst>
                <a:ext uri="{FF2B5EF4-FFF2-40B4-BE49-F238E27FC236}">
                  <a16:creationId xmlns:a16="http://schemas.microsoft.com/office/drawing/2014/main" id="{6C3FF35A-770E-505F-9F5D-5C85E005D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91221" y="3930995"/>
              <a:ext cx="914400" cy="914400"/>
            </a:xfrm>
            <a:prstGeom prst="rect">
              <a:avLst/>
            </a:prstGeom>
          </p:spPr>
        </p:pic>
        <p:pic>
          <p:nvPicPr>
            <p:cNvPr id="131" name="Graphic 130" descr="Arrow: Rotate left with solid fill">
              <a:extLst>
                <a:ext uri="{FF2B5EF4-FFF2-40B4-BE49-F238E27FC236}">
                  <a16:creationId xmlns:a16="http://schemas.microsoft.com/office/drawing/2014/main" id="{D6BEFD6B-9A58-6710-FD07-EFF0A8416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5691843">
              <a:off x="7275965" y="4722742"/>
              <a:ext cx="914400" cy="914400"/>
            </a:xfrm>
            <a:prstGeom prst="rect">
              <a:avLst/>
            </a:prstGeom>
          </p:spPr>
        </p:pic>
        <p:pic>
          <p:nvPicPr>
            <p:cNvPr id="132" name="Graphic 131" descr="Arrow: Rotate left with solid fill">
              <a:extLst>
                <a:ext uri="{FF2B5EF4-FFF2-40B4-BE49-F238E27FC236}">
                  <a16:creationId xmlns:a16="http://schemas.microsoft.com/office/drawing/2014/main" id="{6BD6A6CE-0D43-8C65-D041-F63329323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9820419">
              <a:off x="8198587" y="4696127"/>
              <a:ext cx="914400" cy="914400"/>
            </a:xfrm>
            <a:prstGeom prst="rect">
              <a:avLst/>
            </a:prstGeom>
          </p:spPr>
        </p:pic>
        <p:pic>
          <p:nvPicPr>
            <p:cNvPr id="133" name="Graphic 132" descr="Arrow: Rotate left with solid fill">
              <a:extLst>
                <a:ext uri="{FF2B5EF4-FFF2-40B4-BE49-F238E27FC236}">
                  <a16:creationId xmlns:a16="http://schemas.microsoft.com/office/drawing/2014/main" id="{2851EB45-57B3-7052-B90D-7C90E2279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4761250">
              <a:off x="8154345" y="3930995"/>
              <a:ext cx="914400" cy="914400"/>
            </a:xfrm>
            <a:prstGeom prst="rect">
              <a:avLst/>
            </a:prstGeom>
          </p:spPr>
        </p:pic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6C80F9C-9363-B09F-666E-005AFB45E03A}"/>
              </a:ext>
            </a:extLst>
          </p:cNvPr>
          <p:cNvGrpSpPr/>
          <p:nvPr/>
        </p:nvGrpSpPr>
        <p:grpSpPr>
          <a:xfrm>
            <a:off x="-28685" y="3971452"/>
            <a:ext cx="536044" cy="627864"/>
            <a:chOff x="7188625" y="1909100"/>
            <a:chExt cx="536044" cy="627864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23E2A1C-A209-F50F-C83A-426BAF1E30E6}"/>
                </a:ext>
              </a:extLst>
            </p:cNvPr>
            <p:cNvSpPr/>
            <p:nvPr/>
          </p:nvSpPr>
          <p:spPr bwMode="auto">
            <a:xfrm>
              <a:off x="7270797" y="2013115"/>
              <a:ext cx="365760" cy="365760"/>
            </a:xfrm>
            <a:prstGeom prst="ellipse">
              <a:avLst/>
            </a:prstGeom>
            <a:solidFill>
              <a:srgbClr val="01014B"/>
            </a:solidFill>
            <a:ln w="9525" cap="flat" cmpd="sng" algn="ctr">
              <a:solidFill>
                <a:srgbClr val="01014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 err="1">
                <a:solidFill>
                  <a:srgbClr val="0072C6">
                    <a:lumMod val="50000"/>
                  </a:srgbClr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9FC62BF8-2EA1-18F1-4180-CF3B4CA93919}"/>
                </a:ext>
              </a:extLst>
            </p:cNvPr>
            <p:cNvSpPr txBox="1"/>
            <p:nvPr/>
          </p:nvSpPr>
          <p:spPr>
            <a:xfrm>
              <a:off x="7188625" y="1909100"/>
              <a:ext cx="536044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2400" b="1" kern="0" dirty="0">
                  <a:solidFill>
                    <a:srgbClr val="FFFFFF"/>
                  </a:solidFill>
                  <a:latin typeface="Arial" panose="020B0604020202020204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1DCDB84-A28F-A7C3-74D2-8C1B6332E4A1}"/>
              </a:ext>
            </a:extLst>
          </p:cNvPr>
          <p:cNvGrpSpPr/>
          <p:nvPr/>
        </p:nvGrpSpPr>
        <p:grpSpPr>
          <a:xfrm>
            <a:off x="5315250" y="1915321"/>
            <a:ext cx="5214562" cy="627864"/>
            <a:chOff x="5827535" y="1695231"/>
            <a:chExt cx="5214562" cy="627864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9ED450A4-4459-8C0C-DCA2-B1A3F44D8D7F}"/>
                </a:ext>
              </a:extLst>
            </p:cNvPr>
            <p:cNvGrpSpPr/>
            <p:nvPr/>
          </p:nvGrpSpPr>
          <p:grpSpPr>
            <a:xfrm>
              <a:off x="5827535" y="1695231"/>
              <a:ext cx="536044" cy="627864"/>
              <a:chOff x="7188625" y="1909100"/>
              <a:chExt cx="536044" cy="627864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BD4E918E-DC4A-EBC9-9491-4DDFF1838E39}"/>
                  </a:ext>
                </a:extLst>
              </p:cNvPr>
              <p:cNvSpPr/>
              <p:nvPr/>
            </p:nvSpPr>
            <p:spPr bwMode="auto">
              <a:xfrm>
                <a:off x="7270797" y="2013115"/>
                <a:ext cx="365760" cy="365760"/>
              </a:xfrm>
              <a:prstGeom prst="ellipse">
                <a:avLst/>
              </a:prstGeom>
              <a:solidFill>
                <a:srgbClr val="01014B"/>
              </a:solidFill>
              <a:ln w="9525" cap="flat" cmpd="sng" algn="ctr">
                <a:solidFill>
                  <a:srgbClr val="01014B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 dirty="0" err="1">
                  <a:solidFill>
                    <a:srgbClr val="0072C6">
                      <a:lumMod val="50000"/>
                    </a:srgbClr>
                  </a:soli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D7CABC32-2149-9026-69A3-09122BC52C81}"/>
                  </a:ext>
                </a:extLst>
              </p:cNvPr>
              <p:cNvSpPr txBox="1"/>
              <p:nvPr/>
            </p:nvSpPr>
            <p:spPr>
              <a:xfrm>
                <a:off x="7188625" y="1909100"/>
                <a:ext cx="536044" cy="627864"/>
              </a:xfrm>
              <a:prstGeom prst="rect">
                <a:avLst/>
              </a:prstGeom>
              <a:noFill/>
            </p:spPr>
            <p:txBody>
              <a:bodyPr wrap="non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n-US" sz="2400" b="1" kern="0" dirty="0">
                    <a:solidFill>
                      <a:srgbClr val="FFFFFF"/>
                    </a:solidFill>
                    <a:latin typeface="Arial" panose="020B0604020202020204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533AA633-AE10-F516-E72A-3A7D718A265A}"/>
                </a:ext>
              </a:extLst>
            </p:cNvPr>
            <p:cNvSpPr txBox="1"/>
            <p:nvPr/>
          </p:nvSpPr>
          <p:spPr>
            <a:xfrm>
              <a:off x="6445751" y="1776373"/>
              <a:ext cx="4596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104210"/>
                  </a:solidFill>
                  <a:cs typeface="Calibri" panose="020F0502020204030204" pitchFamily="34" charset="0"/>
                </a:rPr>
                <a:t>Instructions to generate syndrome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59439FE-15EB-5F56-FED8-C9CB2102A20E}"/>
              </a:ext>
            </a:extLst>
          </p:cNvPr>
          <p:cNvGrpSpPr/>
          <p:nvPr/>
        </p:nvGrpSpPr>
        <p:grpSpPr>
          <a:xfrm>
            <a:off x="2809782" y="2534713"/>
            <a:ext cx="540854" cy="627864"/>
            <a:chOff x="7188625" y="1909100"/>
            <a:chExt cx="540854" cy="627864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04E756F2-2CAB-0696-BF3C-FE2454D40ED0}"/>
                </a:ext>
              </a:extLst>
            </p:cNvPr>
            <p:cNvSpPr/>
            <p:nvPr/>
          </p:nvSpPr>
          <p:spPr bwMode="auto">
            <a:xfrm>
              <a:off x="7270797" y="2013115"/>
              <a:ext cx="365760" cy="365760"/>
            </a:xfrm>
            <a:prstGeom prst="ellipse">
              <a:avLst/>
            </a:prstGeom>
            <a:solidFill>
              <a:srgbClr val="01014B"/>
            </a:solidFill>
            <a:ln w="9525" cap="flat" cmpd="sng" algn="ctr">
              <a:solidFill>
                <a:srgbClr val="01014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 err="1">
                <a:solidFill>
                  <a:srgbClr val="0072C6">
                    <a:lumMod val="50000"/>
                  </a:srgbClr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E56DFB64-EAE8-D23C-BE10-FD2817B33F24}"/>
                </a:ext>
              </a:extLst>
            </p:cNvPr>
            <p:cNvSpPr txBox="1"/>
            <p:nvPr/>
          </p:nvSpPr>
          <p:spPr>
            <a:xfrm>
              <a:off x="7188625" y="1909100"/>
              <a:ext cx="540854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2400" b="1" kern="0" dirty="0">
                  <a:solidFill>
                    <a:srgbClr val="FFFFFF"/>
                  </a:solidFill>
                  <a:latin typeface="Arial" panose="020B0604020202020204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53B92C6-AD42-0B28-3252-E4E79271C9A7}"/>
              </a:ext>
            </a:extLst>
          </p:cNvPr>
          <p:cNvGrpSpPr/>
          <p:nvPr/>
        </p:nvGrpSpPr>
        <p:grpSpPr>
          <a:xfrm>
            <a:off x="5310440" y="2693687"/>
            <a:ext cx="5219372" cy="627864"/>
            <a:chOff x="5822610" y="2928629"/>
            <a:chExt cx="5219372" cy="627864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4622072-80B4-FF47-0622-ED259CE3E0B4}"/>
                </a:ext>
              </a:extLst>
            </p:cNvPr>
            <p:cNvGrpSpPr/>
            <p:nvPr/>
          </p:nvGrpSpPr>
          <p:grpSpPr>
            <a:xfrm>
              <a:off x="5822610" y="2928629"/>
              <a:ext cx="540854" cy="627864"/>
              <a:chOff x="7188625" y="1909100"/>
              <a:chExt cx="540854" cy="627864"/>
            </a:xfrm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B696D944-C988-3109-3A2C-0F21C52D3B2B}"/>
                  </a:ext>
                </a:extLst>
              </p:cNvPr>
              <p:cNvSpPr/>
              <p:nvPr/>
            </p:nvSpPr>
            <p:spPr bwMode="auto">
              <a:xfrm>
                <a:off x="7270797" y="2013115"/>
                <a:ext cx="365760" cy="365760"/>
              </a:xfrm>
              <a:prstGeom prst="ellipse">
                <a:avLst/>
              </a:prstGeom>
              <a:solidFill>
                <a:srgbClr val="01014B"/>
              </a:solidFill>
              <a:ln w="9525" cap="flat" cmpd="sng" algn="ctr">
                <a:solidFill>
                  <a:srgbClr val="01014B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 dirty="0" err="1">
                  <a:solidFill>
                    <a:srgbClr val="0072C6">
                      <a:lumMod val="50000"/>
                    </a:srgbClr>
                  </a:soli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64193612-5592-C1AF-F120-9CC486F8F773}"/>
                  </a:ext>
                </a:extLst>
              </p:cNvPr>
              <p:cNvSpPr txBox="1"/>
              <p:nvPr/>
            </p:nvSpPr>
            <p:spPr>
              <a:xfrm>
                <a:off x="7188625" y="1909100"/>
                <a:ext cx="540854" cy="627864"/>
              </a:xfrm>
              <a:prstGeom prst="rect">
                <a:avLst/>
              </a:prstGeom>
              <a:noFill/>
            </p:spPr>
            <p:txBody>
              <a:bodyPr wrap="non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n-US" sz="2400" b="1" kern="0" dirty="0">
                    <a:solidFill>
                      <a:srgbClr val="FFFFFF"/>
                    </a:solidFill>
                    <a:latin typeface="Arial" panose="020B0604020202020204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CBC6F79-18E4-FEC5-D4A1-4BF6CA069B2D}"/>
                </a:ext>
              </a:extLst>
            </p:cNvPr>
            <p:cNvSpPr txBox="1"/>
            <p:nvPr/>
          </p:nvSpPr>
          <p:spPr>
            <a:xfrm>
              <a:off x="6445636" y="2994817"/>
              <a:ext cx="4596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104210"/>
                  </a:solidFill>
                  <a:cs typeface="Calibri" panose="020F0502020204030204" pitchFamily="34" charset="0"/>
                </a:rPr>
                <a:t>Send syndrome to decoder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8C13C459-9691-DAF5-F877-849A2BF3C971}"/>
              </a:ext>
            </a:extLst>
          </p:cNvPr>
          <p:cNvGrpSpPr/>
          <p:nvPr/>
        </p:nvGrpSpPr>
        <p:grpSpPr>
          <a:xfrm>
            <a:off x="-33495" y="2525412"/>
            <a:ext cx="540854" cy="627864"/>
            <a:chOff x="7188625" y="1909100"/>
            <a:chExt cx="540854" cy="627864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AE47562D-FDA7-25A9-8711-C02FD84CCB66}"/>
                </a:ext>
              </a:extLst>
            </p:cNvPr>
            <p:cNvSpPr/>
            <p:nvPr/>
          </p:nvSpPr>
          <p:spPr bwMode="auto">
            <a:xfrm>
              <a:off x="7270797" y="2013115"/>
              <a:ext cx="365760" cy="365760"/>
            </a:xfrm>
            <a:prstGeom prst="ellipse">
              <a:avLst/>
            </a:prstGeom>
            <a:solidFill>
              <a:srgbClr val="01014B"/>
            </a:solidFill>
            <a:ln w="9525" cap="flat" cmpd="sng" algn="ctr">
              <a:solidFill>
                <a:srgbClr val="01014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 err="1">
                <a:solidFill>
                  <a:srgbClr val="0072C6">
                    <a:lumMod val="50000"/>
                  </a:srgbClr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CD22C4BA-2DAE-D138-3F83-1B44D9496101}"/>
                </a:ext>
              </a:extLst>
            </p:cNvPr>
            <p:cNvSpPr txBox="1"/>
            <p:nvPr/>
          </p:nvSpPr>
          <p:spPr>
            <a:xfrm>
              <a:off x="7188625" y="1909100"/>
              <a:ext cx="540854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2400" b="1" kern="0" dirty="0">
                  <a:solidFill>
                    <a:srgbClr val="FFFFFF"/>
                  </a:solidFill>
                  <a:latin typeface="Arial" panose="020B0604020202020204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3D02CB6-2E45-9C47-B2BA-50C75FE94F06}"/>
              </a:ext>
            </a:extLst>
          </p:cNvPr>
          <p:cNvGrpSpPr/>
          <p:nvPr/>
        </p:nvGrpSpPr>
        <p:grpSpPr>
          <a:xfrm>
            <a:off x="5398898" y="5175969"/>
            <a:ext cx="6760338" cy="627864"/>
            <a:chOff x="5825130" y="4162027"/>
            <a:chExt cx="6760338" cy="627864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196F4DC5-E204-2194-D40A-6E26DAC1BE76}"/>
                </a:ext>
              </a:extLst>
            </p:cNvPr>
            <p:cNvGrpSpPr/>
            <p:nvPr/>
          </p:nvGrpSpPr>
          <p:grpSpPr>
            <a:xfrm>
              <a:off x="5825130" y="4162027"/>
              <a:ext cx="540854" cy="627864"/>
              <a:chOff x="7188625" y="1909100"/>
              <a:chExt cx="540854" cy="627864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015DE4C8-F85B-96BC-84FE-B049E712A8C2}"/>
                  </a:ext>
                </a:extLst>
              </p:cNvPr>
              <p:cNvSpPr/>
              <p:nvPr/>
            </p:nvSpPr>
            <p:spPr bwMode="auto">
              <a:xfrm>
                <a:off x="7270797" y="2013115"/>
                <a:ext cx="365760" cy="365760"/>
              </a:xfrm>
              <a:prstGeom prst="ellipse">
                <a:avLst/>
              </a:prstGeom>
              <a:solidFill>
                <a:srgbClr val="01014B"/>
              </a:solidFill>
              <a:ln w="9525" cap="flat" cmpd="sng" algn="ctr">
                <a:solidFill>
                  <a:srgbClr val="01014B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 dirty="0" err="1">
                  <a:solidFill>
                    <a:srgbClr val="0072C6">
                      <a:lumMod val="50000"/>
                    </a:srgbClr>
                  </a:soli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F272C648-AEE7-30E6-DF92-BD1E4C626CF1}"/>
                  </a:ext>
                </a:extLst>
              </p:cNvPr>
              <p:cNvSpPr txBox="1"/>
              <p:nvPr/>
            </p:nvSpPr>
            <p:spPr>
              <a:xfrm>
                <a:off x="7188625" y="1909100"/>
                <a:ext cx="540854" cy="627864"/>
              </a:xfrm>
              <a:prstGeom prst="rect">
                <a:avLst/>
              </a:prstGeom>
              <a:noFill/>
            </p:spPr>
            <p:txBody>
              <a:bodyPr wrap="non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n-US" sz="2400" b="1" kern="0" dirty="0">
                    <a:solidFill>
                      <a:srgbClr val="FFFFFF"/>
                    </a:solidFill>
                    <a:latin typeface="Arial" panose="020B0604020202020204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3C4C6CFD-FDA5-94B6-70BA-BC808B54FF27}"/>
                </a:ext>
              </a:extLst>
            </p:cNvPr>
            <p:cNvSpPr txBox="1"/>
            <p:nvPr/>
          </p:nvSpPr>
          <p:spPr>
            <a:xfrm>
              <a:off x="6445635" y="4245126"/>
              <a:ext cx="61398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104210"/>
                  </a:solidFill>
                  <a:cs typeface="Calibri" panose="020F0502020204030204" pitchFamily="34" charset="0"/>
                </a:rPr>
                <a:t>Send correction to control processor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444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0" grpId="0" animBg="1"/>
      <p:bldP spid="61" grpId="0" animBg="1"/>
      <p:bldP spid="73" grpId="0" animBg="1"/>
      <p:bldP spid="74" grpId="0"/>
      <p:bldP spid="75" grpId="0"/>
      <p:bldP spid="76" grpId="0"/>
      <p:bldP spid="77" grpId="0"/>
      <p:bldP spid="78" grpId="0"/>
      <p:bldP spid="124" grpId="0"/>
      <p:bldP spid="1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Key Role Of A Quantum Compiler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itle 1">
            <a:extLst>
              <a:ext uri="{FF2B5EF4-FFF2-40B4-BE49-F238E27FC236}">
                <a16:creationId xmlns:a16="http://schemas.microsoft.com/office/drawing/2014/main" id="{F1CD2B28-2B1F-B0EE-8571-8B353DCCEB69}"/>
              </a:ext>
            </a:extLst>
          </p:cNvPr>
          <p:cNvSpPr txBox="1">
            <a:spLocks/>
          </p:cNvSpPr>
          <p:nvPr/>
        </p:nvSpPr>
        <p:spPr>
          <a:xfrm>
            <a:off x="2110086" y="5618444"/>
            <a:ext cx="82296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j-ea"/>
                <a:cs typeface="Helvetica Neue"/>
              </a:rPr>
              <a:t>Controlled Gates: Bit-Flip versus Phase-Flip </a:t>
            </a:r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E9F94A39-A39E-AD3A-229F-EA7D60EF12A0}"/>
              </a:ext>
            </a:extLst>
          </p:cNvPr>
          <p:cNvGrpSpPr/>
          <p:nvPr/>
        </p:nvGrpSpPr>
        <p:grpSpPr>
          <a:xfrm>
            <a:off x="71638" y="3074895"/>
            <a:ext cx="3207857" cy="2944476"/>
            <a:chOff x="7657819" y="2042754"/>
            <a:chExt cx="4872225" cy="2944476"/>
          </a:xfrm>
        </p:grpSpPr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A9119750-B5E8-0414-EDE1-E624FE7DA705}"/>
                </a:ext>
              </a:extLst>
            </p:cNvPr>
            <p:cNvSpPr txBox="1"/>
            <p:nvPr/>
          </p:nvSpPr>
          <p:spPr>
            <a:xfrm>
              <a:off x="7657819" y="2432685"/>
              <a:ext cx="4872225" cy="2554545"/>
            </a:xfrm>
            <a:prstGeom prst="rect">
              <a:avLst/>
            </a:prstGeom>
            <a:solidFill>
              <a:srgbClr val="022539">
                <a:lumMod val="75000"/>
                <a:lumOff val="25000"/>
              </a:srgbClr>
            </a:solidFill>
            <a:ln>
              <a:solidFill>
                <a:srgbClr val="02253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Mongolian Baiti" panose="03000500000000000000" pitchFamily="66" charset="0"/>
                </a:rPr>
                <a:t>creg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Mongolian Baiti" panose="03000500000000000000" pitchFamily="66" charset="0"/>
                </a:rPr>
                <a:t>  c[2] 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Mongolian Baiti" panose="03000500000000000000" pitchFamily="66" charset="0"/>
                </a:rPr>
                <a:t>qreg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Mongolian Baiti" panose="03000500000000000000" pitchFamily="66" charset="0"/>
                </a:rPr>
                <a:t> q[2];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22539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Mongolian Baiti" panose="03000500000000000000" pitchFamily="66" charset="0"/>
                </a:rPr>
                <a:t> </a:t>
              </a:r>
              <a:r>
                <a: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Mongolian Baiti" panose="03000500000000000000" pitchFamily="66" charset="0"/>
                </a:rPr>
                <a:t>//qubit variable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Mongolian Baiti" panose="03000500000000000000" pitchFamily="66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Mongolian Baiti" panose="03000500000000000000" pitchFamily="66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Mongolian Baiti" panose="03000500000000000000" pitchFamily="66" charset="0"/>
                </a:rPr>
                <a:t>H q[0];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22539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Mongolian Baiti" panose="03000500000000000000" pitchFamily="66" charset="0"/>
                </a:rPr>
                <a:t>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Mongolian Baiti" panose="03000500000000000000" pitchFamily="66" charset="0"/>
                </a:rPr>
                <a:t>//equal superposition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22539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Mongolian Baiti" panose="03000500000000000000" pitchFamily="66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Mongolian Baiti" panose="03000500000000000000" pitchFamily="66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Mongolian Baiti" panose="03000500000000000000" pitchFamily="66" charset="0"/>
                </a:rPr>
                <a:t>CNOT q[0], q[1];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22539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Mongolian Baiti" panose="03000500000000000000" pitchFamily="66" charset="0"/>
                </a:rPr>
                <a:t>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Mongolian Baiti" panose="03000500000000000000" pitchFamily="66" charset="0"/>
                </a:rPr>
                <a:t>//entangle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Mongolian Baiti" panose="03000500000000000000" pitchFamily="66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Mongolian Baiti" panose="03000500000000000000" pitchFamily="66" charset="0"/>
                </a:rPr>
                <a:t>MEAS (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Mongolian Baiti" panose="03000500000000000000" pitchFamily="66" charset="0"/>
                </a:rPr>
                <a:t>q,c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Mongolian Baiti" panose="03000500000000000000" pitchFamily="66" charset="0"/>
                </a:rPr>
                <a:t>);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22539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Mongolian Baiti" panose="03000500000000000000" pitchFamily="66" charset="0"/>
                </a:rPr>
                <a:t>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Mongolian Baiti" panose="03000500000000000000" pitchFamily="66" charset="0"/>
                </a:rPr>
                <a:t>//measure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C25798B-C12F-A70D-3E53-A5532A26BD96}"/>
                </a:ext>
              </a:extLst>
            </p:cNvPr>
            <p:cNvSpPr/>
            <p:nvPr/>
          </p:nvSpPr>
          <p:spPr>
            <a:xfrm>
              <a:off x="7657819" y="2042754"/>
              <a:ext cx="4872222" cy="389931"/>
            </a:xfrm>
            <a:prstGeom prst="rect">
              <a:avLst/>
            </a:prstGeom>
            <a:solidFill>
              <a:srgbClr val="D6DAD3">
                <a:lumMod val="75000"/>
              </a:srgbClr>
            </a:solidFill>
            <a:ln w="9525" cap="flat" cmpd="sng" algn="ctr">
              <a:solidFill>
                <a:srgbClr val="02253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Higher Quantum Assembly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CC3E7A8A-9024-867E-CDAB-D067ED8FA499}"/>
              </a:ext>
            </a:extLst>
          </p:cNvPr>
          <p:cNvGrpSpPr/>
          <p:nvPr/>
        </p:nvGrpSpPr>
        <p:grpSpPr>
          <a:xfrm>
            <a:off x="4558512" y="3096504"/>
            <a:ext cx="2157828" cy="2901258"/>
            <a:chOff x="7657819" y="2042754"/>
            <a:chExt cx="4872225" cy="26366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758C0FEC-EFBC-CF26-AA4C-AE60103C73C1}"/>
                    </a:ext>
                  </a:extLst>
                </p:cNvPr>
                <p:cNvSpPr txBox="1"/>
                <p:nvPr/>
              </p:nvSpPr>
              <p:spPr>
                <a:xfrm>
                  <a:off x="7657819" y="2432685"/>
                  <a:ext cx="4872225" cy="2246768"/>
                </a:xfrm>
                <a:prstGeom prst="rect">
                  <a:avLst/>
                </a:prstGeom>
                <a:solidFill>
                  <a:srgbClr val="022539">
                    <a:lumMod val="75000"/>
                    <a:lumOff val="25000"/>
                  </a:srgbClr>
                </a:solidFill>
                <a:ln>
                  <a:solidFill>
                    <a:srgbClr val="022539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ea typeface="+mn-ea"/>
                      <a:cs typeface="Mongolian Baiti" panose="03000500000000000000" pitchFamily="66" charset="0"/>
                    </a:rPr>
                    <a:t>Reset Q0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ea typeface="+mn-ea"/>
                      <a:cs typeface="Mongolian Baiti" panose="03000500000000000000" pitchFamily="66" charset="0"/>
                    </a:rPr>
                    <a:t>Reset Q1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Mongolian Baiti" panose="03000500000000000000" pitchFamily="66" charset="0"/>
                    </a:rPr>
                    <a:t>z</a:t>
                  </a:r>
                  <a14:m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Mongolian Baiti" panose="03000500000000000000" pitchFamily="66" charset="0"/>
                        </a:rPr>
                        <m:t>𝛑</m:t>
                      </m:r>
                    </m:oMath>
                  </a14:m>
                  <a:r>
                    <a:rPr kumimoji="0" lang="en-US" sz="20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ea typeface="+mn-ea"/>
                      <a:cs typeface="Mongolian Baiti" panose="03000500000000000000" pitchFamily="66" charset="0"/>
                    </a:rPr>
                    <a:t>/4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ea typeface="+mn-ea"/>
                      <a:cs typeface="Mongolian Baiti" panose="03000500000000000000" pitchFamily="66" charset="0"/>
                    </a:rPr>
                    <a:t> pulse </a:t>
                  </a:r>
                  <a:r>
                    <a:rPr kumimoji="0" lang="en-US" sz="20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ea typeface="+mn-ea"/>
                      <a:cs typeface="Mongolian Baiti" panose="03000500000000000000" pitchFamily="66" charset="0"/>
                    </a:rPr>
                    <a:t>Qo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Mongolian Baiti" panose="03000500000000000000" pitchFamily="66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ea typeface="+mn-ea"/>
                      <a:cs typeface="Mongolian Baiti" panose="03000500000000000000" pitchFamily="66" charset="0"/>
                    </a:rPr>
                    <a:t>Set 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Mongolian Baiti" panose="03000500000000000000" pitchFamily="66" charset="0"/>
                    </a:rPr>
                    <a:t>x</a:t>
                  </a:r>
                  <a14:m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Mongolian Baiti" panose="03000500000000000000" pitchFamily="66" charset="0"/>
                        </a:rPr>
                        <m:t>𝛑</m:t>
                      </m:r>
                    </m:oMath>
                  </a14:m>
                  <a:r>
                    <a:rPr kumimoji="0" lang="en-US" sz="20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ea typeface="+mn-ea"/>
                      <a:cs typeface="Mongolian Baiti" panose="03000500000000000000" pitchFamily="66" charset="0"/>
                    </a:rPr>
                    <a:t>/4 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ea typeface="+mn-ea"/>
                      <a:cs typeface="Mongolian Baiti" panose="03000500000000000000" pitchFamily="66" charset="0"/>
                    </a:rPr>
                    <a:t>C0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Mongolian Baiti" panose="03000500000000000000" pitchFamily="66" charset="0"/>
                    </a:rPr>
                    <a:t>z-z</a:t>
                  </a:r>
                  <a14:m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Mongolian Baiti" panose="03000500000000000000" pitchFamily="66" charset="0"/>
                        </a:rPr>
                        <m:t>𝛑</m:t>
                      </m:r>
                    </m:oMath>
                  </a14:m>
                  <a:r>
                    <a:rPr kumimoji="0" lang="en-US" sz="20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ea typeface="+mn-ea"/>
                      <a:cs typeface="Mongolian Baiti" panose="03000500000000000000" pitchFamily="66" charset="0"/>
                    </a:rPr>
                    <a:t>/2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ea typeface="+mn-ea"/>
                      <a:cs typeface="Mongolian Baiti" panose="03000500000000000000" pitchFamily="66" charset="0"/>
                    </a:rPr>
                    <a:t> pulse </a:t>
                  </a:r>
                  <a:r>
                    <a:rPr kumimoji="0" lang="en-US" sz="20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ea typeface="+mn-ea"/>
                      <a:cs typeface="Mongolian Baiti" panose="03000500000000000000" pitchFamily="66" charset="0"/>
                    </a:rPr>
                    <a:t>Qo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ea typeface="+mn-ea"/>
                      <a:cs typeface="Mongolian Baiti" panose="03000500000000000000" pitchFamily="66" charset="0"/>
                    </a:rPr>
                    <a:t>, Q1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ea typeface="+mn-ea"/>
                      <a:cs typeface="Mongolian Baiti" panose="03000500000000000000" pitchFamily="66" charset="0"/>
                    </a:rPr>
                    <a:t>Meas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ea typeface="+mn-ea"/>
                      <a:cs typeface="Mongolian Baiti" panose="03000500000000000000" pitchFamily="66" charset="0"/>
                    </a:rPr>
                    <a:t> pulse Q0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22539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ea typeface="+mn-ea"/>
                      <a:cs typeface="Mongolian Baiti" panose="03000500000000000000" pitchFamily="66" charset="0"/>
                    </a:rPr>
                    <a:t> 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Mongolian Baiti" panose="03000500000000000000" pitchFamily="66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ea typeface="+mn-ea"/>
                      <a:cs typeface="Mongolian Baiti" panose="03000500000000000000" pitchFamily="66" charset="0"/>
                    </a:rPr>
                    <a:t>Meas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ea typeface="+mn-ea"/>
                      <a:cs typeface="Mongolian Baiti" panose="03000500000000000000" pitchFamily="66" charset="0"/>
                    </a:rPr>
                    <a:t> pulse Q1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22539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76227C1-B788-454C-BFF3-C909E68006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7819" y="2432685"/>
                  <a:ext cx="4872225" cy="2246768"/>
                </a:xfrm>
                <a:prstGeom prst="rect">
                  <a:avLst/>
                </a:prstGeom>
                <a:blipFill>
                  <a:blip r:embed="rId4"/>
                  <a:stretch>
                    <a:fillRect l="-2809" t="-1229" r="-196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EA4A1D68-4617-C710-598A-C8673C4590BC}"/>
                </a:ext>
              </a:extLst>
            </p:cNvPr>
            <p:cNvSpPr/>
            <p:nvPr/>
          </p:nvSpPr>
          <p:spPr>
            <a:xfrm>
              <a:off x="7657819" y="2042754"/>
              <a:ext cx="4872222" cy="389931"/>
            </a:xfrm>
            <a:prstGeom prst="rect">
              <a:avLst/>
            </a:prstGeom>
            <a:solidFill>
              <a:srgbClr val="D6DAD3">
                <a:lumMod val="75000"/>
              </a:srgbClr>
            </a:solidFill>
            <a:ln w="9525" cap="flat" cmpd="sng" algn="ctr">
              <a:solidFill>
                <a:srgbClr val="02253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Lower Assembly</a:t>
              </a:r>
            </a:p>
          </p:txBody>
        </p:sp>
      </p:grp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7B197BB9-8FBA-28FC-5ABE-5CFDE9B6D95B}"/>
              </a:ext>
            </a:extLst>
          </p:cNvPr>
          <p:cNvCxnSpPr>
            <a:cxnSpLocks/>
          </p:cNvCxnSpPr>
          <p:nvPr/>
        </p:nvCxnSpPr>
        <p:spPr>
          <a:xfrm>
            <a:off x="3543322" y="4547133"/>
            <a:ext cx="684616" cy="0"/>
          </a:xfrm>
          <a:prstGeom prst="straightConnector1">
            <a:avLst/>
          </a:prstGeom>
          <a:noFill/>
          <a:ln w="57150" cap="flat" cmpd="sng" algn="ctr">
            <a:solidFill>
              <a:srgbClr val="022539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9BC34528-1EEA-5761-92CC-22412AA9AD3C}"/>
              </a:ext>
            </a:extLst>
          </p:cNvPr>
          <p:cNvCxnSpPr>
            <a:cxnSpLocks/>
          </p:cNvCxnSpPr>
          <p:nvPr/>
        </p:nvCxnSpPr>
        <p:spPr>
          <a:xfrm>
            <a:off x="7001278" y="4547133"/>
            <a:ext cx="684616" cy="0"/>
          </a:xfrm>
          <a:prstGeom prst="straightConnector1">
            <a:avLst/>
          </a:prstGeom>
          <a:noFill/>
          <a:ln w="57150" cap="flat" cmpd="sng" algn="ctr">
            <a:solidFill>
              <a:srgbClr val="022539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2A121305-9E2E-F83C-1F06-1874F39B0501}"/>
              </a:ext>
            </a:extLst>
          </p:cNvPr>
          <p:cNvCxnSpPr>
            <a:cxnSpLocks/>
          </p:cNvCxnSpPr>
          <p:nvPr/>
        </p:nvCxnSpPr>
        <p:spPr>
          <a:xfrm>
            <a:off x="1584048" y="2702954"/>
            <a:ext cx="0" cy="371941"/>
          </a:xfrm>
          <a:prstGeom prst="straightConnector1">
            <a:avLst/>
          </a:prstGeom>
          <a:noFill/>
          <a:ln w="57150" cap="flat" cmpd="sng" algn="ctr">
            <a:solidFill>
              <a:srgbClr val="022539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20FAED4E-1EC2-7142-8CAE-3040B73DFEFE}"/>
              </a:ext>
            </a:extLst>
          </p:cNvPr>
          <p:cNvGrpSpPr/>
          <p:nvPr/>
        </p:nvGrpSpPr>
        <p:grpSpPr>
          <a:xfrm>
            <a:off x="7808099" y="2923927"/>
            <a:ext cx="4146694" cy="3246413"/>
            <a:chOff x="7882413" y="3414773"/>
            <a:chExt cx="4146694" cy="3246413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A1E88404-53D5-1022-73F8-CA7BBBD8A393}"/>
                </a:ext>
              </a:extLst>
            </p:cNvPr>
            <p:cNvGrpSpPr/>
            <p:nvPr/>
          </p:nvGrpSpPr>
          <p:grpSpPr>
            <a:xfrm>
              <a:off x="7882413" y="3414773"/>
              <a:ext cx="4146694" cy="3246413"/>
              <a:chOff x="7933996" y="3468518"/>
              <a:chExt cx="4146694" cy="3246413"/>
            </a:xfrm>
          </p:grpSpPr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80F91D21-9847-C63E-D30C-15AA07A95A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49081" y="5301491"/>
                <a:ext cx="3631609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22539">
                    <a:lumMod val="65000"/>
                    <a:lumOff val="35000"/>
                  </a:srgbClr>
                </a:solidFill>
                <a:prstDash val="sysDash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9BB2DCF6-D4F9-D26D-91D7-53C9411959A9}"/>
                  </a:ext>
                </a:extLst>
              </p:cNvPr>
              <p:cNvGrpSpPr/>
              <p:nvPr/>
            </p:nvGrpSpPr>
            <p:grpSpPr>
              <a:xfrm>
                <a:off x="8421582" y="3468518"/>
                <a:ext cx="3631609" cy="2864120"/>
                <a:chOff x="8318207" y="2415893"/>
                <a:chExt cx="3631609" cy="2864120"/>
              </a:xfrm>
            </p:grpSpPr>
            <p:cxnSp>
              <p:nvCxnSpPr>
                <p:cNvPr id="249" name="Straight Arrow Connector 248">
                  <a:extLst>
                    <a:ext uri="{FF2B5EF4-FFF2-40B4-BE49-F238E27FC236}">
                      <a16:creationId xmlns:a16="http://schemas.microsoft.com/office/drawing/2014/main" id="{13890A2E-8DC8-08EB-BD4B-631188E0C1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18207" y="5280013"/>
                  <a:ext cx="3631609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022539"/>
                  </a:solidFill>
                  <a:prstDash val="solid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50" name="Straight Arrow Connector 249">
                  <a:extLst>
                    <a:ext uri="{FF2B5EF4-FFF2-40B4-BE49-F238E27FC236}">
                      <a16:creationId xmlns:a16="http://schemas.microsoft.com/office/drawing/2014/main" id="{16DE1BA9-B608-4259-D9C7-41FD680BDB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18207" y="2415893"/>
                  <a:ext cx="1" cy="286412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022539"/>
                  </a:solidFill>
                  <a:prstDash val="solid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sp>
            <p:nvSpPr>
              <p:cNvPr id="216" name="Freeform: Shape 46">
                <a:extLst>
                  <a:ext uri="{FF2B5EF4-FFF2-40B4-BE49-F238E27FC236}">
                    <a16:creationId xmlns:a16="http://schemas.microsoft.com/office/drawing/2014/main" id="{4F5FFA80-3287-DBC7-5383-4A3852D3879B}"/>
                  </a:ext>
                </a:extLst>
              </p:cNvPr>
              <p:cNvSpPr/>
              <p:nvPr/>
            </p:nvSpPr>
            <p:spPr>
              <a:xfrm>
                <a:off x="8797299" y="4182244"/>
                <a:ext cx="262773" cy="586798"/>
              </a:xfrm>
              <a:custGeom>
                <a:avLst/>
                <a:gdLst>
                  <a:gd name="connsiteX0" fmla="*/ 0 w 2028862"/>
                  <a:gd name="connsiteY0" fmla="*/ 390711 h 395420"/>
                  <a:gd name="connsiteX1" fmla="*/ 120038 w 2028862"/>
                  <a:gd name="connsiteY1" fmla="*/ 2 h 395420"/>
                  <a:gd name="connsiteX2" fmla="*/ 240075 w 2028862"/>
                  <a:gd name="connsiteY2" fmla="*/ 395419 h 395420"/>
                  <a:gd name="connsiteX3" fmla="*/ 334221 w 2028862"/>
                  <a:gd name="connsiteY3" fmla="*/ 5886 h 395420"/>
                  <a:gd name="connsiteX4" fmla="*/ 475441 w 2028862"/>
                  <a:gd name="connsiteY4" fmla="*/ 384827 h 395420"/>
                  <a:gd name="connsiteX5" fmla="*/ 547228 w 2028862"/>
                  <a:gd name="connsiteY5" fmla="*/ 21185 h 395420"/>
                  <a:gd name="connsiteX6" fmla="*/ 671973 w 2028862"/>
                  <a:gd name="connsiteY6" fmla="*/ 383650 h 395420"/>
                  <a:gd name="connsiteX7" fmla="*/ 739052 w 2028862"/>
                  <a:gd name="connsiteY7" fmla="*/ 25893 h 395420"/>
                  <a:gd name="connsiteX8" fmla="*/ 887333 w 2028862"/>
                  <a:gd name="connsiteY8" fmla="*/ 383650 h 395420"/>
                  <a:gd name="connsiteX9" fmla="*/ 972065 w 2028862"/>
                  <a:gd name="connsiteY9" fmla="*/ 35307 h 395420"/>
                  <a:gd name="connsiteX10" fmla="*/ 1097987 w 2028862"/>
                  <a:gd name="connsiteY10" fmla="*/ 364821 h 395420"/>
                  <a:gd name="connsiteX11" fmla="*/ 1178011 w 2028862"/>
                  <a:gd name="connsiteY11" fmla="*/ 22362 h 395420"/>
                  <a:gd name="connsiteX12" fmla="*/ 1315701 w 2028862"/>
                  <a:gd name="connsiteY12" fmla="*/ 383650 h 395420"/>
                  <a:gd name="connsiteX13" fmla="*/ 1403963 w 2028862"/>
                  <a:gd name="connsiteY13" fmla="*/ 20008 h 395420"/>
                  <a:gd name="connsiteX14" fmla="*/ 1536946 w 2028862"/>
                  <a:gd name="connsiteY14" fmla="*/ 373059 h 395420"/>
                  <a:gd name="connsiteX15" fmla="*/ 1618147 w 2028862"/>
                  <a:gd name="connsiteY15" fmla="*/ 7063 h 395420"/>
                  <a:gd name="connsiteX16" fmla="*/ 1780550 w 2028862"/>
                  <a:gd name="connsiteY16" fmla="*/ 386004 h 395420"/>
                  <a:gd name="connsiteX17" fmla="*/ 1866459 w 2028862"/>
                  <a:gd name="connsiteY17" fmla="*/ 17655 h 395420"/>
                  <a:gd name="connsiteX18" fmla="*/ 2028862 w 2028862"/>
                  <a:gd name="connsiteY18" fmla="*/ 389534 h 39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28862" h="395420">
                    <a:moveTo>
                      <a:pt x="0" y="390711"/>
                    </a:moveTo>
                    <a:cubicBezTo>
                      <a:pt x="40013" y="194964"/>
                      <a:pt x="80026" y="-783"/>
                      <a:pt x="120038" y="2"/>
                    </a:cubicBezTo>
                    <a:cubicBezTo>
                      <a:pt x="160050" y="787"/>
                      <a:pt x="204378" y="394438"/>
                      <a:pt x="240075" y="395419"/>
                    </a:cubicBezTo>
                    <a:cubicBezTo>
                      <a:pt x="275772" y="396400"/>
                      <a:pt x="294993" y="7651"/>
                      <a:pt x="334221" y="5886"/>
                    </a:cubicBezTo>
                    <a:cubicBezTo>
                      <a:pt x="373449" y="4121"/>
                      <a:pt x="439940" y="382277"/>
                      <a:pt x="475441" y="384827"/>
                    </a:cubicBezTo>
                    <a:cubicBezTo>
                      <a:pt x="510942" y="387377"/>
                      <a:pt x="514473" y="21381"/>
                      <a:pt x="547228" y="21185"/>
                    </a:cubicBezTo>
                    <a:cubicBezTo>
                      <a:pt x="579983" y="20989"/>
                      <a:pt x="640002" y="382865"/>
                      <a:pt x="671973" y="383650"/>
                    </a:cubicBezTo>
                    <a:cubicBezTo>
                      <a:pt x="703944" y="384435"/>
                      <a:pt x="703159" y="25893"/>
                      <a:pt x="739052" y="25893"/>
                    </a:cubicBezTo>
                    <a:cubicBezTo>
                      <a:pt x="774945" y="25893"/>
                      <a:pt x="848498" y="382081"/>
                      <a:pt x="887333" y="383650"/>
                    </a:cubicBezTo>
                    <a:cubicBezTo>
                      <a:pt x="926168" y="385219"/>
                      <a:pt x="936956" y="38445"/>
                      <a:pt x="972065" y="35307"/>
                    </a:cubicBezTo>
                    <a:cubicBezTo>
                      <a:pt x="1007174" y="32169"/>
                      <a:pt x="1063663" y="366978"/>
                      <a:pt x="1097987" y="364821"/>
                    </a:cubicBezTo>
                    <a:cubicBezTo>
                      <a:pt x="1132311" y="362663"/>
                      <a:pt x="1141725" y="19224"/>
                      <a:pt x="1178011" y="22362"/>
                    </a:cubicBezTo>
                    <a:cubicBezTo>
                      <a:pt x="1214297" y="25500"/>
                      <a:pt x="1278042" y="384042"/>
                      <a:pt x="1315701" y="383650"/>
                    </a:cubicBezTo>
                    <a:cubicBezTo>
                      <a:pt x="1353360" y="383258"/>
                      <a:pt x="1367089" y="21773"/>
                      <a:pt x="1403963" y="20008"/>
                    </a:cubicBezTo>
                    <a:cubicBezTo>
                      <a:pt x="1440837" y="18243"/>
                      <a:pt x="1501249" y="375216"/>
                      <a:pt x="1536946" y="373059"/>
                    </a:cubicBezTo>
                    <a:cubicBezTo>
                      <a:pt x="1572643" y="370902"/>
                      <a:pt x="1577546" y="4906"/>
                      <a:pt x="1618147" y="7063"/>
                    </a:cubicBezTo>
                    <a:cubicBezTo>
                      <a:pt x="1658748" y="9220"/>
                      <a:pt x="1739165" y="384239"/>
                      <a:pt x="1780550" y="386004"/>
                    </a:cubicBezTo>
                    <a:cubicBezTo>
                      <a:pt x="1821935" y="387769"/>
                      <a:pt x="1825074" y="17067"/>
                      <a:pt x="1866459" y="17655"/>
                    </a:cubicBezTo>
                    <a:cubicBezTo>
                      <a:pt x="1907844" y="18243"/>
                      <a:pt x="1968353" y="203888"/>
                      <a:pt x="2028862" y="389534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6462BE7B-0A91-088F-79C8-49C2565E894B}"/>
                  </a:ext>
                </a:extLst>
              </p:cNvPr>
              <p:cNvGrpSpPr/>
              <p:nvPr/>
            </p:nvGrpSpPr>
            <p:grpSpPr>
              <a:xfrm>
                <a:off x="9338699" y="4182244"/>
                <a:ext cx="654760" cy="586798"/>
                <a:chOff x="9928213" y="3318453"/>
                <a:chExt cx="1002008" cy="586798"/>
              </a:xfrm>
            </p:grpSpPr>
            <p:sp>
              <p:nvSpPr>
                <p:cNvPr id="246" name="Freeform: Shape 76">
                  <a:extLst>
                    <a:ext uri="{FF2B5EF4-FFF2-40B4-BE49-F238E27FC236}">
                      <a16:creationId xmlns:a16="http://schemas.microsoft.com/office/drawing/2014/main" id="{B26C744C-FE08-ECC2-208B-8DC44AA34C99}"/>
                    </a:ext>
                  </a:extLst>
                </p:cNvPr>
                <p:cNvSpPr/>
                <p:nvPr/>
              </p:nvSpPr>
              <p:spPr>
                <a:xfrm>
                  <a:off x="9928213" y="3318453"/>
                  <a:ext cx="352244" cy="586798"/>
                </a:xfrm>
                <a:custGeom>
                  <a:avLst/>
                  <a:gdLst>
                    <a:gd name="connsiteX0" fmla="*/ 0 w 2028862"/>
                    <a:gd name="connsiteY0" fmla="*/ 390711 h 395420"/>
                    <a:gd name="connsiteX1" fmla="*/ 120038 w 2028862"/>
                    <a:gd name="connsiteY1" fmla="*/ 2 h 395420"/>
                    <a:gd name="connsiteX2" fmla="*/ 240075 w 2028862"/>
                    <a:gd name="connsiteY2" fmla="*/ 395419 h 395420"/>
                    <a:gd name="connsiteX3" fmla="*/ 334221 w 2028862"/>
                    <a:gd name="connsiteY3" fmla="*/ 5886 h 395420"/>
                    <a:gd name="connsiteX4" fmla="*/ 475441 w 2028862"/>
                    <a:gd name="connsiteY4" fmla="*/ 384827 h 395420"/>
                    <a:gd name="connsiteX5" fmla="*/ 547228 w 2028862"/>
                    <a:gd name="connsiteY5" fmla="*/ 21185 h 395420"/>
                    <a:gd name="connsiteX6" fmla="*/ 671973 w 2028862"/>
                    <a:gd name="connsiteY6" fmla="*/ 383650 h 395420"/>
                    <a:gd name="connsiteX7" fmla="*/ 739052 w 2028862"/>
                    <a:gd name="connsiteY7" fmla="*/ 25893 h 395420"/>
                    <a:gd name="connsiteX8" fmla="*/ 887333 w 2028862"/>
                    <a:gd name="connsiteY8" fmla="*/ 383650 h 395420"/>
                    <a:gd name="connsiteX9" fmla="*/ 972065 w 2028862"/>
                    <a:gd name="connsiteY9" fmla="*/ 35307 h 395420"/>
                    <a:gd name="connsiteX10" fmla="*/ 1097987 w 2028862"/>
                    <a:gd name="connsiteY10" fmla="*/ 364821 h 395420"/>
                    <a:gd name="connsiteX11" fmla="*/ 1178011 w 2028862"/>
                    <a:gd name="connsiteY11" fmla="*/ 22362 h 395420"/>
                    <a:gd name="connsiteX12" fmla="*/ 1315701 w 2028862"/>
                    <a:gd name="connsiteY12" fmla="*/ 383650 h 395420"/>
                    <a:gd name="connsiteX13" fmla="*/ 1403963 w 2028862"/>
                    <a:gd name="connsiteY13" fmla="*/ 20008 h 395420"/>
                    <a:gd name="connsiteX14" fmla="*/ 1536946 w 2028862"/>
                    <a:gd name="connsiteY14" fmla="*/ 373059 h 395420"/>
                    <a:gd name="connsiteX15" fmla="*/ 1618147 w 2028862"/>
                    <a:gd name="connsiteY15" fmla="*/ 7063 h 395420"/>
                    <a:gd name="connsiteX16" fmla="*/ 1780550 w 2028862"/>
                    <a:gd name="connsiteY16" fmla="*/ 386004 h 395420"/>
                    <a:gd name="connsiteX17" fmla="*/ 1866459 w 2028862"/>
                    <a:gd name="connsiteY17" fmla="*/ 17655 h 395420"/>
                    <a:gd name="connsiteX18" fmla="*/ 2028862 w 2028862"/>
                    <a:gd name="connsiteY18" fmla="*/ 389534 h 39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28862" h="395420">
                      <a:moveTo>
                        <a:pt x="0" y="390711"/>
                      </a:moveTo>
                      <a:cubicBezTo>
                        <a:pt x="40013" y="194964"/>
                        <a:pt x="80026" y="-783"/>
                        <a:pt x="120038" y="2"/>
                      </a:cubicBezTo>
                      <a:cubicBezTo>
                        <a:pt x="160050" y="787"/>
                        <a:pt x="204378" y="394438"/>
                        <a:pt x="240075" y="395419"/>
                      </a:cubicBezTo>
                      <a:cubicBezTo>
                        <a:pt x="275772" y="396400"/>
                        <a:pt x="294993" y="7651"/>
                        <a:pt x="334221" y="5886"/>
                      </a:cubicBezTo>
                      <a:cubicBezTo>
                        <a:pt x="373449" y="4121"/>
                        <a:pt x="439940" y="382277"/>
                        <a:pt x="475441" y="384827"/>
                      </a:cubicBezTo>
                      <a:cubicBezTo>
                        <a:pt x="510942" y="387377"/>
                        <a:pt x="514473" y="21381"/>
                        <a:pt x="547228" y="21185"/>
                      </a:cubicBezTo>
                      <a:cubicBezTo>
                        <a:pt x="579983" y="20989"/>
                        <a:pt x="640002" y="382865"/>
                        <a:pt x="671973" y="383650"/>
                      </a:cubicBezTo>
                      <a:cubicBezTo>
                        <a:pt x="703944" y="384435"/>
                        <a:pt x="703159" y="25893"/>
                        <a:pt x="739052" y="25893"/>
                      </a:cubicBezTo>
                      <a:cubicBezTo>
                        <a:pt x="774945" y="25893"/>
                        <a:pt x="848498" y="382081"/>
                        <a:pt x="887333" y="383650"/>
                      </a:cubicBezTo>
                      <a:cubicBezTo>
                        <a:pt x="926168" y="385219"/>
                        <a:pt x="936956" y="38445"/>
                        <a:pt x="972065" y="35307"/>
                      </a:cubicBezTo>
                      <a:cubicBezTo>
                        <a:pt x="1007174" y="32169"/>
                        <a:pt x="1063663" y="366978"/>
                        <a:pt x="1097987" y="364821"/>
                      </a:cubicBezTo>
                      <a:cubicBezTo>
                        <a:pt x="1132311" y="362663"/>
                        <a:pt x="1141725" y="19224"/>
                        <a:pt x="1178011" y="22362"/>
                      </a:cubicBezTo>
                      <a:cubicBezTo>
                        <a:pt x="1214297" y="25500"/>
                        <a:pt x="1278042" y="384042"/>
                        <a:pt x="1315701" y="383650"/>
                      </a:cubicBezTo>
                      <a:cubicBezTo>
                        <a:pt x="1353360" y="383258"/>
                        <a:pt x="1367089" y="21773"/>
                        <a:pt x="1403963" y="20008"/>
                      </a:cubicBezTo>
                      <a:cubicBezTo>
                        <a:pt x="1440837" y="18243"/>
                        <a:pt x="1501249" y="375216"/>
                        <a:pt x="1536946" y="373059"/>
                      </a:cubicBezTo>
                      <a:cubicBezTo>
                        <a:pt x="1572643" y="370902"/>
                        <a:pt x="1577546" y="4906"/>
                        <a:pt x="1618147" y="7063"/>
                      </a:cubicBezTo>
                      <a:cubicBezTo>
                        <a:pt x="1658748" y="9220"/>
                        <a:pt x="1739165" y="384239"/>
                        <a:pt x="1780550" y="386004"/>
                      </a:cubicBezTo>
                      <a:cubicBezTo>
                        <a:pt x="1821935" y="387769"/>
                        <a:pt x="1825074" y="17067"/>
                        <a:pt x="1866459" y="17655"/>
                      </a:cubicBezTo>
                      <a:cubicBezTo>
                        <a:pt x="1907844" y="18243"/>
                        <a:pt x="1968353" y="203888"/>
                        <a:pt x="2028862" y="389534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Freeform: Shape 77">
                  <a:extLst>
                    <a:ext uri="{FF2B5EF4-FFF2-40B4-BE49-F238E27FC236}">
                      <a16:creationId xmlns:a16="http://schemas.microsoft.com/office/drawing/2014/main" id="{D4AC3271-72D4-96A5-5756-3DBF0BD19628}"/>
                    </a:ext>
                  </a:extLst>
                </p:cNvPr>
                <p:cNvSpPr/>
                <p:nvPr/>
              </p:nvSpPr>
              <p:spPr>
                <a:xfrm>
                  <a:off x="10262925" y="3318453"/>
                  <a:ext cx="352244" cy="586798"/>
                </a:xfrm>
                <a:custGeom>
                  <a:avLst/>
                  <a:gdLst>
                    <a:gd name="connsiteX0" fmla="*/ 0 w 2028862"/>
                    <a:gd name="connsiteY0" fmla="*/ 390711 h 395420"/>
                    <a:gd name="connsiteX1" fmla="*/ 120038 w 2028862"/>
                    <a:gd name="connsiteY1" fmla="*/ 2 h 395420"/>
                    <a:gd name="connsiteX2" fmla="*/ 240075 w 2028862"/>
                    <a:gd name="connsiteY2" fmla="*/ 395419 h 395420"/>
                    <a:gd name="connsiteX3" fmla="*/ 334221 w 2028862"/>
                    <a:gd name="connsiteY3" fmla="*/ 5886 h 395420"/>
                    <a:gd name="connsiteX4" fmla="*/ 475441 w 2028862"/>
                    <a:gd name="connsiteY4" fmla="*/ 384827 h 395420"/>
                    <a:gd name="connsiteX5" fmla="*/ 547228 w 2028862"/>
                    <a:gd name="connsiteY5" fmla="*/ 21185 h 395420"/>
                    <a:gd name="connsiteX6" fmla="*/ 671973 w 2028862"/>
                    <a:gd name="connsiteY6" fmla="*/ 383650 h 395420"/>
                    <a:gd name="connsiteX7" fmla="*/ 739052 w 2028862"/>
                    <a:gd name="connsiteY7" fmla="*/ 25893 h 395420"/>
                    <a:gd name="connsiteX8" fmla="*/ 887333 w 2028862"/>
                    <a:gd name="connsiteY8" fmla="*/ 383650 h 395420"/>
                    <a:gd name="connsiteX9" fmla="*/ 972065 w 2028862"/>
                    <a:gd name="connsiteY9" fmla="*/ 35307 h 395420"/>
                    <a:gd name="connsiteX10" fmla="*/ 1097987 w 2028862"/>
                    <a:gd name="connsiteY10" fmla="*/ 364821 h 395420"/>
                    <a:gd name="connsiteX11" fmla="*/ 1178011 w 2028862"/>
                    <a:gd name="connsiteY11" fmla="*/ 22362 h 395420"/>
                    <a:gd name="connsiteX12" fmla="*/ 1315701 w 2028862"/>
                    <a:gd name="connsiteY12" fmla="*/ 383650 h 395420"/>
                    <a:gd name="connsiteX13" fmla="*/ 1403963 w 2028862"/>
                    <a:gd name="connsiteY13" fmla="*/ 20008 h 395420"/>
                    <a:gd name="connsiteX14" fmla="*/ 1536946 w 2028862"/>
                    <a:gd name="connsiteY14" fmla="*/ 373059 h 395420"/>
                    <a:gd name="connsiteX15" fmla="*/ 1618147 w 2028862"/>
                    <a:gd name="connsiteY15" fmla="*/ 7063 h 395420"/>
                    <a:gd name="connsiteX16" fmla="*/ 1780550 w 2028862"/>
                    <a:gd name="connsiteY16" fmla="*/ 386004 h 395420"/>
                    <a:gd name="connsiteX17" fmla="*/ 1866459 w 2028862"/>
                    <a:gd name="connsiteY17" fmla="*/ 17655 h 395420"/>
                    <a:gd name="connsiteX18" fmla="*/ 2028862 w 2028862"/>
                    <a:gd name="connsiteY18" fmla="*/ 389534 h 39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28862" h="395420">
                      <a:moveTo>
                        <a:pt x="0" y="390711"/>
                      </a:moveTo>
                      <a:cubicBezTo>
                        <a:pt x="40013" y="194964"/>
                        <a:pt x="80026" y="-783"/>
                        <a:pt x="120038" y="2"/>
                      </a:cubicBezTo>
                      <a:cubicBezTo>
                        <a:pt x="160050" y="787"/>
                        <a:pt x="204378" y="394438"/>
                        <a:pt x="240075" y="395419"/>
                      </a:cubicBezTo>
                      <a:cubicBezTo>
                        <a:pt x="275772" y="396400"/>
                        <a:pt x="294993" y="7651"/>
                        <a:pt x="334221" y="5886"/>
                      </a:cubicBezTo>
                      <a:cubicBezTo>
                        <a:pt x="373449" y="4121"/>
                        <a:pt x="439940" y="382277"/>
                        <a:pt x="475441" y="384827"/>
                      </a:cubicBezTo>
                      <a:cubicBezTo>
                        <a:pt x="510942" y="387377"/>
                        <a:pt x="514473" y="21381"/>
                        <a:pt x="547228" y="21185"/>
                      </a:cubicBezTo>
                      <a:cubicBezTo>
                        <a:pt x="579983" y="20989"/>
                        <a:pt x="640002" y="382865"/>
                        <a:pt x="671973" y="383650"/>
                      </a:cubicBezTo>
                      <a:cubicBezTo>
                        <a:pt x="703944" y="384435"/>
                        <a:pt x="703159" y="25893"/>
                        <a:pt x="739052" y="25893"/>
                      </a:cubicBezTo>
                      <a:cubicBezTo>
                        <a:pt x="774945" y="25893"/>
                        <a:pt x="848498" y="382081"/>
                        <a:pt x="887333" y="383650"/>
                      </a:cubicBezTo>
                      <a:cubicBezTo>
                        <a:pt x="926168" y="385219"/>
                        <a:pt x="936956" y="38445"/>
                        <a:pt x="972065" y="35307"/>
                      </a:cubicBezTo>
                      <a:cubicBezTo>
                        <a:pt x="1007174" y="32169"/>
                        <a:pt x="1063663" y="366978"/>
                        <a:pt x="1097987" y="364821"/>
                      </a:cubicBezTo>
                      <a:cubicBezTo>
                        <a:pt x="1132311" y="362663"/>
                        <a:pt x="1141725" y="19224"/>
                        <a:pt x="1178011" y="22362"/>
                      </a:cubicBezTo>
                      <a:cubicBezTo>
                        <a:pt x="1214297" y="25500"/>
                        <a:pt x="1278042" y="384042"/>
                        <a:pt x="1315701" y="383650"/>
                      </a:cubicBezTo>
                      <a:cubicBezTo>
                        <a:pt x="1353360" y="383258"/>
                        <a:pt x="1367089" y="21773"/>
                        <a:pt x="1403963" y="20008"/>
                      </a:cubicBezTo>
                      <a:cubicBezTo>
                        <a:pt x="1440837" y="18243"/>
                        <a:pt x="1501249" y="375216"/>
                        <a:pt x="1536946" y="373059"/>
                      </a:cubicBezTo>
                      <a:cubicBezTo>
                        <a:pt x="1572643" y="370902"/>
                        <a:pt x="1577546" y="4906"/>
                        <a:pt x="1618147" y="7063"/>
                      </a:cubicBezTo>
                      <a:cubicBezTo>
                        <a:pt x="1658748" y="9220"/>
                        <a:pt x="1739165" y="384239"/>
                        <a:pt x="1780550" y="386004"/>
                      </a:cubicBezTo>
                      <a:cubicBezTo>
                        <a:pt x="1821935" y="387769"/>
                        <a:pt x="1825074" y="17067"/>
                        <a:pt x="1866459" y="17655"/>
                      </a:cubicBezTo>
                      <a:cubicBezTo>
                        <a:pt x="1907844" y="18243"/>
                        <a:pt x="1968353" y="203888"/>
                        <a:pt x="2028862" y="389534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Freeform: Shape 78">
                  <a:extLst>
                    <a:ext uri="{FF2B5EF4-FFF2-40B4-BE49-F238E27FC236}">
                      <a16:creationId xmlns:a16="http://schemas.microsoft.com/office/drawing/2014/main" id="{23CE8891-0724-9C09-B63A-B7E0CE22967D}"/>
                    </a:ext>
                  </a:extLst>
                </p:cNvPr>
                <p:cNvSpPr/>
                <p:nvPr/>
              </p:nvSpPr>
              <p:spPr>
                <a:xfrm>
                  <a:off x="10577977" y="3318453"/>
                  <a:ext cx="352244" cy="586798"/>
                </a:xfrm>
                <a:custGeom>
                  <a:avLst/>
                  <a:gdLst>
                    <a:gd name="connsiteX0" fmla="*/ 0 w 2028862"/>
                    <a:gd name="connsiteY0" fmla="*/ 390711 h 395420"/>
                    <a:gd name="connsiteX1" fmla="*/ 120038 w 2028862"/>
                    <a:gd name="connsiteY1" fmla="*/ 2 h 395420"/>
                    <a:gd name="connsiteX2" fmla="*/ 240075 w 2028862"/>
                    <a:gd name="connsiteY2" fmla="*/ 395419 h 395420"/>
                    <a:gd name="connsiteX3" fmla="*/ 334221 w 2028862"/>
                    <a:gd name="connsiteY3" fmla="*/ 5886 h 395420"/>
                    <a:gd name="connsiteX4" fmla="*/ 475441 w 2028862"/>
                    <a:gd name="connsiteY4" fmla="*/ 384827 h 395420"/>
                    <a:gd name="connsiteX5" fmla="*/ 547228 w 2028862"/>
                    <a:gd name="connsiteY5" fmla="*/ 21185 h 395420"/>
                    <a:gd name="connsiteX6" fmla="*/ 671973 w 2028862"/>
                    <a:gd name="connsiteY6" fmla="*/ 383650 h 395420"/>
                    <a:gd name="connsiteX7" fmla="*/ 739052 w 2028862"/>
                    <a:gd name="connsiteY7" fmla="*/ 25893 h 395420"/>
                    <a:gd name="connsiteX8" fmla="*/ 887333 w 2028862"/>
                    <a:gd name="connsiteY8" fmla="*/ 383650 h 395420"/>
                    <a:gd name="connsiteX9" fmla="*/ 972065 w 2028862"/>
                    <a:gd name="connsiteY9" fmla="*/ 35307 h 395420"/>
                    <a:gd name="connsiteX10" fmla="*/ 1097987 w 2028862"/>
                    <a:gd name="connsiteY10" fmla="*/ 364821 h 395420"/>
                    <a:gd name="connsiteX11" fmla="*/ 1178011 w 2028862"/>
                    <a:gd name="connsiteY11" fmla="*/ 22362 h 395420"/>
                    <a:gd name="connsiteX12" fmla="*/ 1315701 w 2028862"/>
                    <a:gd name="connsiteY12" fmla="*/ 383650 h 395420"/>
                    <a:gd name="connsiteX13" fmla="*/ 1403963 w 2028862"/>
                    <a:gd name="connsiteY13" fmla="*/ 20008 h 395420"/>
                    <a:gd name="connsiteX14" fmla="*/ 1536946 w 2028862"/>
                    <a:gd name="connsiteY14" fmla="*/ 373059 h 395420"/>
                    <a:gd name="connsiteX15" fmla="*/ 1618147 w 2028862"/>
                    <a:gd name="connsiteY15" fmla="*/ 7063 h 395420"/>
                    <a:gd name="connsiteX16" fmla="*/ 1780550 w 2028862"/>
                    <a:gd name="connsiteY16" fmla="*/ 386004 h 395420"/>
                    <a:gd name="connsiteX17" fmla="*/ 1866459 w 2028862"/>
                    <a:gd name="connsiteY17" fmla="*/ 17655 h 395420"/>
                    <a:gd name="connsiteX18" fmla="*/ 2028862 w 2028862"/>
                    <a:gd name="connsiteY18" fmla="*/ 389534 h 39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28862" h="395420">
                      <a:moveTo>
                        <a:pt x="0" y="390711"/>
                      </a:moveTo>
                      <a:cubicBezTo>
                        <a:pt x="40013" y="194964"/>
                        <a:pt x="80026" y="-783"/>
                        <a:pt x="120038" y="2"/>
                      </a:cubicBezTo>
                      <a:cubicBezTo>
                        <a:pt x="160050" y="787"/>
                        <a:pt x="204378" y="394438"/>
                        <a:pt x="240075" y="395419"/>
                      </a:cubicBezTo>
                      <a:cubicBezTo>
                        <a:pt x="275772" y="396400"/>
                        <a:pt x="294993" y="7651"/>
                        <a:pt x="334221" y="5886"/>
                      </a:cubicBezTo>
                      <a:cubicBezTo>
                        <a:pt x="373449" y="4121"/>
                        <a:pt x="439940" y="382277"/>
                        <a:pt x="475441" y="384827"/>
                      </a:cubicBezTo>
                      <a:cubicBezTo>
                        <a:pt x="510942" y="387377"/>
                        <a:pt x="514473" y="21381"/>
                        <a:pt x="547228" y="21185"/>
                      </a:cubicBezTo>
                      <a:cubicBezTo>
                        <a:pt x="579983" y="20989"/>
                        <a:pt x="640002" y="382865"/>
                        <a:pt x="671973" y="383650"/>
                      </a:cubicBezTo>
                      <a:cubicBezTo>
                        <a:pt x="703944" y="384435"/>
                        <a:pt x="703159" y="25893"/>
                        <a:pt x="739052" y="25893"/>
                      </a:cubicBezTo>
                      <a:cubicBezTo>
                        <a:pt x="774945" y="25893"/>
                        <a:pt x="848498" y="382081"/>
                        <a:pt x="887333" y="383650"/>
                      </a:cubicBezTo>
                      <a:cubicBezTo>
                        <a:pt x="926168" y="385219"/>
                        <a:pt x="936956" y="38445"/>
                        <a:pt x="972065" y="35307"/>
                      </a:cubicBezTo>
                      <a:cubicBezTo>
                        <a:pt x="1007174" y="32169"/>
                        <a:pt x="1063663" y="366978"/>
                        <a:pt x="1097987" y="364821"/>
                      </a:cubicBezTo>
                      <a:cubicBezTo>
                        <a:pt x="1132311" y="362663"/>
                        <a:pt x="1141725" y="19224"/>
                        <a:pt x="1178011" y="22362"/>
                      </a:cubicBezTo>
                      <a:cubicBezTo>
                        <a:pt x="1214297" y="25500"/>
                        <a:pt x="1278042" y="384042"/>
                        <a:pt x="1315701" y="383650"/>
                      </a:cubicBezTo>
                      <a:cubicBezTo>
                        <a:pt x="1353360" y="383258"/>
                        <a:pt x="1367089" y="21773"/>
                        <a:pt x="1403963" y="20008"/>
                      </a:cubicBezTo>
                      <a:cubicBezTo>
                        <a:pt x="1440837" y="18243"/>
                        <a:pt x="1501249" y="375216"/>
                        <a:pt x="1536946" y="373059"/>
                      </a:cubicBezTo>
                      <a:cubicBezTo>
                        <a:pt x="1572643" y="370902"/>
                        <a:pt x="1577546" y="4906"/>
                        <a:pt x="1618147" y="7063"/>
                      </a:cubicBezTo>
                      <a:cubicBezTo>
                        <a:pt x="1658748" y="9220"/>
                        <a:pt x="1739165" y="384239"/>
                        <a:pt x="1780550" y="386004"/>
                      </a:cubicBezTo>
                      <a:cubicBezTo>
                        <a:pt x="1821935" y="387769"/>
                        <a:pt x="1825074" y="17067"/>
                        <a:pt x="1866459" y="17655"/>
                      </a:cubicBezTo>
                      <a:cubicBezTo>
                        <a:pt x="1907844" y="18243"/>
                        <a:pt x="1968353" y="203888"/>
                        <a:pt x="2028862" y="389534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BF18842-C506-3004-BC2B-005F15B2C390}"/>
                  </a:ext>
                </a:extLst>
              </p:cNvPr>
              <p:cNvGrpSpPr/>
              <p:nvPr/>
            </p:nvGrpSpPr>
            <p:grpSpPr>
              <a:xfrm>
                <a:off x="9348528" y="4989265"/>
                <a:ext cx="719625" cy="586798"/>
                <a:chOff x="9928213" y="3318453"/>
                <a:chExt cx="1002008" cy="586798"/>
              </a:xfrm>
            </p:grpSpPr>
            <p:sp>
              <p:nvSpPr>
                <p:cNvPr id="243" name="Freeform: Shape 73">
                  <a:extLst>
                    <a:ext uri="{FF2B5EF4-FFF2-40B4-BE49-F238E27FC236}">
                      <a16:creationId xmlns:a16="http://schemas.microsoft.com/office/drawing/2014/main" id="{B20DE380-41F0-050B-BBBF-F73FCCB6BF1C}"/>
                    </a:ext>
                  </a:extLst>
                </p:cNvPr>
                <p:cNvSpPr/>
                <p:nvPr/>
              </p:nvSpPr>
              <p:spPr>
                <a:xfrm>
                  <a:off x="9928213" y="3318453"/>
                  <a:ext cx="352244" cy="586798"/>
                </a:xfrm>
                <a:custGeom>
                  <a:avLst/>
                  <a:gdLst>
                    <a:gd name="connsiteX0" fmla="*/ 0 w 2028862"/>
                    <a:gd name="connsiteY0" fmla="*/ 390711 h 395420"/>
                    <a:gd name="connsiteX1" fmla="*/ 120038 w 2028862"/>
                    <a:gd name="connsiteY1" fmla="*/ 2 h 395420"/>
                    <a:gd name="connsiteX2" fmla="*/ 240075 w 2028862"/>
                    <a:gd name="connsiteY2" fmla="*/ 395419 h 395420"/>
                    <a:gd name="connsiteX3" fmla="*/ 334221 w 2028862"/>
                    <a:gd name="connsiteY3" fmla="*/ 5886 h 395420"/>
                    <a:gd name="connsiteX4" fmla="*/ 475441 w 2028862"/>
                    <a:gd name="connsiteY4" fmla="*/ 384827 h 395420"/>
                    <a:gd name="connsiteX5" fmla="*/ 547228 w 2028862"/>
                    <a:gd name="connsiteY5" fmla="*/ 21185 h 395420"/>
                    <a:gd name="connsiteX6" fmla="*/ 671973 w 2028862"/>
                    <a:gd name="connsiteY6" fmla="*/ 383650 h 395420"/>
                    <a:gd name="connsiteX7" fmla="*/ 739052 w 2028862"/>
                    <a:gd name="connsiteY7" fmla="*/ 25893 h 395420"/>
                    <a:gd name="connsiteX8" fmla="*/ 887333 w 2028862"/>
                    <a:gd name="connsiteY8" fmla="*/ 383650 h 395420"/>
                    <a:gd name="connsiteX9" fmla="*/ 972065 w 2028862"/>
                    <a:gd name="connsiteY9" fmla="*/ 35307 h 395420"/>
                    <a:gd name="connsiteX10" fmla="*/ 1097987 w 2028862"/>
                    <a:gd name="connsiteY10" fmla="*/ 364821 h 395420"/>
                    <a:gd name="connsiteX11" fmla="*/ 1178011 w 2028862"/>
                    <a:gd name="connsiteY11" fmla="*/ 22362 h 395420"/>
                    <a:gd name="connsiteX12" fmla="*/ 1315701 w 2028862"/>
                    <a:gd name="connsiteY12" fmla="*/ 383650 h 395420"/>
                    <a:gd name="connsiteX13" fmla="*/ 1403963 w 2028862"/>
                    <a:gd name="connsiteY13" fmla="*/ 20008 h 395420"/>
                    <a:gd name="connsiteX14" fmla="*/ 1536946 w 2028862"/>
                    <a:gd name="connsiteY14" fmla="*/ 373059 h 395420"/>
                    <a:gd name="connsiteX15" fmla="*/ 1618147 w 2028862"/>
                    <a:gd name="connsiteY15" fmla="*/ 7063 h 395420"/>
                    <a:gd name="connsiteX16" fmla="*/ 1780550 w 2028862"/>
                    <a:gd name="connsiteY16" fmla="*/ 386004 h 395420"/>
                    <a:gd name="connsiteX17" fmla="*/ 1866459 w 2028862"/>
                    <a:gd name="connsiteY17" fmla="*/ 17655 h 395420"/>
                    <a:gd name="connsiteX18" fmla="*/ 2028862 w 2028862"/>
                    <a:gd name="connsiteY18" fmla="*/ 389534 h 39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28862" h="395420">
                      <a:moveTo>
                        <a:pt x="0" y="390711"/>
                      </a:moveTo>
                      <a:cubicBezTo>
                        <a:pt x="40013" y="194964"/>
                        <a:pt x="80026" y="-783"/>
                        <a:pt x="120038" y="2"/>
                      </a:cubicBezTo>
                      <a:cubicBezTo>
                        <a:pt x="160050" y="787"/>
                        <a:pt x="204378" y="394438"/>
                        <a:pt x="240075" y="395419"/>
                      </a:cubicBezTo>
                      <a:cubicBezTo>
                        <a:pt x="275772" y="396400"/>
                        <a:pt x="294993" y="7651"/>
                        <a:pt x="334221" y="5886"/>
                      </a:cubicBezTo>
                      <a:cubicBezTo>
                        <a:pt x="373449" y="4121"/>
                        <a:pt x="439940" y="382277"/>
                        <a:pt x="475441" y="384827"/>
                      </a:cubicBezTo>
                      <a:cubicBezTo>
                        <a:pt x="510942" y="387377"/>
                        <a:pt x="514473" y="21381"/>
                        <a:pt x="547228" y="21185"/>
                      </a:cubicBezTo>
                      <a:cubicBezTo>
                        <a:pt x="579983" y="20989"/>
                        <a:pt x="640002" y="382865"/>
                        <a:pt x="671973" y="383650"/>
                      </a:cubicBezTo>
                      <a:cubicBezTo>
                        <a:pt x="703944" y="384435"/>
                        <a:pt x="703159" y="25893"/>
                        <a:pt x="739052" y="25893"/>
                      </a:cubicBezTo>
                      <a:cubicBezTo>
                        <a:pt x="774945" y="25893"/>
                        <a:pt x="848498" y="382081"/>
                        <a:pt x="887333" y="383650"/>
                      </a:cubicBezTo>
                      <a:cubicBezTo>
                        <a:pt x="926168" y="385219"/>
                        <a:pt x="936956" y="38445"/>
                        <a:pt x="972065" y="35307"/>
                      </a:cubicBezTo>
                      <a:cubicBezTo>
                        <a:pt x="1007174" y="32169"/>
                        <a:pt x="1063663" y="366978"/>
                        <a:pt x="1097987" y="364821"/>
                      </a:cubicBezTo>
                      <a:cubicBezTo>
                        <a:pt x="1132311" y="362663"/>
                        <a:pt x="1141725" y="19224"/>
                        <a:pt x="1178011" y="22362"/>
                      </a:cubicBezTo>
                      <a:cubicBezTo>
                        <a:pt x="1214297" y="25500"/>
                        <a:pt x="1278042" y="384042"/>
                        <a:pt x="1315701" y="383650"/>
                      </a:cubicBezTo>
                      <a:cubicBezTo>
                        <a:pt x="1353360" y="383258"/>
                        <a:pt x="1367089" y="21773"/>
                        <a:pt x="1403963" y="20008"/>
                      </a:cubicBezTo>
                      <a:cubicBezTo>
                        <a:pt x="1440837" y="18243"/>
                        <a:pt x="1501249" y="375216"/>
                        <a:pt x="1536946" y="373059"/>
                      </a:cubicBezTo>
                      <a:cubicBezTo>
                        <a:pt x="1572643" y="370902"/>
                        <a:pt x="1577546" y="4906"/>
                        <a:pt x="1618147" y="7063"/>
                      </a:cubicBezTo>
                      <a:cubicBezTo>
                        <a:pt x="1658748" y="9220"/>
                        <a:pt x="1739165" y="384239"/>
                        <a:pt x="1780550" y="386004"/>
                      </a:cubicBezTo>
                      <a:cubicBezTo>
                        <a:pt x="1821935" y="387769"/>
                        <a:pt x="1825074" y="17067"/>
                        <a:pt x="1866459" y="17655"/>
                      </a:cubicBezTo>
                      <a:cubicBezTo>
                        <a:pt x="1907844" y="18243"/>
                        <a:pt x="1968353" y="203888"/>
                        <a:pt x="2028862" y="389534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Freeform: Shape 74">
                  <a:extLst>
                    <a:ext uri="{FF2B5EF4-FFF2-40B4-BE49-F238E27FC236}">
                      <a16:creationId xmlns:a16="http://schemas.microsoft.com/office/drawing/2014/main" id="{7AE1D166-94AF-BC0D-EFA5-C2A37A04AFFE}"/>
                    </a:ext>
                  </a:extLst>
                </p:cNvPr>
                <p:cNvSpPr/>
                <p:nvPr/>
              </p:nvSpPr>
              <p:spPr>
                <a:xfrm>
                  <a:off x="10262925" y="3318453"/>
                  <a:ext cx="352244" cy="586798"/>
                </a:xfrm>
                <a:custGeom>
                  <a:avLst/>
                  <a:gdLst>
                    <a:gd name="connsiteX0" fmla="*/ 0 w 2028862"/>
                    <a:gd name="connsiteY0" fmla="*/ 390711 h 395420"/>
                    <a:gd name="connsiteX1" fmla="*/ 120038 w 2028862"/>
                    <a:gd name="connsiteY1" fmla="*/ 2 h 395420"/>
                    <a:gd name="connsiteX2" fmla="*/ 240075 w 2028862"/>
                    <a:gd name="connsiteY2" fmla="*/ 395419 h 395420"/>
                    <a:gd name="connsiteX3" fmla="*/ 334221 w 2028862"/>
                    <a:gd name="connsiteY3" fmla="*/ 5886 h 395420"/>
                    <a:gd name="connsiteX4" fmla="*/ 475441 w 2028862"/>
                    <a:gd name="connsiteY4" fmla="*/ 384827 h 395420"/>
                    <a:gd name="connsiteX5" fmla="*/ 547228 w 2028862"/>
                    <a:gd name="connsiteY5" fmla="*/ 21185 h 395420"/>
                    <a:gd name="connsiteX6" fmla="*/ 671973 w 2028862"/>
                    <a:gd name="connsiteY6" fmla="*/ 383650 h 395420"/>
                    <a:gd name="connsiteX7" fmla="*/ 739052 w 2028862"/>
                    <a:gd name="connsiteY7" fmla="*/ 25893 h 395420"/>
                    <a:gd name="connsiteX8" fmla="*/ 887333 w 2028862"/>
                    <a:gd name="connsiteY8" fmla="*/ 383650 h 395420"/>
                    <a:gd name="connsiteX9" fmla="*/ 972065 w 2028862"/>
                    <a:gd name="connsiteY9" fmla="*/ 35307 h 395420"/>
                    <a:gd name="connsiteX10" fmla="*/ 1097987 w 2028862"/>
                    <a:gd name="connsiteY10" fmla="*/ 364821 h 395420"/>
                    <a:gd name="connsiteX11" fmla="*/ 1178011 w 2028862"/>
                    <a:gd name="connsiteY11" fmla="*/ 22362 h 395420"/>
                    <a:gd name="connsiteX12" fmla="*/ 1315701 w 2028862"/>
                    <a:gd name="connsiteY12" fmla="*/ 383650 h 395420"/>
                    <a:gd name="connsiteX13" fmla="*/ 1403963 w 2028862"/>
                    <a:gd name="connsiteY13" fmla="*/ 20008 h 395420"/>
                    <a:gd name="connsiteX14" fmla="*/ 1536946 w 2028862"/>
                    <a:gd name="connsiteY14" fmla="*/ 373059 h 395420"/>
                    <a:gd name="connsiteX15" fmla="*/ 1618147 w 2028862"/>
                    <a:gd name="connsiteY15" fmla="*/ 7063 h 395420"/>
                    <a:gd name="connsiteX16" fmla="*/ 1780550 w 2028862"/>
                    <a:gd name="connsiteY16" fmla="*/ 386004 h 395420"/>
                    <a:gd name="connsiteX17" fmla="*/ 1866459 w 2028862"/>
                    <a:gd name="connsiteY17" fmla="*/ 17655 h 395420"/>
                    <a:gd name="connsiteX18" fmla="*/ 2028862 w 2028862"/>
                    <a:gd name="connsiteY18" fmla="*/ 389534 h 39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28862" h="395420">
                      <a:moveTo>
                        <a:pt x="0" y="390711"/>
                      </a:moveTo>
                      <a:cubicBezTo>
                        <a:pt x="40013" y="194964"/>
                        <a:pt x="80026" y="-783"/>
                        <a:pt x="120038" y="2"/>
                      </a:cubicBezTo>
                      <a:cubicBezTo>
                        <a:pt x="160050" y="787"/>
                        <a:pt x="204378" y="394438"/>
                        <a:pt x="240075" y="395419"/>
                      </a:cubicBezTo>
                      <a:cubicBezTo>
                        <a:pt x="275772" y="396400"/>
                        <a:pt x="294993" y="7651"/>
                        <a:pt x="334221" y="5886"/>
                      </a:cubicBezTo>
                      <a:cubicBezTo>
                        <a:pt x="373449" y="4121"/>
                        <a:pt x="439940" y="382277"/>
                        <a:pt x="475441" y="384827"/>
                      </a:cubicBezTo>
                      <a:cubicBezTo>
                        <a:pt x="510942" y="387377"/>
                        <a:pt x="514473" y="21381"/>
                        <a:pt x="547228" y="21185"/>
                      </a:cubicBezTo>
                      <a:cubicBezTo>
                        <a:pt x="579983" y="20989"/>
                        <a:pt x="640002" y="382865"/>
                        <a:pt x="671973" y="383650"/>
                      </a:cubicBezTo>
                      <a:cubicBezTo>
                        <a:pt x="703944" y="384435"/>
                        <a:pt x="703159" y="25893"/>
                        <a:pt x="739052" y="25893"/>
                      </a:cubicBezTo>
                      <a:cubicBezTo>
                        <a:pt x="774945" y="25893"/>
                        <a:pt x="848498" y="382081"/>
                        <a:pt x="887333" y="383650"/>
                      </a:cubicBezTo>
                      <a:cubicBezTo>
                        <a:pt x="926168" y="385219"/>
                        <a:pt x="936956" y="38445"/>
                        <a:pt x="972065" y="35307"/>
                      </a:cubicBezTo>
                      <a:cubicBezTo>
                        <a:pt x="1007174" y="32169"/>
                        <a:pt x="1063663" y="366978"/>
                        <a:pt x="1097987" y="364821"/>
                      </a:cubicBezTo>
                      <a:cubicBezTo>
                        <a:pt x="1132311" y="362663"/>
                        <a:pt x="1141725" y="19224"/>
                        <a:pt x="1178011" y="22362"/>
                      </a:cubicBezTo>
                      <a:cubicBezTo>
                        <a:pt x="1214297" y="25500"/>
                        <a:pt x="1278042" y="384042"/>
                        <a:pt x="1315701" y="383650"/>
                      </a:cubicBezTo>
                      <a:cubicBezTo>
                        <a:pt x="1353360" y="383258"/>
                        <a:pt x="1367089" y="21773"/>
                        <a:pt x="1403963" y="20008"/>
                      </a:cubicBezTo>
                      <a:cubicBezTo>
                        <a:pt x="1440837" y="18243"/>
                        <a:pt x="1501249" y="375216"/>
                        <a:pt x="1536946" y="373059"/>
                      </a:cubicBezTo>
                      <a:cubicBezTo>
                        <a:pt x="1572643" y="370902"/>
                        <a:pt x="1577546" y="4906"/>
                        <a:pt x="1618147" y="7063"/>
                      </a:cubicBezTo>
                      <a:cubicBezTo>
                        <a:pt x="1658748" y="9220"/>
                        <a:pt x="1739165" y="384239"/>
                        <a:pt x="1780550" y="386004"/>
                      </a:cubicBezTo>
                      <a:cubicBezTo>
                        <a:pt x="1821935" y="387769"/>
                        <a:pt x="1825074" y="17067"/>
                        <a:pt x="1866459" y="17655"/>
                      </a:cubicBezTo>
                      <a:cubicBezTo>
                        <a:pt x="1907844" y="18243"/>
                        <a:pt x="1968353" y="203888"/>
                        <a:pt x="2028862" y="389534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: Shape 75">
                  <a:extLst>
                    <a:ext uri="{FF2B5EF4-FFF2-40B4-BE49-F238E27FC236}">
                      <a16:creationId xmlns:a16="http://schemas.microsoft.com/office/drawing/2014/main" id="{1A6A3355-7DBE-43AB-241C-15526BEC6FF7}"/>
                    </a:ext>
                  </a:extLst>
                </p:cNvPr>
                <p:cNvSpPr/>
                <p:nvPr/>
              </p:nvSpPr>
              <p:spPr>
                <a:xfrm>
                  <a:off x="10577977" y="3318453"/>
                  <a:ext cx="352244" cy="586798"/>
                </a:xfrm>
                <a:custGeom>
                  <a:avLst/>
                  <a:gdLst>
                    <a:gd name="connsiteX0" fmla="*/ 0 w 2028862"/>
                    <a:gd name="connsiteY0" fmla="*/ 390711 h 395420"/>
                    <a:gd name="connsiteX1" fmla="*/ 120038 w 2028862"/>
                    <a:gd name="connsiteY1" fmla="*/ 2 h 395420"/>
                    <a:gd name="connsiteX2" fmla="*/ 240075 w 2028862"/>
                    <a:gd name="connsiteY2" fmla="*/ 395419 h 395420"/>
                    <a:gd name="connsiteX3" fmla="*/ 334221 w 2028862"/>
                    <a:gd name="connsiteY3" fmla="*/ 5886 h 395420"/>
                    <a:gd name="connsiteX4" fmla="*/ 475441 w 2028862"/>
                    <a:gd name="connsiteY4" fmla="*/ 384827 h 395420"/>
                    <a:gd name="connsiteX5" fmla="*/ 547228 w 2028862"/>
                    <a:gd name="connsiteY5" fmla="*/ 21185 h 395420"/>
                    <a:gd name="connsiteX6" fmla="*/ 671973 w 2028862"/>
                    <a:gd name="connsiteY6" fmla="*/ 383650 h 395420"/>
                    <a:gd name="connsiteX7" fmla="*/ 739052 w 2028862"/>
                    <a:gd name="connsiteY7" fmla="*/ 25893 h 395420"/>
                    <a:gd name="connsiteX8" fmla="*/ 887333 w 2028862"/>
                    <a:gd name="connsiteY8" fmla="*/ 383650 h 395420"/>
                    <a:gd name="connsiteX9" fmla="*/ 972065 w 2028862"/>
                    <a:gd name="connsiteY9" fmla="*/ 35307 h 395420"/>
                    <a:gd name="connsiteX10" fmla="*/ 1097987 w 2028862"/>
                    <a:gd name="connsiteY10" fmla="*/ 364821 h 395420"/>
                    <a:gd name="connsiteX11" fmla="*/ 1178011 w 2028862"/>
                    <a:gd name="connsiteY11" fmla="*/ 22362 h 395420"/>
                    <a:gd name="connsiteX12" fmla="*/ 1315701 w 2028862"/>
                    <a:gd name="connsiteY12" fmla="*/ 383650 h 395420"/>
                    <a:gd name="connsiteX13" fmla="*/ 1403963 w 2028862"/>
                    <a:gd name="connsiteY13" fmla="*/ 20008 h 395420"/>
                    <a:gd name="connsiteX14" fmla="*/ 1536946 w 2028862"/>
                    <a:gd name="connsiteY14" fmla="*/ 373059 h 395420"/>
                    <a:gd name="connsiteX15" fmla="*/ 1618147 w 2028862"/>
                    <a:gd name="connsiteY15" fmla="*/ 7063 h 395420"/>
                    <a:gd name="connsiteX16" fmla="*/ 1780550 w 2028862"/>
                    <a:gd name="connsiteY16" fmla="*/ 386004 h 395420"/>
                    <a:gd name="connsiteX17" fmla="*/ 1866459 w 2028862"/>
                    <a:gd name="connsiteY17" fmla="*/ 17655 h 395420"/>
                    <a:gd name="connsiteX18" fmla="*/ 2028862 w 2028862"/>
                    <a:gd name="connsiteY18" fmla="*/ 389534 h 39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28862" h="395420">
                      <a:moveTo>
                        <a:pt x="0" y="390711"/>
                      </a:moveTo>
                      <a:cubicBezTo>
                        <a:pt x="40013" y="194964"/>
                        <a:pt x="80026" y="-783"/>
                        <a:pt x="120038" y="2"/>
                      </a:cubicBezTo>
                      <a:cubicBezTo>
                        <a:pt x="160050" y="787"/>
                        <a:pt x="204378" y="394438"/>
                        <a:pt x="240075" y="395419"/>
                      </a:cubicBezTo>
                      <a:cubicBezTo>
                        <a:pt x="275772" y="396400"/>
                        <a:pt x="294993" y="7651"/>
                        <a:pt x="334221" y="5886"/>
                      </a:cubicBezTo>
                      <a:cubicBezTo>
                        <a:pt x="373449" y="4121"/>
                        <a:pt x="439940" y="382277"/>
                        <a:pt x="475441" y="384827"/>
                      </a:cubicBezTo>
                      <a:cubicBezTo>
                        <a:pt x="510942" y="387377"/>
                        <a:pt x="514473" y="21381"/>
                        <a:pt x="547228" y="21185"/>
                      </a:cubicBezTo>
                      <a:cubicBezTo>
                        <a:pt x="579983" y="20989"/>
                        <a:pt x="640002" y="382865"/>
                        <a:pt x="671973" y="383650"/>
                      </a:cubicBezTo>
                      <a:cubicBezTo>
                        <a:pt x="703944" y="384435"/>
                        <a:pt x="703159" y="25893"/>
                        <a:pt x="739052" y="25893"/>
                      </a:cubicBezTo>
                      <a:cubicBezTo>
                        <a:pt x="774945" y="25893"/>
                        <a:pt x="848498" y="382081"/>
                        <a:pt x="887333" y="383650"/>
                      </a:cubicBezTo>
                      <a:cubicBezTo>
                        <a:pt x="926168" y="385219"/>
                        <a:pt x="936956" y="38445"/>
                        <a:pt x="972065" y="35307"/>
                      </a:cubicBezTo>
                      <a:cubicBezTo>
                        <a:pt x="1007174" y="32169"/>
                        <a:pt x="1063663" y="366978"/>
                        <a:pt x="1097987" y="364821"/>
                      </a:cubicBezTo>
                      <a:cubicBezTo>
                        <a:pt x="1132311" y="362663"/>
                        <a:pt x="1141725" y="19224"/>
                        <a:pt x="1178011" y="22362"/>
                      </a:cubicBezTo>
                      <a:cubicBezTo>
                        <a:pt x="1214297" y="25500"/>
                        <a:pt x="1278042" y="384042"/>
                        <a:pt x="1315701" y="383650"/>
                      </a:cubicBezTo>
                      <a:cubicBezTo>
                        <a:pt x="1353360" y="383258"/>
                        <a:pt x="1367089" y="21773"/>
                        <a:pt x="1403963" y="20008"/>
                      </a:cubicBezTo>
                      <a:cubicBezTo>
                        <a:pt x="1440837" y="18243"/>
                        <a:pt x="1501249" y="375216"/>
                        <a:pt x="1536946" y="373059"/>
                      </a:cubicBezTo>
                      <a:cubicBezTo>
                        <a:pt x="1572643" y="370902"/>
                        <a:pt x="1577546" y="4906"/>
                        <a:pt x="1618147" y="7063"/>
                      </a:cubicBezTo>
                      <a:cubicBezTo>
                        <a:pt x="1658748" y="9220"/>
                        <a:pt x="1739165" y="384239"/>
                        <a:pt x="1780550" y="386004"/>
                      </a:cubicBezTo>
                      <a:cubicBezTo>
                        <a:pt x="1821935" y="387769"/>
                        <a:pt x="1825074" y="17067"/>
                        <a:pt x="1866459" y="17655"/>
                      </a:cubicBezTo>
                      <a:cubicBezTo>
                        <a:pt x="1907844" y="18243"/>
                        <a:pt x="1968353" y="203888"/>
                        <a:pt x="2028862" y="389534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D6F48F76-EC10-5569-1134-848E04CB236A}"/>
                  </a:ext>
                </a:extLst>
              </p:cNvPr>
              <p:cNvGrpSpPr/>
              <p:nvPr/>
            </p:nvGrpSpPr>
            <p:grpSpPr>
              <a:xfrm>
                <a:off x="10244796" y="4243254"/>
                <a:ext cx="923448" cy="436522"/>
                <a:chOff x="9928213" y="3318453"/>
                <a:chExt cx="1002008" cy="586798"/>
              </a:xfrm>
            </p:grpSpPr>
            <p:sp>
              <p:nvSpPr>
                <p:cNvPr id="240" name="Freeform: Shape 70">
                  <a:extLst>
                    <a:ext uri="{FF2B5EF4-FFF2-40B4-BE49-F238E27FC236}">
                      <a16:creationId xmlns:a16="http://schemas.microsoft.com/office/drawing/2014/main" id="{BDB7ED38-5698-7982-4E7E-D2AB36198C6E}"/>
                    </a:ext>
                  </a:extLst>
                </p:cNvPr>
                <p:cNvSpPr/>
                <p:nvPr/>
              </p:nvSpPr>
              <p:spPr>
                <a:xfrm>
                  <a:off x="9928213" y="3318453"/>
                  <a:ext cx="352244" cy="586798"/>
                </a:xfrm>
                <a:custGeom>
                  <a:avLst/>
                  <a:gdLst>
                    <a:gd name="connsiteX0" fmla="*/ 0 w 2028862"/>
                    <a:gd name="connsiteY0" fmla="*/ 390711 h 395420"/>
                    <a:gd name="connsiteX1" fmla="*/ 120038 w 2028862"/>
                    <a:gd name="connsiteY1" fmla="*/ 2 h 395420"/>
                    <a:gd name="connsiteX2" fmla="*/ 240075 w 2028862"/>
                    <a:gd name="connsiteY2" fmla="*/ 395419 h 395420"/>
                    <a:gd name="connsiteX3" fmla="*/ 334221 w 2028862"/>
                    <a:gd name="connsiteY3" fmla="*/ 5886 h 395420"/>
                    <a:gd name="connsiteX4" fmla="*/ 475441 w 2028862"/>
                    <a:gd name="connsiteY4" fmla="*/ 384827 h 395420"/>
                    <a:gd name="connsiteX5" fmla="*/ 547228 w 2028862"/>
                    <a:gd name="connsiteY5" fmla="*/ 21185 h 395420"/>
                    <a:gd name="connsiteX6" fmla="*/ 671973 w 2028862"/>
                    <a:gd name="connsiteY6" fmla="*/ 383650 h 395420"/>
                    <a:gd name="connsiteX7" fmla="*/ 739052 w 2028862"/>
                    <a:gd name="connsiteY7" fmla="*/ 25893 h 395420"/>
                    <a:gd name="connsiteX8" fmla="*/ 887333 w 2028862"/>
                    <a:gd name="connsiteY8" fmla="*/ 383650 h 395420"/>
                    <a:gd name="connsiteX9" fmla="*/ 972065 w 2028862"/>
                    <a:gd name="connsiteY9" fmla="*/ 35307 h 395420"/>
                    <a:gd name="connsiteX10" fmla="*/ 1097987 w 2028862"/>
                    <a:gd name="connsiteY10" fmla="*/ 364821 h 395420"/>
                    <a:gd name="connsiteX11" fmla="*/ 1178011 w 2028862"/>
                    <a:gd name="connsiteY11" fmla="*/ 22362 h 395420"/>
                    <a:gd name="connsiteX12" fmla="*/ 1315701 w 2028862"/>
                    <a:gd name="connsiteY12" fmla="*/ 383650 h 395420"/>
                    <a:gd name="connsiteX13" fmla="*/ 1403963 w 2028862"/>
                    <a:gd name="connsiteY13" fmla="*/ 20008 h 395420"/>
                    <a:gd name="connsiteX14" fmla="*/ 1536946 w 2028862"/>
                    <a:gd name="connsiteY14" fmla="*/ 373059 h 395420"/>
                    <a:gd name="connsiteX15" fmla="*/ 1618147 w 2028862"/>
                    <a:gd name="connsiteY15" fmla="*/ 7063 h 395420"/>
                    <a:gd name="connsiteX16" fmla="*/ 1780550 w 2028862"/>
                    <a:gd name="connsiteY16" fmla="*/ 386004 h 395420"/>
                    <a:gd name="connsiteX17" fmla="*/ 1866459 w 2028862"/>
                    <a:gd name="connsiteY17" fmla="*/ 17655 h 395420"/>
                    <a:gd name="connsiteX18" fmla="*/ 2028862 w 2028862"/>
                    <a:gd name="connsiteY18" fmla="*/ 389534 h 39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28862" h="395420">
                      <a:moveTo>
                        <a:pt x="0" y="390711"/>
                      </a:moveTo>
                      <a:cubicBezTo>
                        <a:pt x="40013" y="194964"/>
                        <a:pt x="80026" y="-783"/>
                        <a:pt x="120038" y="2"/>
                      </a:cubicBezTo>
                      <a:cubicBezTo>
                        <a:pt x="160050" y="787"/>
                        <a:pt x="204378" y="394438"/>
                        <a:pt x="240075" y="395419"/>
                      </a:cubicBezTo>
                      <a:cubicBezTo>
                        <a:pt x="275772" y="396400"/>
                        <a:pt x="294993" y="7651"/>
                        <a:pt x="334221" y="5886"/>
                      </a:cubicBezTo>
                      <a:cubicBezTo>
                        <a:pt x="373449" y="4121"/>
                        <a:pt x="439940" y="382277"/>
                        <a:pt x="475441" y="384827"/>
                      </a:cubicBezTo>
                      <a:cubicBezTo>
                        <a:pt x="510942" y="387377"/>
                        <a:pt x="514473" y="21381"/>
                        <a:pt x="547228" y="21185"/>
                      </a:cubicBezTo>
                      <a:cubicBezTo>
                        <a:pt x="579983" y="20989"/>
                        <a:pt x="640002" y="382865"/>
                        <a:pt x="671973" y="383650"/>
                      </a:cubicBezTo>
                      <a:cubicBezTo>
                        <a:pt x="703944" y="384435"/>
                        <a:pt x="703159" y="25893"/>
                        <a:pt x="739052" y="25893"/>
                      </a:cubicBezTo>
                      <a:cubicBezTo>
                        <a:pt x="774945" y="25893"/>
                        <a:pt x="848498" y="382081"/>
                        <a:pt x="887333" y="383650"/>
                      </a:cubicBezTo>
                      <a:cubicBezTo>
                        <a:pt x="926168" y="385219"/>
                        <a:pt x="936956" y="38445"/>
                        <a:pt x="972065" y="35307"/>
                      </a:cubicBezTo>
                      <a:cubicBezTo>
                        <a:pt x="1007174" y="32169"/>
                        <a:pt x="1063663" y="366978"/>
                        <a:pt x="1097987" y="364821"/>
                      </a:cubicBezTo>
                      <a:cubicBezTo>
                        <a:pt x="1132311" y="362663"/>
                        <a:pt x="1141725" y="19224"/>
                        <a:pt x="1178011" y="22362"/>
                      </a:cubicBezTo>
                      <a:cubicBezTo>
                        <a:pt x="1214297" y="25500"/>
                        <a:pt x="1278042" y="384042"/>
                        <a:pt x="1315701" y="383650"/>
                      </a:cubicBezTo>
                      <a:cubicBezTo>
                        <a:pt x="1353360" y="383258"/>
                        <a:pt x="1367089" y="21773"/>
                        <a:pt x="1403963" y="20008"/>
                      </a:cubicBezTo>
                      <a:cubicBezTo>
                        <a:pt x="1440837" y="18243"/>
                        <a:pt x="1501249" y="375216"/>
                        <a:pt x="1536946" y="373059"/>
                      </a:cubicBezTo>
                      <a:cubicBezTo>
                        <a:pt x="1572643" y="370902"/>
                        <a:pt x="1577546" y="4906"/>
                        <a:pt x="1618147" y="7063"/>
                      </a:cubicBezTo>
                      <a:cubicBezTo>
                        <a:pt x="1658748" y="9220"/>
                        <a:pt x="1739165" y="384239"/>
                        <a:pt x="1780550" y="386004"/>
                      </a:cubicBezTo>
                      <a:cubicBezTo>
                        <a:pt x="1821935" y="387769"/>
                        <a:pt x="1825074" y="17067"/>
                        <a:pt x="1866459" y="17655"/>
                      </a:cubicBezTo>
                      <a:cubicBezTo>
                        <a:pt x="1907844" y="18243"/>
                        <a:pt x="1968353" y="203888"/>
                        <a:pt x="2028862" y="389534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Freeform: Shape 71">
                  <a:extLst>
                    <a:ext uri="{FF2B5EF4-FFF2-40B4-BE49-F238E27FC236}">
                      <a16:creationId xmlns:a16="http://schemas.microsoft.com/office/drawing/2014/main" id="{9EF20B22-7C76-DC5C-0E83-7E4E3790C767}"/>
                    </a:ext>
                  </a:extLst>
                </p:cNvPr>
                <p:cNvSpPr/>
                <p:nvPr/>
              </p:nvSpPr>
              <p:spPr>
                <a:xfrm>
                  <a:off x="10262925" y="3318453"/>
                  <a:ext cx="352244" cy="586798"/>
                </a:xfrm>
                <a:custGeom>
                  <a:avLst/>
                  <a:gdLst>
                    <a:gd name="connsiteX0" fmla="*/ 0 w 2028862"/>
                    <a:gd name="connsiteY0" fmla="*/ 390711 h 395420"/>
                    <a:gd name="connsiteX1" fmla="*/ 120038 w 2028862"/>
                    <a:gd name="connsiteY1" fmla="*/ 2 h 395420"/>
                    <a:gd name="connsiteX2" fmla="*/ 240075 w 2028862"/>
                    <a:gd name="connsiteY2" fmla="*/ 395419 h 395420"/>
                    <a:gd name="connsiteX3" fmla="*/ 334221 w 2028862"/>
                    <a:gd name="connsiteY3" fmla="*/ 5886 h 395420"/>
                    <a:gd name="connsiteX4" fmla="*/ 475441 w 2028862"/>
                    <a:gd name="connsiteY4" fmla="*/ 384827 h 395420"/>
                    <a:gd name="connsiteX5" fmla="*/ 547228 w 2028862"/>
                    <a:gd name="connsiteY5" fmla="*/ 21185 h 395420"/>
                    <a:gd name="connsiteX6" fmla="*/ 671973 w 2028862"/>
                    <a:gd name="connsiteY6" fmla="*/ 383650 h 395420"/>
                    <a:gd name="connsiteX7" fmla="*/ 739052 w 2028862"/>
                    <a:gd name="connsiteY7" fmla="*/ 25893 h 395420"/>
                    <a:gd name="connsiteX8" fmla="*/ 887333 w 2028862"/>
                    <a:gd name="connsiteY8" fmla="*/ 383650 h 395420"/>
                    <a:gd name="connsiteX9" fmla="*/ 972065 w 2028862"/>
                    <a:gd name="connsiteY9" fmla="*/ 35307 h 395420"/>
                    <a:gd name="connsiteX10" fmla="*/ 1097987 w 2028862"/>
                    <a:gd name="connsiteY10" fmla="*/ 364821 h 395420"/>
                    <a:gd name="connsiteX11" fmla="*/ 1178011 w 2028862"/>
                    <a:gd name="connsiteY11" fmla="*/ 22362 h 395420"/>
                    <a:gd name="connsiteX12" fmla="*/ 1315701 w 2028862"/>
                    <a:gd name="connsiteY12" fmla="*/ 383650 h 395420"/>
                    <a:gd name="connsiteX13" fmla="*/ 1403963 w 2028862"/>
                    <a:gd name="connsiteY13" fmla="*/ 20008 h 395420"/>
                    <a:gd name="connsiteX14" fmla="*/ 1536946 w 2028862"/>
                    <a:gd name="connsiteY14" fmla="*/ 373059 h 395420"/>
                    <a:gd name="connsiteX15" fmla="*/ 1618147 w 2028862"/>
                    <a:gd name="connsiteY15" fmla="*/ 7063 h 395420"/>
                    <a:gd name="connsiteX16" fmla="*/ 1780550 w 2028862"/>
                    <a:gd name="connsiteY16" fmla="*/ 386004 h 395420"/>
                    <a:gd name="connsiteX17" fmla="*/ 1866459 w 2028862"/>
                    <a:gd name="connsiteY17" fmla="*/ 17655 h 395420"/>
                    <a:gd name="connsiteX18" fmla="*/ 2028862 w 2028862"/>
                    <a:gd name="connsiteY18" fmla="*/ 389534 h 39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28862" h="395420">
                      <a:moveTo>
                        <a:pt x="0" y="390711"/>
                      </a:moveTo>
                      <a:cubicBezTo>
                        <a:pt x="40013" y="194964"/>
                        <a:pt x="80026" y="-783"/>
                        <a:pt x="120038" y="2"/>
                      </a:cubicBezTo>
                      <a:cubicBezTo>
                        <a:pt x="160050" y="787"/>
                        <a:pt x="204378" y="394438"/>
                        <a:pt x="240075" y="395419"/>
                      </a:cubicBezTo>
                      <a:cubicBezTo>
                        <a:pt x="275772" y="396400"/>
                        <a:pt x="294993" y="7651"/>
                        <a:pt x="334221" y="5886"/>
                      </a:cubicBezTo>
                      <a:cubicBezTo>
                        <a:pt x="373449" y="4121"/>
                        <a:pt x="439940" y="382277"/>
                        <a:pt x="475441" y="384827"/>
                      </a:cubicBezTo>
                      <a:cubicBezTo>
                        <a:pt x="510942" y="387377"/>
                        <a:pt x="514473" y="21381"/>
                        <a:pt x="547228" y="21185"/>
                      </a:cubicBezTo>
                      <a:cubicBezTo>
                        <a:pt x="579983" y="20989"/>
                        <a:pt x="640002" y="382865"/>
                        <a:pt x="671973" y="383650"/>
                      </a:cubicBezTo>
                      <a:cubicBezTo>
                        <a:pt x="703944" y="384435"/>
                        <a:pt x="703159" y="25893"/>
                        <a:pt x="739052" y="25893"/>
                      </a:cubicBezTo>
                      <a:cubicBezTo>
                        <a:pt x="774945" y="25893"/>
                        <a:pt x="848498" y="382081"/>
                        <a:pt x="887333" y="383650"/>
                      </a:cubicBezTo>
                      <a:cubicBezTo>
                        <a:pt x="926168" y="385219"/>
                        <a:pt x="936956" y="38445"/>
                        <a:pt x="972065" y="35307"/>
                      </a:cubicBezTo>
                      <a:cubicBezTo>
                        <a:pt x="1007174" y="32169"/>
                        <a:pt x="1063663" y="366978"/>
                        <a:pt x="1097987" y="364821"/>
                      </a:cubicBezTo>
                      <a:cubicBezTo>
                        <a:pt x="1132311" y="362663"/>
                        <a:pt x="1141725" y="19224"/>
                        <a:pt x="1178011" y="22362"/>
                      </a:cubicBezTo>
                      <a:cubicBezTo>
                        <a:pt x="1214297" y="25500"/>
                        <a:pt x="1278042" y="384042"/>
                        <a:pt x="1315701" y="383650"/>
                      </a:cubicBezTo>
                      <a:cubicBezTo>
                        <a:pt x="1353360" y="383258"/>
                        <a:pt x="1367089" y="21773"/>
                        <a:pt x="1403963" y="20008"/>
                      </a:cubicBezTo>
                      <a:cubicBezTo>
                        <a:pt x="1440837" y="18243"/>
                        <a:pt x="1501249" y="375216"/>
                        <a:pt x="1536946" y="373059"/>
                      </a:cubicBezTo>
                      <a:cubicBezTo>
                        <a:pt x="1572643" y="370902"/>
                        <a:pt x="1577546" y="4906"/>
                        <a:pt x="1618147" y="7063"/>
                      </a:cubicBezTo>
                      <a:cubicBezTo>
                        <a:pt x="1658748" y="9220"/>
                        <a:pt x="1739165" y="384239"/>
                        <a:pt x="1780550" y="386004"/>
                      </a:cubicBezTo>
                      <a:cubicBezTo>
                        <a:pt x="1821935" y="387769"/>
                        <a:pt x="1825074" y="17067"/>
                        <a:pt x="1866459" y="17655"/>
                      </a:cubicBezTo>
                      <a:cubicBezTo>
                        <a:pt x="1907844" y="18243"/>
                        <a:pt x="1968353" y="203888"/>
                        <a:pt x="2028862" y="389534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Freeform: Shape 72">
                  <a:extLst>
                    <a:ext uri="{FF2B5EF4-FFF2-40B4-BE49-F238E27FC236}">
                      <a16:creationId xmlns:a16="http://schemas.microsoft.com/office/drawing/2014/main" id="{EB79D2E6-5E72-2CB0-12D2-5FB1E18354AD}"/>
                    </a:ext>
                  </a:extLst>
                </p:cNvPr>
                <p:cNvSpPr/>
                <p:nvPr/>
              </p:nvSpPr>
              <p:spPr>
                <a:xfrm>
                  <a:off x="10577977" y="3318453"/>
                  <a:ext cx="352244" cy="586798"/>
                </a:xfrm>
                <a:custGeom>
                  <a:avLst/>
                  <a:gdLst>
                    <a:gd name="connsiteX0" fmla="*/ 0 w 2028862"/>
                    <a:gd name="connsiteY0" fmla="*/ 390711 h 395420"/>
                    <a:gd name="connsiteX1" fmla="*/ 120038 w 2028862"/>
                    <a:gd name="connsiteY1" fmla="*/ 2 h 395420"/>
                    <a:gd name="connsiteX2" fmla="*/ 240075 w 2028862"/>
                    <a:gd name="connsiteY2" fmla="*/ 395419 h 395420"/>
                    <a:gd name="connsiteX3" fmla="*/ 334221 w 2028862"/>
                    <a:gd name="connsiteY3" fmla="*/ 5886 h 395420"/>
                    <a:gd name="connsiteX4" fmla="*/ 475441 w 2028862"/>
                    <a:gd name="connsiteY4" fmla="*/ 384827 h 395420"/>
                    <a:gd name="connsiteX5" fmla="*/ 547228 w 2028862"/>
                    <a:gd name="connsiteY5" fmla="*/ 21185 h 395420"/>
                    <a:gd name="connsiteX6" fmla="*/ 671973 w 2028862"/>
                    <a:gd name="connsiteY6" fmla="*/ 383650 h 395420"/>
                    <a:gd name="connsiteX7" fmla="*/ 739052 w 2028862"/>
                    <a:gd name="connsiteY7" fmla="*/ 25893 h 395420"/>
                    <a:gd name="connsiteX8" fmla="*/ 887333 w 2028862"/>
                    <a:gd name="connsiteY8" fmla="*/ 383650 h 395420"/>
                    <a:gd name="connsiteX9" fmla="*/ 972065 w 2028862"/>
                    <a:gd name="connsiteY9" fmla="*/ 35307 h 395420"/>
                    <a:gd name="connsiteX10" fmla="*/ 1097987 w 2028862"/>
                    <a:gd name="connsiteY10" fmla="*/ 364821 h 395420"/>
                    <a:gd name="connsiteX11" fmla="*/ 1178011 w 2028862"/>
                    <a:gd name="connsiteY11" fmla="*/ 22362 h 395420"/>
                    <a:gd name="connsiteX12" fmla="*/ 1315701 w 2028862"/>
                    <a:gd name="connsiteY12" fmla="*/ 383650 h 395420"/>
                    <a:gd name="connsiteX13" fmla="*/ 1403963 w 2028862"/>
                    <a:gd name="connsiteY13" fmla="*/ 20008 h 395420"/>
                    <a:gd name="connsiteX14" fmla="*/ 1536946 w 2028862"/>
                    <a:gd name="connsiteY14" fmla="*/ 373059 h 395420"/>
                    <a:gd name="connsiteX15" fmla="*/ 1618147 w 2028862"/>
                    <a:gd name="connsiteY15" fmla="*/ 7063 h 395420"/>
                    <a:gd name="connsiteX16" fmla="*/ 1780550 w 2028862"/>
                    <a:gd name="connsiteY16" fmla="*/ 386004 h 395420"/>
                    <a:gd name="connsiteX17" fmla="*/ 1866459 w 2028862"/>
                    <a:gd name="connsiteY17" fmla="*/ 17655 h 395420"/>
                    <a:gd name="connsiteX18" fmla="*/ 2028862 w 2028862"/>
                    <a:gd name="connsiteY18" fmla="*/ 389534 h 39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28862" h="395420">
                      <a:moveTo>
                        <a:pt x="0" y="390711"/>
                      </a:moveTo>
                      <a:cubicBezTo>
                        <a:pt x="40013" y="194964"/>
                        <a:pt x="80026" y="-783"/>
                        <a:pt x="120038" y="2"/>
                      </a:cubicBezTo>
                      <a:cubicBezTo>
                        <a:pt x="160050" y="787"/>
                        <a:pt x="204378" y="394438"/>
                        <a:pt x="240075" y="395419"/>
                      </a:cubicBezTo>
                      <a:cubicBezTo>
                        <a:pt x="275772" y="396400"/>
                        <a:pt x="294993" y="7651"/>
                        <a:pt x="334221" y="5886"/>
                      </a:cubicBezTo>
                      <a:cubicBezTo>
                        <a:pt x="373449" y="4121"/>
                        <a:pt x="439940" y="382277"/>
                        <a:pt x="475441" y="384827"/>
                      </a:cubicBezTo>
                      <a:cubicBezTo>
                        <a:pt x="510942" y="387377"/>
                        <a:pt x="514473" y="21381"/>
                        <a:pt x="547228" y="21185"/>
                      </a:cubicBezTo>
                      <a:cubicBezTo>
                        <a:pt x="579983" y="20989"/>
                        <a:pt x="640002" y="382865"/>
                        <a:pt x="671973" y="383650"/>
                      </a:cubicBezTo>
                      <a:cubicBezTo>
                        <a:pt x="703944" y="384435"/>
                        <a:pt x="703159" y="25893"/>
                        <a:pt x="739052" y="25893"/>
                      </a:cubicBezTo>
                      <a:cubicBezTo>
                        <a:pt x="774945" y="25893"/>
                        <a:pt x="848498" y="382081"/>
                        <a:pt x="887333" y="383650"/>
                      </a:cubicBezTo>
                      <a:cubicBezTo>
                        <a:pt x="926168" y="385219"/>
                        <a:pt x="936956" y="38445"/>
                        <a:pt x="972065" y="35307"/>
                      </a:cubicBezTo>
                      <a:cubicBezTo>
                        <a:pt x="1007174" y="32169"/>
                        <a:pt x="1063663" y="366978"/>
                        <a:pt x="1097987" y="364821"/>
                      </a:cubicBezTo>
                      <a:cubicBezTo>
                        <a:pt x="1132311" y="362663"/>
                        <a:pt x="1141725" y="19224"/>
                        <a:pt x="1178011" y="22362"/>
                      </a:cubicBezTo>
                      <a:cubicBezTo>
                        <a:pt x="1214297" y="25500"/>
                        <a:pt x="1278042" y="384042"/>
                        <a:pt x="1315701" y="383650"/>
                      </a:cubicBezTo>
                      <a:cubicBezTo>
                        <a:pt x="1353360" y="383258"/>
                        <a:pt x="1367089" y="21773"/>
                        <a:pt x="1403963" y="20008"/>
                      </a:cubicBezTo>
                      <a:cubicBezTo>
                        <a:pt x="1440837" y="18243"/>
                        <a:pt x="1501249" y="375216"/>
                        <a:pt x="1536946" y="373059"/>
                      </a:cubicBezTo>
                      <a:cubicBezTo>
                        <a:pt x="1572643" y="370902"/>
                        <a:pt x="1577546" y="4906"/>
                        <a:pt x="1618147" y="7063"/>
                      </a:cubicBezTo>
                      <a:cubicBezTo>
                        <a:pt x="1658748" y="9220"/>
                        <a:pt x="1739165" y="384239"/>
                        <a:pt x="1780550" y="386004"/>
                      </a:cubicBezTo>
                      <a:cubicBezTo>
                        <a:pt x="1821935" y="387769"/>
                        <a:pt x="1825074" y="17067"/>
                        <a:pt x="1866459" y="17655"/>
                      </a:cubicBezTo>
                      <a:cubicBezTo>
                        <a:pt x="1907844" y="18243"/>
                        <a:pt x="1968353" y="203888"/>
                        <a:pt x="2028862" y="389534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62905439-9D98-049F-E1E2-3C1B48C75F5C}"/>
                  </a:ext>
                </a:extLst>
              </p:cNvPr>
              <p:cNvGrpSpPr/>
              <p:nvPr/>
            </p:nvGrpSpPr>
            <p:grpSpPr>
              <a:xfrm>
                <a:off x="11241602" y="5064403"/>
                <a:ext cx="839088" cy="436522"/>
                <a:chOff x="9928213" y="3318453"/>
                <a:chExt cx="1002008" cy="586798"/>
              </a:xfrm>
            </p:grpSpPr>
            <p:sp>
              <p:nvSpPr>
                <p:cNvPr id="237" name="Freeform: Shape 67">
                  <a:extLst>
                    <a:ext uri="{FF2B5EF4-FFF2-40B4-BE49-F238E27FC236}">
                      <a16:creationId xmlns:a16="http://schemas.microsoft.com/office/drawing/2014/main" id="{06D0DC02-7BCE-BBB6-E993-081D5513AED4}"/>
                    </a:ext>
                  </a:extLst>
                </p:cNvPr>
                <p:cNvSpPr/>
                <p:nvPr/>
              </p:nvSpPr>
              <p:spPr>
                <a:xfrm>
                  <a:off x="9928213" y="3318453"/>
                  <a:ext cx="352244" cy="586798"/>
                </a:xfrm>
                <a:custGeom>
                  <a:avLst/>
                  <a:gdLst>
                    <a:gd name="connsiteX0" fmla="*/ 0 w 2028862"/>
                    <a:gd name="connsiteY0" fmla="*/ 390711 h 395420"/>
                    <a:gd name="connsiteX1" fmla="*/ 120038 w 2028862"/>
                    <a:gd name="connsiteY1" fmla="*/ 2 h 395420"/>
                    <a:gd name="connsiteX2" fmla="*/ 240075 w 2028862"/>
                    <a:gd name="connsiteY2" fmla="*/ 395419 h 395420"/>
                    <a:gd name="connsiteX3" fmla="*/ 334221 w 2028862"/>
                    <a:gd name="connsiteY3" fmla="*/ 5886 h 395420"/>
                    <a:gd name="connsiteX4" fmla="*/ 475441 w 2028862"/>
                    <a:gd name="connsiteY4" fmla="*/ 384827 h 395420"/>
                    <a:gd name="connsiteX5" fmla="*/ 547228 w 2028862"/>
                    <a:gd name="connsiteY5" fmla="*/ 21185 h 395420"/>
                    <a:gd name="connsiteX6" fmla="*/ 671973 w 2028862"/>
                    <a:gd name="connsiteY6" fmla="*/ 383650 h 395420"/>
                    <a:gd name="connsiteX7" fmla="*/ 739052 w 2028862"/>
                    <a:gd name="connsiteY7" fmla="*/ 25893 h 395420"/>
                    <a:gd name="connsiteX8" fmla="*/ 887333 w 2028862"/>
                    <a:gd name="connsiteY8" fmla="*/ 383650 h 395420"/>
                    <a:gd name="connsiteX9" fmla="*/ 972065 w 2028862"/>
                    <a:gd name="connsiteY9" fmla="*/ 35307 h 395420"/>
                    <a:gd name="connsiteX10" fmla="*/ 1097987 w 2028862"/>
                    <a:gd name="connsiteY10" fmla="*/ 364821 h 395420"/>
                    <a:gd name="connsiteX11" fmla="*/ 1178011 w 2028862"/>
                    <a:gd name="connsiteY11" fmla="*/ 22362 h 395420"/>
                    <a:gd name="connsiteX12" fmla="*/ 1315701 w 2028862"/>
                    <a:gd name="connsiteY12" fmla="*/ 383650 h 395420"/>
                    <a:gd name="connsiteX13" fmla="*/ 1403963 w 2028862"/>
                    <a:gd name="connsiteY13" fmla="*/ 20008 h 395420"/>
                    <a:gd name="connsiteX14" fmla="*/ 1536946 w 2028862"/>
                    <a:gd name="connsiteY14" fmla="*/ 373059 h 395420"/>
                    <a:gd name="connsiteX15" fmla="*/ 1618147 w 2028862"/>
                    <a:gd name="connsiteY15" fmla="*/ 7063 h 395420"/>
                    <a:gd name="connsiteX16" fmla="*/ 1780550 w 2028862"/>
                    <a:gd name="connsiteY16" fmla="*/ 386004 h 395420"/>
                    <a:gd name="connsiteX17" fmla="*/ 1866459 w 2028862"/>
                    <a:gd name="connsiteY17" fmla="*/ 17655 h 395420"/>
                    <a:gd name="connsiteX18" fmla="*/ 2028862 w 2028862"/>
                    <a:gd name="connsiteY18" fmla="*/ 389534 h 39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28862" h="395420">
                      <a:moveTo>
                        <a:pt x="0" y="390711"/>
                      </a:moveTo>
                      <a:cubicBezTo>
                        <a:pt x="40013" y="194964"/>
                        <a:pt x="80026" y="-783"/>
                        <a:pt x="120038" y="2"/>
                      </a:cubicBezTo>
                      <a:cubicBezTo>
                        <a:pt x="160050" y="787"/>
                        <a:pt x="204378" y="394438"/>
                        <a:pt x="240075" y="395419"/>
                      </a:cubicBezTo>
                      <a:cubicBezTo>
                        <a:pt x="275772" y="396400"/>
                        <a:pt x="294993" y="7651"/>
                        <a:pt x="334221" y="5886"/>
                      </a:cubicBezTo>
                      <a:cubicBezTo>
                        <a:pt x="373449" y="4121"/>
                        <a:pt x="439940" y="382277"/>
                        <a:pt x="475441" y="384827"/>
                      </a:cubicBezTo>
                      <a:cubicBezTo>
                        <a:pt x="510942" y="387377"/>
                        <a:pt x="514473" y="21381"/>
                        <a:pt x="547228" y="21185"/>
                      </a:cubicBezTo>
                      <a:cubicBezTo>
                        <a:pt x="579983" y="20989"/>
                        <a:pt x="640002" y="382865"/>
                        <a:pt x="671973" y="383650"/>
                      </a:cubicBezTo>
                      <a:cubicBezTo>
                        <a:pt x="703944" y="384435"/>
                        <a:pt x="703159" y="25893"/>
                        <a:pt x="739052" y="25893"/>
                      </a:cubicBezTo>
                      <a:cubicBezTo>
                        <a:pt x="774945" y="25893"/>
                        <a:pt x="848498" y="382081"/>
                        <a:pt x="887333" y="383650"/>
                      </a:cubicBezTo>
                      <a:cubicBezTo>
                        <a:pt x="926168" y="385219"/>
                        <a:pt x="936956" y="38445"/>
                        <a:pt x="972065" y="35307"/>
                      </a:cubicBezTo>
                      <a:cubicBezTo>
                        <a:pt x="1007174" y="32169"/>
                        <a:pt x="1063663" y="366978"/>
                        <a:pt x="1097987" y="364821"/>
                      </a:cubicBezTo>
                      <a:cubicBezTo>
                        <a:pt x="1132311" y="362663"/>
                        <a:pt x="1141725" y="19224"/>
                        <a:pt x="1178011" y="22362"/>
                      </a:cubicBezTo>
                      <a:cubicBezTo>
                        <a:pt x="1214297" y="25500"/>
                        <a:pt x="1278042" y="384042"/>
                        <a:pt x="1315701" y="383650"/>
                      </a:cubicBezTo>
                      <a:cubicBezTo>
                        <a:pt x="1353360" y="383258"/>
                        <a:pt x="1367089" y="21773"/>
                        <a:pt x="1403963" y="20008"/>
                      </a:cubicBezTo>
                      <a:cubicBezTo>
                        <a:pt x="1440837" y="18243"/>
                        <a:pt x="1501249" y="375216"/>
                        <a:pt x="1536946" y="373059"/>
                      </a:cubicBezTo>
                      <a:cubicBezTo>
                        <a:pt x="1572643" y="370902"/>
                        <a:pt x="1577546" y="4906"/>
                        <a:pt x="1618147" y="7063"/>
                      </a:cubicBezTo>
                      <a:cubicBezTo>
                        <a:pt x="1658748" y="9220"/>
                        <a:pt x="1739165" y="384239"/>
                        <a:pt x="1780550" y="386004"/>
                      </a:cubicBezTo>
                      <a:cubicBezTo>
                        <a:pt x="1821935" y="387769"/>
                        <a:pt x="1825074" y="17067"/>
                        <a:pt x="1866459" y="17655"/>
                      </a:cubicBezTo>
                      <a:cubicBezTo>
                        <a:pt x="1907844" y="18243"/>
                        <a:pt x="1968353" y="203888"/>
                        <a:pt x="2028862" y="389534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Freeform: Shape 68">
                  <a:extLst>
                    <a:ext uri="{FF2B5EF4-FFF2-40B4-BE49-F238E27FC236}">
                      <a16:creationId xmlns:a16="http://schemas.microsoft.com/office/drawing/2014/main" id="{5B6B8591-886F-C942-CF45-15F3D854158C}"/>
                    </a:ext>
                  </a:extLst>
                </p:cNvPr>
                <p:cNvSpPr/>
                <p:nvPr/>
              </p:nvSpPr>
              <p:spPr>
                <a:xfrm>
                  <a:off x="10262925" y="3318453"/>
                  <a:ext cx="352244" cy="586798"/>
                </a:xfrm>
                <a:custGeom>
                  <a:avLst/>
                  <a:gdLst>
                    <a:gd name="connsiteX0" fmla="*/ 0 w 2028862"/>
                    <a:gd name="connsiteY0" fmla="*/ 390711 h 395420"/>
                    <a:gd name="connsiteX1" fmla="*/ 120038 w 2028862"/>
                    <a:gd name="connsiteY1" fmla="*/ 2 h 395420"/>
                    <a:gd name="connsiteX2" fmla="*/ 240075 w 2028862"/>
                    <a:gd name="connsiteY2" fmla="*/ 395419 h 395420"/>
                    <a:gd name="connsiteX3" fmla="*/ 334221 w 2028862"/>
                    <a:gd name="connsiteY3" fmla="*/ 5886 h 395420"/>
                    <a:gd name="connsiteX4" fmla="*/ 475441 w 2028862"/>
                    <a:gd name="connsiteY4" fmla="*/ 384827 h 395420"/>
                    <a:gd name="connsiteX5" fmla="*/ 547228 w 2028862"/>
                    <a:gd name="connsiteY5" fmla="*/ 21185 h 395420"/>
                    <a:gd name="connsiteX6" fmla="*/ 671973 w 2028862"/>
                    <a:gd name="connsiteY6" fmla="*/ 383650 h 395420"/>
                    <a:gd name="connsiteX7" fmla="*/ 739052 w 2028862"/>
                    <a:gd name="connsiteY7" fmla="*/ 25893 h 395420"/>
                    <a:gd name="connsiteX8" fmla="*/ 887333 w 2028862"/>
                    <a:gd name="connsiteY8" fmla="*/ 383650 h 395420"/>
                    <a:gd name="connsiteX9" fmla="*/ 972065 w 2028862"/>
                    <a:gd name="connsiteY9" fmla="*/ 35307 h 395420"/>
                    <a:gd name="connsiteX10" fmla="*/ 1097987 w 2028862"/>
                    <a:gd name="connsiteY10" fmla="*/ 364821 h 395420"/>
                    <a:gd name="connsiteX11" fmla="*/ 1178011 w 2028862"/>
                    <a:gd name="connsiteY11" fmla="*/ 22362 h 395420"/>
                    <a:gd name="connsiteX12" fmla="*/ 1315701 w 2028862"/>
                    <a:gd name="connsiteY12" fmla="*/ 383650 h 395420"/>
                    <a:gd name="connsiteX13" fmla="*/ 1403963 w 2028862"/>
                    <a:gd name="connsiteY13" fmla="*/ 20008 h 395420"/>
                    <a:gd name="connsiteX14" fmla="*/ 1536946 w 2028862"/>
                    <a:gd name="connsiteY14" fmla="*/ 373059 h 395420"/>
                    <a:gd name="connsiteX15" fmla="*/ 1618147 w 2028862"/>
                    <a:gd name="connsiteY15" fmla="*/ 7063 h 395420"/>
                    <a:gd name="connsiteX16" fmla="*/ 1780550 w 2028862"/>
                    <a:gd name="connsiteY16" fmla="*/ 386004 h 395420"/>
                    <a:gd name="connsiteX17" fmla="*/ 1866459 w 2028862"/>
                    <a:gd name="connsiteY17" fmla="*/ 17655 h 395420"/>
                    <a:gd name="connsiteX18" fmla="*/ 2028862 w 2028862"/>
                    <a:gd name="connsiteY18" fmla="*/ 389534 h 39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28862" h="395420">
                      <a:moveTo>
                        <a:pt x="0" y="390711"/>
                      </a:moveTo>
                      <a:cubicBezTo>
                        <a:pt x="40013" y="194964"/>
                        <a:pt x="80026" y="-783"/>
                        <a:pt x="120038" y="2"/>
                      </a:cubicBezTo>
                      <a:cubicBezTo>
                        <a:pt x="160050" y="787"/>
                        <a:pt x="204378" y="394438"/>
                        <a:pt x="240075" y="395419"/>
                      </a:cubicBezTo>
                      <a:cubicBezTo>
                        <a:pt x="275772" y="396400"/>
                        <a:pt x="294993" y="7651"/>
                        <a:pt x="334221" y="5886"/>
                      </a:cubicBezTo>
                      <a:cubicBezTo>
                        <a:pt x="373449" y="4121"/>
                        <a:pt x="439940" y="382277"/>
                        <a:pt x="475441" y="384827"/>
                      </a:cubicBezTo>
                      <a:cubicBezTo>
                        <a:pt x="510942" y="387377"/>
                        <a:pt x="514473" y="21381"/>
                        <a:pt x="547228" y="21185"/>
                      </a:cubicBezTo>
                      <a:cubicBezTo>
                        <a:pt x="579983" y="20989"/>
                        <a:pt x="640002" y="382865"/>
                        <a:pt x="671973" y="383650"/>
                      </a:cubicBezTo>
                      <a:cubicBezTo>
                        <a:pt x="703944" y="384435"/>
                        <a:pt x="703159" y="25893"/>
                        <a:pt x="739052" y="25893"/>
                      </a:cubicBezTo>
                      <a:cubicBezTo>
                        <a:pt x="774945" y="25893"/>
                        <a:pt x="848498" y="382081"/>
                        <a:pt x="887333" y="383650"/>
                      </a:cubicBezTo>
                      <a:cubicBezTo>
                        <a:pt x="926168" y="385219"/>
                        <a:pt x="936956" y="38445"/>
                        <a:pt x="972065" y="35307"/>
                      </a:cubicBezTo>
                      <a:cubicBezTo>
                        <a:pt x="1007174" y="32169"/>
                        <a:pt x="1063663" y="366978"/>
                        <a:pt x="1097987" y="364821"/>
                      </a:cubicBezTo>
                      <a:cubicBezTo>
                        <a:pt x="1132311" y="362663"/>
                        <a:pt x="1141725" y="19224"/>
                        <a:pt x="1178011" y="22362"/>
                      </a:cubicBezTo>
                      <a:cubicBezTo>
                        <a:pt x="1214297" y="25500"/>
                        <a:pt x="1278042" y="384042"/>
                        <a:pt x="1315701" y="383650"/>
                      </a:cubicBezTo>
                      <a:cubicBezTo>
                        <a:pt x="1353360" y="383258"/>
                        <a:pt x="1367089" y="21773"/>
                        <a:pt x="1403963" y="20008"/>
                      </a:cubicBezTo>
                      <a:cubicBezTo>
                        <a:pt x="1440837" y="18243"/>
                        <a:pt x="1501249" y="375216"/>
                        <a:pt x="1536946" y="373059"/>
                      </a:cubicBezTo>
                      <a:cubicBezTo>
                        <a:pt x="1572643" y="370902"/>
                        <a:pt x="1577546" y="4906"/>
                        <a:pt x="1618147" y="7063"/>
                      </a:cubicBezTo>
                      <a:cubicBezTo>
                        <a:pt x="1658748" y="9220"/>
                        <a:pt x="1739165" y="384239"/>
                        <a:pt x="1780550" y="386004"/>
                      </a:cubicBezTo>
                      <a:cubicBezTo>
                        <a:pt x="1821935" y="387769"/>
                        <a:pt x="1825074" y="17067"/>
                        <a:pt x="1866459" y="17655"/>
                      </a:cubicBezTo>
                      <a:cubicBezTo>
                        <a:pt x="1907844" y="18243"/>
                        <a:pt x="1968353" y="203888"/>
                        <a:pt x="2028862" y="389534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Freeform: Shape 69">
                  <a:extLst>
                    <a:ext uri="{FF2B5EF4-FFF2-40B4-BE49-F238E27FC236}">
                      <a16:creationId xmlns:a16="http://schemas.microsoft.com/office/drawing/2014/main" id="{C1C80657-2C1B-9DB5-E68E-331AFB4C1DDA}"/>
                    </a:ext>
                  </a:extLst>
                </p:cNvPr>
                <p:cNvSpPr/>
                <p:nvPr/>
              </p:nvSpPr>
              <p:spPr>
                <a:xfrm>
                  <a:off x="10577977" y="3318453"/>
                  <a:ext cx="352244" cy="586798"/>
                </a:xfrm>
                <a:custGeom>
                  <a:avLst/>
                  <a:gdLst>
                    <a:gd name="connsiteX0" fmla="*/ 0 w 2028862"/>
                    <a:gd name="connsiteY0" fmla="*/ 390711 h 395420"/>
                    <a:gd name="connsiteX1" fmla="*/ 120038 w 2028862"/>
                    <a:gd name="connsiteY1" fmla="*/ 2 h 395420"/>
                    <a:gd name="connsiteX2" fmla="*/ 240075 w 2028862"/>
                    <a:gd name="connsiteY2" fmla="*/ 395419 h 395420"/>
                    <a:gd name="connsiteX3" fmla="*/ 334221 w 2028862"/>
                    <a:gd name="connsiteY3" fmla="*/ 5886 h 395420"/>
                    <a:gd name="connsiteX4" fmla="*/ 475441 w 2028862"/>
                    <a:gd name="connsiteY4" fmla="*/ 384827 h 395420"/>
                    <a:gd name="connsiteX5" fmla="*/ 547228 w 2028862"/>
                    <a:gd name="connsiteY5" fmla="*/ 21185 h 395420"/>
                    <a:gd name="connsiteX6" fmla="*/ 671973 w 2028862"/>
                    <a:gd name="connsiteY6" fmla="*/ 383650 h 395420"/>
                    <a:gd name="connsiteX7" fmla="*/ 739052 w 2028862"/>
                    <a:gd name="connsiteY7" fmla="*/ 25893 h 395420"/>
                    <a:gd name="connsiteX8" fmla="*/ 887333 w 2028862"/>
                    <a:gd name="connsiteY8" fmla="*/ 383650 h 395420"/>
                    <a:gd name="connsiteX9" fmla="*/ 972065 w 2028862"/>
                    <a:gd name="connsiteY9" fmla="*/ 35307 h 395420"/>
                    <a:gd name="connsiteX10" fmla="*/ 1097987 w 2028862"/>
                    <a:gd name="connsiteY10" fmla="*/ 364821 h 395420"/>
                    <a:gd name="connsiteX11" fmla="*/ 1178011 w 2028862"/>
                    <a:gd name="connsiteY11" fmla="*/ 22362 h 395420"/>
                    <a:gd name="connsiteX12" fmla="*/ 1315701 w 2028862"/>
                    <a:gd name="connsiteY12" fmla="*/ 383650 h 395420"/>
                    <a:gd name="connsiteX13" fmla="*/ 1403963 w 2028862"/>
                    <a:gd name="connsiteY13" fmla="*/ 20008 h 395420"/>
                    <a:gd name="connsiteX14" fmla="*/ 1536946 w 2028862"/>
                    <a:gd name="connsiteY14" fmla="*/ 373059 h 395420"/>
                    <a:gd name="connsiteX15" fmla="*/ 1618147 w 2028862"/>
                    <a:gd name="connsiteY15" fmla="*/ 7063 h 395420"/>
                    <a:gd name="connsiteX16" fmla="*/ 1780550 w 2028862"/>
                    <a:gd name="connsiteY16" fmla="*/ 386004 h 395420"/>
                    <a:gd name="connsiteX17" fmla="*/ 1866459 w 2028862"/>
                    <a:gd name="connsiteY17" fmla="*/ 17655 h 395420"/>
                    <a:gd name="connsiteX18" fmla="*/ 2028862 w 2028862"/>
                    <a:gd name="connsiteY18" fmla="*/ 389534 h 39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28862" h="395420">
                      <a:moveTo>
                        <a:pt x="0" y="390711"/>
                      </a:moveTo>
                      <a:cubicBezTo>
                        <a:pt x="40013" y="194964"/>
                        <a:pt x="80026" y="-783"/>
                        <a:pt x="120038" y="2"/>
                      </a:cubicBezTo>
                      <a:cubicBezTo>
                        <a:pt x="160050" y="787"/>
                        <a:pt x="204378" y="394438"/>
                        <a:pt x="240075" y="395419"/>
                      </a:cubicBezTo>
                      <a:cubicBezTo>
                        <a:pt x="275772" y="396400"/>
                        <a:pt x="294993" y="7651"/>
                        <a:pt x="334221" y="5886"/>
                      </a:cubicBezTo>
                      <a:cubicBezTo>
                        <a:pt x="373449" y="4121"/>
                        <a:pt x="439940" y="382277"/>
                        <a:pt x="475441" y="384827"/>
                      </a:cubicBezTo>
                      <a:cubicBezTo>
                        <a:pt x="510942" y="387377"/>
                        <a:pt x="514473" y="21381"/>
                        <a:pt x="547228" y="21185"/>
                      </a:cubicBezTo>
                      <a:cubicBezTo>
                        <a:pt x="579983" y="20989"/>
                        <a:pt x="640002" y="382865"/>
                        <a:pt x="671973" y="383650"/>
                      </a:cubicBezTo>
                      <a:cubicBezTo>
                        <a:pt x="703944" y="384435"/>
                        <a:pt x="703159" y="25893"/>
                        <a:pt x="739052" y="25893"/>
                      </a:cubicBezTo>
                      <a:cubicBezTo>
                        <a:pt x="774945" y="25893"/>
                        <a:pt x="848498" y="382081"/>
                        <a:pt x="887333" y="383650"/>
                      </a:cubicBezTo>
                      <a:cubicBezTo>
                        <a:pt x="926168" y="385219"/>
                        <a:pt x="936956" y="38445"/>
                        <a:pt x="972065" y="35307"/>
                      </a:cubicBezTo>
                      <a:cubicBezTo>
                        <a:pt x="1007174" y="32169"/>
                        <a:pt x="1063663" y="366978"/>
                        <a:pt x="1097987" y="364821"/>
                      </a:cubicBezTo>
                      <a:cubicBezTo>
                        <a:pt x="1132311" y="362663"/>
                        <a:pt x="1141725" y="19224"/>
                        <a:pt x="1178011" y="22362"/>
                      </a:cubicBezTo>
                      <a:cubicBezTo>
                        <a:pt x="1214297" y="25500"/>
                        <a:pt x="1278042" y="384042"/>
                        <a:pt x="1315701" y="383650"/>
                      </a:cubicBezTo>
                      <a:cubicBezTo>
                        <a:pt x="1353360" y="383258"/>
                        <a:pt x="1367089" y="21773"/>
                        <a:pt x="1403963" y="20008"/>
                      </a:cubicBezTo>
                      <a:cubicBezTo>
                        <a:pt x="1440837" y="18243"/>
                        <a:pt x="1501249" y="375216"/>
                        <a:pt x="1536946" y="373059"/>
                      </a:cubicBezTo>
                      <a:cubicBezTo>
                        <a:pt x="1572643" y="370902"/>
                        <a:pt x="1577546" y="4906"/>
                        <a:pt x="1618147" y="7063"/>
                      </a:cubicBezTo>
                      <a:cubicBezTo>
                        <a:pt x="1658748" y="9220"/>
                        <a:pt x="1739165" y="384239"/>
                        <a:pt x="1780550" y="386004"/>
                      </a:cubicBezTo>
                      <a:cubicBezTo>
                        <a:pt x="1821935" y="387769"/>
                        <a:pt x="1825074" y="17067"/>
                        <a:pt x="1866459" y="17655"/>
                      </a:cubicBezTo>
                      <a:cubicBezTo>
                        <a:pt x="1907844" y="18243"/>
                        <a:pt x="1968353" y="203888"/>
                        <a:pt x="2028862" y="389534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A96AFD5C-3A13-E2D4-260B-405579792F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21582" y="4475643"/>
                <a:ext cx="3631609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22539">
                    <a:lumMod val="65000"/>
                    <a:lumOff val="35000"/>
                  </a:srgbClr>
                </a:solidFill>
                <a:prstDash val="sysDash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7618C3F7-220C-F483-4053-C958161DB7F0}"/>
                  </a:ext>
                </a:extLst>
              </p:cNvPr>
              <p:cNvSpPr txBox="1"/>
              <p:nvPr/>
            </p:nvSpPr>
            <p:spPr>
              <a:xfrm>
                <a:off x="9954153" y="6345599"/>
                <a:ext cx="689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2253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Time</a:t>
                </a: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4BB18C84-1FFF-A192-A5E4-959334F95BD6}"/>
                  </a:ext>
                </a:extLst>
              </p:cNvPr>
              <p:cNvSpPr txBox="1"/>
              <p:nvPr/>
            </p:nvSpPr>
            <p:spPr>
              <a:xfrm>
                <a:off x="7933996" y="4290977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2253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Q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2253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E238E931-EB16-480E-18A9-DAAC4EC3B11C}"/>
                  </a:ext>
                </a:extLst>
              </p:cNvPr>
              <p:cNvSpPr txBox="1"/>
              <p:nvPr/>
            </p:nvSpPr>
            <p:spPr>
              <a:xfrm>
                <a:off x="7939312" y="5131593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2253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Q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2253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1</a:t>
                </a:r>
              </a:p>
            </p:txBody>
          </p: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4BAC68CC-A17A-35DD-2930-B6BD655809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35775" y="6143911"/>
                <a:ext cx="3631609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22539">
                    <a:lumMod val="65000"/>
                    <a:lumOff val="35000"/>
                  </a:srgbClr>
                </a:solidFill>
                <a:prstDash val="sysDash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66A7E303-A2BA-95F5-1983-CC1968BE5A6F}"/>
                  </a:ext>
                </a:extLst>
              </p:cNvPr>
              <p:cNvSpPr txBox="1"/>
              <p:nvPr/>
            </p:nvSpPr>
            <p:spPr>
              <a:xfrm>
                <a:off x="7990920" y="5976267"/>
                <a:ext cx="338554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2253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</a:t>
                </a:r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FA45B51C-B68B-55DC-57E0-01249AE75013}"/>
                  </a:ext>
                </a:extLst>
              </p:cNvPr>
              <p:cNvGrpSpPr/>
              <p:nvPr/>
            </p:nvGrpSpPr>
            <p:grpSpPr>
              <a:xfrm>
                <a:off x="10478841" y="5718454"/>
                <a:ext cx="597881" cy="425458"/>
                <a:chOff x="10478841" y="5640776"/>
                <a:chExt cx="597881" cy="343605"/>
              </a:xfrm>
            </p:grpSpPr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id="{3800C923-7DAE-E84D-6E59-24632D0404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78841" y="5649749"/>
                  <a:ext cx="70792" cy="33463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7C145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35" name="Straight Connector 234">
                  <a:extLst>
                    <a:ext uri="{FF2B5EF4-FFF2-40B4-BE49-F238E27FC236}">
                      <a16:creationId xmlns:a16="http://schemas.microsoft.com/office/drawing/2014/main" id="{1C8284BC-63EE-1B71-1757-80F50E5D52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005930" y="5640776"/>
                  <a:ext cx="70792" cy="33463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7C145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36" name="Straight Connector 235">
                  <a:extLst>
                    <a:ext uri="{FF2B5EF4-FFF2-40B4-BE49-F238E27FC236}">
                      <a16:creationId xmlns:a16="http://schemas.microsoft.com/office/drawing/2014/main" id="{6C4A2CC9-0281-AF03-98C4-A9E6D9DDA6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549633" y="5644364"/>
                  <a:ext cx="462827" cy="5385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7C145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2E6EE634-950C-6723-54EF-9FD6CE573113}"/>
                  </a:ext>
                </a:extLst>
              </p:cNvPr>
              <p:cNvGrpSpPr/>
              <p:nvPr/>
            </p:nvGrpSpPr>
            <p:grpSpPr>
              <a:xfrm>
                <a:off x="11446088" y="5739799"/>
                <a:ext cx="597881" cy="414347"/>
                <a:chOff x="10478841" y="5640776"/>
                <a:chExt cx="597881" cy="343605"/>
              </a:xfrm>
            </p:grpSpPr>
            <p:cxnSp>
              <p:nvCxnSpPr>
                <p:cNvPr id="231" name="Straight Connector 230">
                  <a:extLst>
                    <a:ext uri="{FF2B5EF4-FFF2-40B4-BE49-F238E27FC236}">
                      <a16:creationId xmlns:a16="http://schemas.microsoft.com/office/drawing/2014/main" id="{81070C2E-C74E-2F1A-1833-8E85B29FB8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78841" y="5649749"/>
                  <a:ext cx="70792" cy="33463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7C145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32" name="Straight Connector 231">
                  <a:extLst>
                    <a:ext uri="{FF2B5EF4-FFF2-40B4-BE49-F238E27FC236}">
                      <a16:creationId xmlns:a16="http://schemas.microsoft.com/office/drawing/2014/main" id="{BCB87849-A291-7101-FA20-6C45AE8443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005930" y="5640776"/>
                  <a:ext cx="70792" cy="33463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7C145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33" name="Straight Connector 232">
                  <a:extLst>
                    <a:ext uri="{FF2B5EF4-FFF2-40B4-BE49-F238E27FC236}">
                      <a16:creationId xmlns:a16="http://schemas.microsoft.com/office/drawing/2014/main" id="{DF05BD65-BB4F-40D6-FDA3-138ADC6CF5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549633" y="5644364"/>
                  <a:ext cx="462827" cy="5385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7C145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2295BA25-372B-49E8-1C83-19C907438061}"/>
                  </a:ext>
                </a:extLst>
              </p:cNvPr>
              <p:cNvSpPr txBox="1"/>
              <p:nvPr/>
            </p:nvSpPr>
            <p:spPr>
              <a:xfrm>
                <a:off x="10643188" y="5799578"/>
                <a:ext cx="298480" cy="33855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2253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1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22539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5F2C7C81-1CBD-F286-D095-B96D25A3E0F5}"/>
                  </a:ext>
                </a:extLst>
              </p:cNvPr>
              <p:cNvSpPr txBox="1"/>
              <p:nvPr/>
            </p:nvSpPr>
            <p:spPr>
              <a:xfrm>
                <a:off x="11587766" y="5777366"/>
                <a:ext cx="298480" cy="33855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2253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1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22539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88FF247B-C2E3-D6DE-2A6D-7499985FDC5E}"/>
                </a:ext>
              </a:extLst>
            </p:cNvPr>
            <p:cNvGrpSpPr/>
            <p:nvPr/>
          </p:nvGrpSpPr>
          <p:grpSpPr>
            <a:xfrm>
              <a:off x="8371808" y="4236467"/>
              <a:ext cx="392238" cy="338554"/>
              <a:chOff x="8397895" y="4225340"/>
              <a:chExt cx="392238" cy="338554"/>
            </a:xfrm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E436B135-4D91-2FFB-4229-E4AA3461E26F}"/>
                  </a:ext>
                </a:extLst>
              </p:cNvPr>
              <p:cNvSpPr/>
              <p:nvPr/>
            </p:nvSpPr>
            <p:spPr>
              <a:xfrm>
                <a:off x="8464948" y="4333224"/>
                <a:ext cx="175087" cy="17734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44B91D1F-5079-2112-4571-8717DA4C7CEC}"/>
                  </a:ext>
                </a:extLst>
              </p:cNvPr>
              <p:cNvSpPr txBox="1"/>
              <p:nvPr/>
            </p:nvSpPr>
            <p:spPr>
              <a:xfrm>
                <a:off x="8397895" y="4225340"/>
                <a:ext cx="3922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2253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//</a:t>
                </a: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30190D26-A145-1CBE-AC6C-E23B5203E47C}"/>
                </a:ext>
              </a:extLst>
            </p:cNvPr>
            <p:cNvGrpSpPr/>
            <p:nvPr/>
          </p:nvGrpSpPr>
          <p:grpSpPr>
            <a:xfrm>
              <a:off x="8371808" y="5067759"/>
              <a:ext cx="392238" cy="338554"/>
              <a:chOff x="8397895" y="4225340"/>
              <a:chExt cx="392238" cy="338554"/>
            </a:xfrm>
          </p:grpSpPr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0EC1AC2A-9851-0F61-D362-F368AD1906B2}"/>
                  </a:ext>
                </a:extLst>
              </p:cNvPr>
              <p:cNvSpPr/>
              <p:nvPr/>
            </p:nvSpPr>
            <p:spPr>
              <a:xfrm>
                <a:off x="8464948" y="4333224"/>
                <a:ext cx="175087" cy="17734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2550ED69-8B1E-E441-8BB8-392FD00F3C72}"/>
                  </a:ext>
                </a:extLst>
              </p:cNvPr>
              <p:cNvSpPr txBox="1"/>
              <p:nvPr/>
            </p:nvSpPr>
            <p:spPr>
              <a:xfrm>
                <a:off x="8397895" y="4225340"/>
                <a:ext cx="3922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2253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//</a:t>
                </a: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4DDFDFD6-AADE-091A-5122-EFBF5334A44C}"/>
                </a:ext>
              </a:extLst>
            </p:cNvPr>
            <p:cNvGrpSpPr/>
            <p:nvPr/>
          </p:nvGrpSpPr>
          <p:grpSpPr>
            <a:xfrm>
              <a:off x="8371808" y="5915110"/>
              <a:ext cx="392238" cy="338554"/>
              <a:chOff x="8397895" y="4225340"/>
              <a:chExt cx="392238" cy="338554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9F52A06B-642B-7D96-4DC2-4B5C7591251B}"/>
                  </a:ext>
                </a:extLst>
              </p:cNvPr>
              <p:cNvSpPr/>
              <p:nvPr/>
            </p:nvSpPr>
            <p:spPr>
              <a:xfrm>
                <a:off x="8464948" y="4333224"/>
                <a:ext cx="175087" cy="17734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789402FD-B254-28F1-A432-3DBD2CD00E4A}"/>
                  </a:ext>
                </a:extLst>
              </p:cNvPr>
              <p:cNvSpPr txBox="1"/>
              <p:nvPr/>
            </p:nvSpPr>
            <p:spPr>
              <a:xfrm>
                <a:off x="8397895" y="4225340"/>
                <a:ext cx="3922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2253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//</a:t>
                </a: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765DC1A9-F368-5124-FDE2-FEB622102839}"/>
                </a:ext>
              </a:extLst>
            </p:cNvPr>
            <p:cNvGrpSpPr/>
            <p:nvPr/>
          </p:nvGrpSpPr>
          <p:grpSpPr>
            <a:xfrm>
              <a:off x="8371808" y="6151206"/>
              <a:ext cx="392238" cy="369332"/>
              <a:chOff x="8397895" y="4225340"/>
              <a:chExt cx="392238" cy="369332"/>
            </a:xfrm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6781E177-8442-C246-2C9E-9155A003FDE8}"/>
                  </a:ext>
                </a:extLst>
              </p:cNvPr>
              <p:cNvSpPr/>
              <p:nvPr/>
            </p:nvSpPr>
            <p:spPr>
              <a:xfrm>
                <a:off x="8464948" y="4333224"/>
                <a:ext cx="175087" cy="17734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01C25E0C-6D31-9A4D-1DD0-A655A24C047B}"/>
                  </a:ext>
                </a:extLst>
              </p:cNvPr>
              <p:cNvSpPr txBox="1"/>
              <p:nvPr/>
            </p:nvSpPr>
            <p:spPr>
              <a:xfrm>
                <a:off x="8397895" y="4225340"/>
                <a:ext cx="392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2253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//</a:t>
                </a:r>
              </a:p>
            </p:txBody>
          </p:sp>
        </p:grpSp>
      </p:grpSp>
      <p:sp>
        <p:nvSpPr>
          <p:cNvPr id="251" name="Rectangle 250">
            <a:extLst>
              <a:ext uri="{FF2B5EF4-FFF2-40B4-BE49-F238E27FC236}">
                <a16:creationId xmlns:a16="http://schemas.microsoft.com/office/drawing/2014/main" id="{EF697EA8-2181-92E1-7621-7D4A7D820D6F}"/>
              </a:ext>
            </a:extLst>
          </p:cNvPr>
          <p:cNvSpPr/>
          <p:nvPr/>
        </p:nvSpPr>
        <p:spPr>
          <a:xfrm>
            <a:off x="52014" y="2771597"/>
            <a:ext cx="12016287" cy="345349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8A623F35-F6FF-0C5E-C26A-1B80B9619BA7}"/>
              </a:ext>
            </a:extLst>
          </p:cNvPr>
          <p:cNvGrpSpPr/>
          <p:nvPr/>
        </p:nvGrpSpPr>
        <p:grpSpPr>
          <a:xfrm>
            <a:off x="4039951" y="1716276"/>
            <a:ext cx="4098808" cy="926470"/>
            <a:chOff x="4823713" y="2227439"/>
            <a:chExt cx="3535777" cy="585941"/>
          </a:xfrm>
        </p:grpSpPr>
        <p:cxnSp>
          <p:nvCxnSpPr>
            <p:cNvPr id="253" name="Straight Arrow Connector 252">
              <a:extLst>
                <a:ext uri="{FF2B5EF4-FFF2-40B4-BE49-F238E27FC236}">
                  <a16:creationId xmlns:a16="http://schemas.microsoft.com/office/drawing/2014/main" id="{D4A479CA-7156-3A1F-1B41-02CB55D4BA50}"/>
                </a:ext>
              </a:extLst>
            </p:cNvPr>
            <p:cNvCxnSpPr>
              <a:cxnSpLocks/>
            </p:cNvCxnSpPr>
            <p:nvPr/>
          </p:nvCxnSpPr>
          <p:spPr>
            <a:xfrm>
              <a:off x="7014556" y="2527282"/>
              <a:ext cx="1344934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22539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867CD40E-F9F7-EA83-71F0-94B7DB4DC599}"/>
                </a:ext>
              </a:extLst>
            </p:cNvPr>
            <p:cNvSpPr/>
            <p:nvPr/>
          </p:nvSpPr>
          <p:spPr>
            <a:xfrm>
              <a:off x="5384850" y="2227439"/>
              <a:ext cx="2422190" cy="585941"/>
            </a:xfrm>
            <a:prstGeom prst="rect">
              <a:avLst/>
            </a:prstGeom>
            <a:solidFill>
              <a:srgbClr val="5C9BA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Quantum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Compiler</a:t>
              </a:r>
            </a:p>
          </p:txBody>
        </p:sp>
        <p:cxnSp>
          <p:nvCxnSpPr>
            <p:cNvPr id="255" name="Straight Arrow Connector 254">
              <a:extLst>
                <a:ext uri="{FF2B5EF4-FFF2-40B4-BE49-F238E27FC236}">
                  <a16:creationId xmlns:a16="http://schemas.microsoft.com/office/drawing/2014/main" id="{166D8C89-8351-5240-9530-13F205BE9870}"/>
                </a:ext>
              </a:extLst>
            </p:cNvPr>
            <p:cNvCxnSpPr>
              <a:cxnSpLocks/>
              <a:endCxn id="254" idx="1"/>
            </p:cNvCxnSpPr>
            <p:nvPr/>
          </p:nvCxnSpPr>
          <p:spPr>
            <a:xfrm flipV="1">
              <a:off x="4823713" y="2520410"/>
              <a:ext cx="561137" cy="6873"/>
            </a:xfrm>
            <a:prstGeom prst="straightConnector1">
              <a:avLst/>
            </a:prstGeom>
            <a:noFill/>
            <a:ln w="57150" cap="flat" cmpd="sng" algn="ctr">
              <a:solidFill>
                <a:srgbClr val="022539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667BEE72-405F-603D-BF7E-B104CC789992}"/>
              </a:ext>
            </a:extLst>
          </p:cNvPr>
          <p:cNvGrpSpPr/>
          <p:nvPr/>
        </p:nvGrpSpPr>
        <p:grpSpPr>
          <a:xfrm>
            <a:off x="357345" y="1248347"/>
            <a:ext cx="2636440" cy="1394398"/>
            <a:chOff x="7657821" y="1732061"/>
            <a:chExt cx="4576943" cy="1873239"/>
          </a:xfrm>
        </p:grpSpPr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A60FCEA4-8F13-10FD-C599-DA474F18FF9A}"/>
                </a:ext>
              </a:extLst>
            </p:cNvPr>
            <p:cNvSpPr txBox="1"/>
            <p:nvPr/>
          </p:nvSpPr>
          <p:spPr>
            <a:xfrm>
              <a:off x="7657821" y="2432685"/>
              <a:ext cx="4576943" cy="1172615"/>
            </a:xfrm>
            <a:prstGeom prst="rect">
              <a:avLst/>
            </a:prstGeom>
            <a:solidFill>
              <a:srgbClr val="EDF6F9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kern="0" cap="none" spc="0" normalizeH="0" baseline="0">
                  <a:ln>
                    <a:noFill/>
                  </a:ln>
                  <a:solidFill>
                    <a:srgbClr val="0072C6">
                      <a:lumMod val="50000"/>
                    </a:srgbClr>
                  </a:solidFill>
                  <a:effectLst/>
                  <a:uLnTx/>
                  <a:uFillTx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72C6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Quantum_Func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72C6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(2);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DC88E9A3-42BA-E61B-1A11-04E0F2BC7F51}"/>
                </a:ext>
              </a:extLst>
            </p:cNvPr>
            <p:cNvSpPr/>
            <p:nvPr/>
          </p:nvSpPr>
          <p:spPr>
            <a:xfrm>
              <a:off x="7657821" y="1732061"/>
              <a:ext cx="4576943" cy="700625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5400" cap="flat" cmpd="sng" algn="ctr">
              <a:solidFill>
                <a:srgbClr val="10421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04210"/>
                  </a:solidFill>
                  <a:effectLst/>
                  <a:uLnTx/>
                  <a:uFillTx/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High Level Program</a:t>
              </a:r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43B5C92D-17D6-432B-7153-E87E9EBA1971}"/>
              </a:ext>
            </a:extLst>
          </p:cNvPr>
          <p:cNvGrpSpPr/>
          <p:nvPr/>
        </p:nvGrpSpPr>
        <p:grpSpPr>
          <a:xfrm>
            <a:off x="8410638" y="1187822"/>
            <a:ext cx="3631609" cy="2562311"/>
            <a:chOff x="9174127" y="1393428"/>
            <a:chExt cx="2830714" cy="2096298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8FBBF71D-A010-47F3-AC3E-B7DE8483EC14}"/>
                </a:ext>
              </a:extLst>
            </p:cNvPr>
            <p:cNvGrpSpPr/>
            <p:nvPr/>
          </p:nvGrpSpPr>
          <p:grpSpPr>
            <a:xfrm>
              <a:off x="9174127" y="2149952"/>
              <a:ext cx="1636052" cy="388225"/>
              <a:chOff x="7674357" y="4168289"/>
              <a:chExt cx="1636052" cy="971269"/>
            </a:xfrm>
          </p:grpSpPr>
          <p:sp>
            <p:nvSpPr>
              <p:cNvPr id="275" name="Flowchart: Magnetic Disk 105">
                <a:extLst>
                  <a:ext uri="{FF2B5EF4-FFF2-40B4-BE49-F238E27FC236}">
                    <a16:creationId xmlns:a16="http://schemas.microsoft.com/office/drawing/2014/main" id="{E4C39EA6-26AF-F888-6EFF-C7EAD6794626}"/>
                  </a:ext>
                </a:extLst>
              </p:cNvPr>
              <p:cNvSpPr/>
              <p:nvPr/>
            </p:nvSpPr>
            <p:spPr>
              <a:xfrm rot="10800000">
                <a:off x="8610315" y="4168289"/>
                <a:ext cx="207146" cy="432697"/>
              </a:xfrm>
              <a:prstGeom prst="flowChartMagneticDisk">
                <a:avLst/>
              </a:prstGeom>
              <a:solidFill>
                <a:srgbClr val="F06E33">
                  <a:lumMod val="20000"/>
                  <a:lumOff val="80000"/>
                </a:srgbClr>
              </a:solidFill>
              <a:ln w="9525" cap="flat" cmpd="sng" algn="ctr">
                <a:solidFill>
                  <a:srgbClr val="02253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" name="Flowchart: Magnetic Disk 106">
                <a:extLst>
                  <a:ext uri="{FF2B5EF4-FFF2-40B4-BE49-F238E27FC236}">
                    <a16:creationId xmlns:a16="http://schemas.microsoft.com/office/drawing/2014/main" id="{94657B5B-031F-FDD1-7F8F-A21BD3BAC3A6}"/>
                  </a:ext>
                </a:extLst>
              </p:cNvPr>
              <p:cNvSpPr/>
              <p:nvPr/>
            </p:nvSpPr>
            <p:spPr>
              <a:xfrm rot="10800000">
                <a:off x="9103263" y="4168289"/>
                <a:ext cx="207146" cy="432697"/>
              </a:xfrm>
              <a:prstGeom prst="flowChartMagneticDisk">
                <a:avLst/>
              </a:prstGeom>
              <a:solidFill>
                <a:srgbClr val="F06E33">
                  <a:lumMod val="20000"/>
                  <a:lumOff val="80000"/>
                </a:srgbClr>
              </a:solidFill>
              <a:ln w="9525" cap="flat" cmpd="sng" algn="ctr">
                <a:solidFill>
                  <a:srgbClr val="02253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0126766E-3F44-EED6-8758-50FF29AF5171}"/>
                  </a:ext>
                </a:extLst>
              </p:cNvPr>
              <p:cNvSpPr txBox="1"/>
              <p:nvPr/>
            </p:nvSpPr>
            <p:spPr>
              <a:xfrm>
                <a:off x="7674357" y="4215556"/>
                <a:ext cx="184731" cy="92400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22539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1828EFAE-62D4-9F4C-C639-E0C966820183}"/>
                </a:ext>
              </a:extLst>
            </p:cNvPr>
            <p:cNvGrpSpPr/>
            <p:nvPr/>
          </p:nvGrpSpPr>
          <p:grpSpPr>
            <a:xfrm>
              <a:off x="9951221" y="1393428"/>
              <a:ext cx="2053620" cy="2096298"/>
              <a:chOff x="9951221" y="1393428"/>
              <a:chExt cx="2053620" cy="2096298"/>
            </a:xfrm>
          </p:grpSpPr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6A897950-703A-2E1A-4161-82133B50E9A7}"/>
                  </a:ext>
                </a:extLst>
              </p:cNvPr>
              <p:cNvSpPr/>
              <p:nvPr/>
            </p:nvSpPr>
            <p:spPr>
              <a:xfrm>
                <a:off x="10035484" y="1393428"/>
                <a:ext cx="879226" cy="479082"/>
              </a:xfrm>
              <a:prstGeom prst="rect">
                <a:avLst/>
              </a:prstGeom>
              <a:solidFill>
                <a:srgbClr val="022539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FPGA</a:t>
                </a:r>
              </a:p>
            </p:txBody>
          </p:sp>
          <p:sp>
            <p:nvSpPr>
              <p:cNvPr id="263" name="Flowchart: Magnetic Disk 93">
                <a:extLst>
                  <a:ext uri="{FF2B5EF4-FFF2-40B4-BE49-F238E27FC236}">
                    <a16:creationId xmlns:a16="http://schemas.microsoft.com/office/drawing/2014/main" id="{94A0C1A9-5722-67E7-71FF-DEEF9710370F}"/>
                  </a:ext>
                </a:extLst>
              </p:cNvPr>
              <p:cNvSpPr/>
              <p:nvPr/>
            </p:nvSpPr>
            <p:spPr>
              <a:xfrm rot="16200000">
                <a:off x="11525098" y="2674130"/>
                <a:ext cx="316363" cy="266097"/>
              </a:xfrm>
              <a:prstGeom prst="flowChartMagneticDisk">
                <a:avLst/>
              </a:prstGeom>
              <a:solidFill>
                <a:srgbClr val="F7C145">
                  <a:lumMod val="20000"/>
                  <a:lumOff val="80000"/>
                </a:srgbClr>
              </a:solidFill>
              <a:ln w="9525" cap="flat" cmpd="sng" algn="ctr">
                <a:solidFill>
                  <a:srgbClr val="022539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CC386FF1-5497-B6A8-BEA1-96F10C32850A}"/>
                  </a:ext>
                </a:extLst>
              </p:cNvPr>
              <p:cNvSpPr txBox="1"/>
              <p:nvPr/>
            </p:nvSpPr>
            <p:spPr>
              <a:xfrm>
                <a:off x="11666287" y="2249317"/>
                <a:ext cx="338554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2253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</a:t>
                </a:r>
              </a:p>
            </p:txBody>
          </p:sp>
          <p:sp>
            <p:nvSpPr>
              <p:cNvPr id="265" name="Freeform: Shape 95">
                <a:extLst>
                  <a:ext uri="{FF2B5EF4-FFF2-40B4-BE49-F238E27FC236}">
                    <a16:creationId xmlns:a16="http://schemas.microsoft.com/office/drawing/2014/main" id="{20E5013E-5318-3D8B-4B46-EBB5C9A98174}"/>
                  </a:ext>
                </a:extLst>
              </p:cNvPr>
              <p:cNvSpPr/>
              <p:nvPr/>
            </p:nvSpPr>
            <p:spPr>
              <a:xfrm rot="5400000">
                <a:off x="9994168" y="2463082"/>
                <a:ext cx="437160" cy="160092"/>
              </a:xfrm>
              <a:custGeom>
                <a:avLst/>
                <a:gdLst>
                  <a:gd name="connsiteX0" fmla="*/ 0 w 2028862"/>
                  <a:gd name="connsiteY0" fmla="*/ 390711 h 395420"/>
                  <a:gd name="connsiteX1" fmla="*/ 120038 w 2028862"/>
                  <a:gd name="connsiteY1" fmla="*/ 2 h 395420"/>
                  <a:gd name="connsiteX2" fmla="*/ 240075 w 2028862"/>
                  <a:gd name="connsiteY2" fmla="*/ 395419 h 395420"/>
                  <a:gd name="connsiteX3" fmla="*/ 334221 w 2028862"/>
                  <a:gd name="connsiteY3" fmla="*/ 5886 h 395420"/>
                  <a:gd name="connsiteX4" fmla="*/ 475441 w 2028862"/>
                  <a:gd name="connsiteY4" fmla="*/ 384827 h 395420"/>
                  <a:gd name="connsiteX5" fmla="*/ 547228 w 2028862"/>
                  <a:gd name="connsiteY5" fmla="*/ 21185 h 395420"/>
                  <a:gd name="connsiteX6" fmla="*/ 671973 w 2028862"/>
                  <a:gd name="connsiteY6" fmla="*/ 383650 h 395420"/>
                  <a:gd name="connsiteX7" fmla="*/ 739052 w 2028862"/>
                  <a:gd name="connsiteY7" fmla="*/ 25893 h 395420"/>
                  <a:gd name="connsiteX8" fmla="*/ 887333 w 2028862"/>
                  <a:gd name="connsiteY8" fmla="*/ 383650 h 395420"/>
                  <a:gd name="connsiteX9" fmla="*/ 972065 w 2028862"/>
                  <a:gd name="connsiteY9" fmla="*/ 35307 h 395420"/>
                  <a:gd name="connsiteX10" fmla="*/ 1097987 w 2028862"/>
                  <a:gd name="connsiteY10" fmla="*/ 364821 h 395420"/>
                  <a:gd name="connsiteX11" fmla="*/ 1178011 w 2028862"/>
                  <a:gd name="connsiteY11" fmla="*/ 22362 h 395420"/>
                  <a:gd name="connsiteX12" fmla="*/ 1315701 w 2028862"/>
                  <a:gd name="connsiteY12" fmla="*/ 383650 h 395420"/>
                  <a:gd name="connsiteX13" fmla="*/ 1403963 w 2028862"/>
                  <a:gd name="connsiteY13" fmla="*/ 20008 h 395420"/>
                  <a:gd name="connsiteX14" fmla="*/ 1536946 w 2028862"/>
                  <a:gd name="connsiteY14" fmla="*/ 373059 h 395420"/>
                  <a:gd name="connsiteX15" fmla="*/ 1618147 w 2028862"/>
                  <a:gd name="connsiteY15" fmla="*/ 7063 h 395420"/>
                  <a:gd name="connsiteX16" fmla="*/ 1780550 w 2028862"/>
                  <a:gd name="connsiteY16" fmla="*/ 386004 h 395420"/>
                  <a:gd name="connsiteX17" fmla="*/ 1866459 w 2028862"/>
                  <a:gd name="connsiteY17" fmla="*/ 17655 h 395420"/>
                  <a:gd name="connsiteX18" fmla="*/ 2028862 w 2028862"/>
                  <a:gd name="connsiteY18" fmla="*/ 389534 h 39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28862" h="395420">
                    <a:moveTo>
                      <a:pt x="0" y="390711"/>
                    </a:moveTo>
                    <a:cubicBezTo>
                      <a:pt x="40013" y="194964"/>
                      <a:pt x="80026" y="-783"/>
                      <a:pt x="120038" y="2"/>
                    </a:cubicBezTo>
                    <a:cubicBezTo>
                      <a:pt x="160050" y="787"/>
                      <a:pt x="204378" y="394438"/>
                      <a:pt x="240075" y="395419"/>
                    </a:cubicBezTo>
                    <a:cubicBezTo>
                      <a:pt x="275772" y="396400"/>
                      <a:pt x="294993" y="7651"/>
                      <a:pt x="334221" y="5886"/>
                    </a:cubicBezTo>
                    <a:cubicBezTo>
                      <a:pt x="373449" y="4121"/>
                      <a:pt x="439940" y="382277"/>
                      <a:pt x="475441" y="384827"/>
                    </a:cubicBezTo>
                    <a:cubicBezTo>
                      <a:pt x="510942" y="387377"/>
                      <a:pt x="514473" y="21381"/>
                      <a:pt x="547228" y="21185"/>
                    </a:cubicBezTo>
                    <a:cubicBezTo>
                      <a:pt x="579983" y="20989"/>
                      <a:pt x="640002" y="382865"/>
                      <a:pt x="671973" y="383650"/>
                    </a:cubicBezTo>
                    <a:cubicBezTo>
                      <a:pt x="703944" y="384435"/>
                      <a:pt x="703159" y="25893"/>
                      <a:pt x="739052" y="25893"/>
                    </a:cubicBezTo>
                    <a:cubicBezTo>
                      <a:pt x="774945" y="25893"/>
                      <a:pt x="848498" y="382081"/>
                      <a:pt x="887333" y="383650"/>
                    </a:cubicBezTo>
                    <a:cubicBezTo>
                      <a:pt x="926168" y="385219"/>
                      <a:pt x="936956" y="38445"/>
                      <a:pt x="972065" y="35307"/>
                    </a:cubicBezTo>
                    <a:cubicBezTo>
                      <a:pt x="1007174" y="32169"/>
                      <a:pt x="1063663" y="366978"/>
                      <a:pt x="1097987" y="364821"/>
                    </a:cubicBezTo>
                    <a:cubicBezTo>
                      <a:pt x="1132311" y="362663"/>
                      <a:pt x="1141725" y="19224"/>
                      <a:pt x="1178011" y="22362"/>
                    </a:cubicBezTo>
                    <a:cubicBezTo>
                      <a:pt x="1214297" y="25500"/>
                      <a:pt x="1278042" y="384042"/>
                      <a:pt x="1315701" y="383650"/>
                    </a:cubicBezTo>
                    <a:cubicBezTo>
                      <a:pt x="1353360" y="383258"/>
                      <a:pt x="1367089" y="21773"/>
                      <a:pt x="1403963" y="20008"/>
                    </a:cubicBezTo>
                    <a:cubicBezTo>
                      <a:pt x="1440837" y="18243"/>
                      <a:pt x="1501249" y="375216"/>
                      <a:pt x="1536946" y="373059"/>
                    </a:cubicBezTo>
                    <a:cubicBezTo>
                      <a:pt x="1572643" y="370902"/>
                      <a:pt x="1577546" y="4906"/>
                      <a:pt x="1618147" y="7063"/>
                    </a:cubicBezTo>
                    <a:cubicBezTo>
                      <a:pt x="1658748" y="9220"/>
                      <a:pt x="1739165" y="384239"/>
                      <a:pt x="1780550" y="386004"/>
                    </a:cubicBezTo>
                    <a:cubicBezTo>
                      <a:pt x="1821935" y="387769"/>
                      <a:pt x="1825074" y="17067"/>
                      <a:pt x="1866459" y="17655"/>
                    </a:cubicBezTo>
                    <a:cubicBezTo>
                      <a:pt x="1907844" y="18243"/>
                      <a:pt x="1968353" y="203888"/>
                      <a:pt x="2028862" y="389534"/>
                    </a:cubicBez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92A80F31-F184-4DD3-1F4E-83FFBF8630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7121" y="1677135"/>
                <a:ext cx="16994" cy="976003"/>
              </a:xfrm>
              <a:prstGeom prst="line">
                <a:avLst/>
              </a:prstGeom>
              <a:noFill/>
              <a:ln w="19050" cap="flat" cmpd="sng" algn="ctr">
                <a:solidFill>
                  <a:srgbClr val="022539"/>
                </a:solidFill>
                <a:prstDash val="solid"/>
              </a:ln>
              <a:effectLst/>
            </p:spPr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AB075C78-C108-8959-8752-1916AD544C29}"/>
                  </a:ext>
                </a:extLst>
              </p:cNvPr>
              <p:cNvCxnSpPr>
                <a:cxnSpLocks/>
                <a:endCxn id="275" idx="3"/>
              </p:cNvCxnSpPr>
              <p:nvPr/>
            </p:nvCxnSpPr>
            <p:spPr>
              <a:xfrm>
                <a:off x="10213658" y="1872404"/>
                <a:ext cx="0" cy="277549"/>
              </a:xfrm>
              <a:prstGeom prst="line">
                <a:avLst/>
              </a:prstGeom>
              <a:noFill/>
              <a:ln w="19050" cap="flat" cmpd="sng" algn="ctr">
                <a:solidFill>
                  <a:srgbClr val="022539"/>
                </a:solidFill>
                <a:prstDash val="solid"/>
              </a:ln>
              <a:effectLst/>
            </p:spPr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E0498DA9-B143-ECE0-75D0-C652E43345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06606" y="1872403"/>
                <a:ext cx="0" cy="277549"/>
              </a:xfrm>
              <a:prstGeom prst="line">
                <a:avLst/>
              </a:prstGeom>
              <a:noFill/>
              <a:ln w="19050" cap="flat" cmpd="sng" algn="ctr">
                <a:solidFill>
                  <a:srgbClr val="022539"/>
                </a:solidFill>
                <a:prstDash val="solid"/>
              </a:ln>
              <a:effectLst/>
            </p:spPr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8E095592-DD72-F9EB-D1B6-A350DF58D1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97355" y="1677135"/>
                <a:ext cx="74826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22539"/>
                </a:solidFill>
                <a:prstDash val="solid"/>
              </a:ln>
              <a:effectLst/>
            </p:spPr>
          </p:cxn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4AD2133A-B5F7-D259-3903-7CEAABFC2C4C}"/>
                  </a:ext>
                </a:extLst>
              </p:cNvPr>
              <p:cNvGrpSpPr/>
              <p:nvPr/>
            </p:nvGrpSpPr>
            <p:grpSpPr>
              <a:xfrm>
                <a:off x="9951221" y="2499252"/>
                <a:ext cx="1066245" cy="629462"/>
                <a:chOff x="4304075" y="4458738"/>
                <a:chExt cx="1066245" cy="629462"/>
              </a:xfrm>
            </p:grpSpPr>
            <p:sp>
              <p:nvSpPr>
                <p:cNvPr id="273" name="Rectangle: Rounded Corners 103">
                  <a:extLst>
                    <a:ext uri="{FF2B5EF4-FFF2-40B4-BE49-F238E27FC236}">
                      <a16:creationId xmlns:a16="http://schemas.microsoft.com/office/drawing/2014/main" id="{26A5CD2B-3640-6D9F-9622-837882D4B966}"/>
                    </a:ext>
                  </a:extLst>
                </p:cNvPr>
                <p:cNvSpPr/>
                <p:nvPr/>
              </p:nvSpPr>
              <p:spPr>
                <a:xfrm>
                  <a:off x="4304075" y="4458738"/>
                  <a:ext cx="1066245" cy="629462"/>
                </a:xfrm>
                <a:prstGeom prst="roundRect">
                  <a:avLst/>
                </a:prstGeom>
                <a:solidFill>
                  <a:srgbClr val="002060"/>
                </a:solidFill>
                <a:ln w="19050" cap="flat" cmpd="sng" algn="ctr">
                  <a:solidFill>
                    <a:srgbClr val="022539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274" name="Picture 273">
                  <a:extLst>
                    <a:ext uri="{FF2B5EF4-FFF2-40B4-BE49-F238E27FC236}">
                      <a16:creationId xmlns:a16="http://schemas.microsoft.com/office/drawing/2014/main" id="{9FAEAA29-F858-8922-A022-DDDC05A4B6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73331" y="4524504"/>
                  <a:ext cx="945522" cy="466953"/>
                </a:xfrm>
                <a:prstGeom prst="rect">
                  <a:avLst/>
                </a:prstGeom>
              </p:spPr>
            </p:pic>
          </p:grpSp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984391BD-0883-7F8F-A1BB-489FF155C1DF}"/>
                  </a:ext>
                </a:extLst>
              </p:cNvPr>
              <p:cNvSpPr txBox="1"/>
              <p:nvPr/>
            </p:nvSpPr>
            <p:spPr>
              <a:xfrm>
                <a:off x="9989077" y="3105725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2253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Q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2253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2EC4D9D2-3DEC-552C-295F-BCC215810E04}"/>
                  </a:ext>
                </a:extLst>
              </p:cNvPr>
              <p:cNvSpPr txBox="1"/>
              <p:nvPr/>
            </p:nvSpPr>
            <p:spPr>
              <a:xfrm>
                <a:off x="10556516" y="3120394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2253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Q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2253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10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no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Quantum compilers transform high-level programs into low-level sequence of control pulses</a:t>
            </a:r>
          </a:p>
        </p:txBody>
      </p:sp>
    </p:spTree>
    <p:extLst>
      <p:ext uri="{BB962C8B-B14F-4D97-AF65-F5344CB8AC3E}">
        <p14:creationId xmlns:p14="http://schemas.microsoft.com/office/powerpoint/2010/main" val="225212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NISQ Compilation Overview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10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no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Quantum compilers transform high-level programs into low-level sequence of control pulses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8D076D-2563-0422-0D00-5238F7D3D92D}"/>
              </a:ext>
            </a:extLst>
          </p:cNvPr>
          <p:cNvCxnSpPr>
            <a:cxnSpLocks/>
            <a:stCxn id="20" idx="3"/>
            <a:endCxn id="23" idx="1"/>
          </p:cNvCxnSpPr>
          <p:nvPr/>
        </p:nvCxnSpPr>
        <p:spPr>
          <a:xfrm>
            <a:off x="2951131" y="3088081"/>
            <a:ext cx="1242521" cy="0"/>
          </a:xfrm>
          <a:prstGeom prst="straightConnector1">
            <a:avLst/>
          </a:prstGeom>
          <a:solidFill>
            <a:srgbClr val="F7C145">
              <a:lumMod val="60000"/>
              <a:lumOff val="40000"/>
            </a:srgbClr>
          </a:solidFill>
          <a:ln w="57150" cap="flat" cmpd="sng" algn="ctr">
            <a:solidFill>
              <a:srgbClr val="022539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832905A-7136-EA35-C7E7-F0E2BC44C174}"/>
              </a:ext>
            </a:extLst>
          </p:cNvPr>
          <p:cNvSpPr/>
          <p:nvPr/>
        </p:nvSpPr>
        <p:spPr>
          <a:xfrm>
            <a:off x="1467916" y="2532466"/>
            <a:ext cx="1483215" cy="1111229"/>
          </a:xfrm>
          <a:prstGeom prst="rect">
            <a:avLst/>
          </a:prstGeom>
          <a:solidFill>
            <a:srgbClr val="F7C145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Circuit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Generator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006BB0D-8516-BFBA-0CA9-EB8CA2AB30BF}"/>
              </a:ext>
            </a:extLst>
          </p:cNvPr>
          <p:cNvGrpSpPr/>
          <p:nvPr/>
        </p:nvGrpSpPr>
        <p:grpSpPr>
          <a:xfrm>
            <a:off x="4193652" y="2532466"/>
            <a:ext cx="2846215" cy="1111229"/>
            <a:chOff x="4790818" y="3001225"/>
            <a:chExt cx="2770567" cy="1236617"/>
          </a:xfrm>
          <a:solidFill>
            <a:srgbClr val="F7C145">
              <a:lumMod val="60000"/>
              <a:lumOff val="40000"/>
            </a:srgbClr>
          </a:solidFill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32FD7A7-0C8E-1509-E58C-864D30DE8355}"/>
                </a:ext>
              </a:extLst>
            </p:cNvPr>
            <p:cNvCxnSpPr>
              <a:cxnSpLocks/>
            </p:cNvCxnSpPr>
            <p:nvPr/>
          </p:nvCxnSpPr>
          <p:spPr>
            <a:xfrm>
              <a:off x="5568460" y="3619533"/>
              <a:ext cx="1992925" cy="0"/>
            </a:xfrm>
            <a:prstGeom prst="straightConnector1">
              <a:avLst/>
            </a:prstGeom>
            <a:grpFill/>
            <a:ln w="57150" cap="flat" cmpd="sng" algn="ctr">
              <a:solidFill>
                <a:srgbClr val="022539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8952BF-10F7-577E-FEB2-A4D95EBC5E47}"/>
                </a:ext>
              </a:extLst>
            </p:cNvPr>
            <p:cNvSpPr/>
            <p:nvPr/>
          </p:nvSpPr>
          <p:spPr>
            <a:xfrm>
              <a:off x="4790818" y="3001225"/>
              <a:ext cx="1522607" cy="1236617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2253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Qubit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2253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Mapper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1212FB-8524-7798-A06B-BC0FC2E63764}"/>
              </a:ext>
            </a:extLst>
          </p:cNvPr>
          <p:cNvGrpSpPr/>
          <p:nvPr/>
        </p:nvGrpSpPr>
        <p:grpSpPr>
          <a:xfrm>
            <a:off x="7000357" y="2532466"/>
            <a:ext cx="2589162" cy="1111229"/>
            <a:chOff x="4249506" y="3001225"/>
            <a:chExt cx="2451682" cy="1236617"/>
          </a:xfrm>
          <a:solidFill>
            <a:srgbClr val="F7C145">
              <a:lumMod val="60000"/>
              <a:lumOff val="40000"/>
            </a:srgbClr>
          </a:solidFill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060FA0D-A028-B905-A4A7-3E7E03E1B726}"/>
                </a:ext>
              </a:extLst>
            </p:cNvPr>
            <p:cNvCxnSpPr>
              <a:cxnSpLocks/>
              <a:stCxn id="26" idx="3"/>
              <a:endCxn id="35" idx="1"/>
            </p:cNvCxnSpPr>
            <p:nvPr/>
          </p:nvCxnSpPr>
          <p:spPr>
            <a:xfrm>
              <a:off x="5817049" y="3619534"/>
              <a:ext cx="884139" cy="17477"/>
            </a:xfrm>
            <a:prstGeom prst="straightConnector1">
              <a:avLst/>
            </a:prstGeom>
            <a:grpFill/>
            <a:ln w="57150" cap="flat" cmpd="sng" algn="ctr">
              <a:solidFill>
                <a:srgbClr val="022539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C25E74A-C395-6FB9-4F1D-CEC7F28C5A53}"/>
                </a:ext>
              </a:extLst>
            </p:cNvPr>
            <p:cNvSpPr/>
            <p:nvPr/>
          </p:nvSpPr>
          <p:spPr>
            <a:xfrm>
              <a:off x="4249506" y="3001225"/>
              <a:ext cx="1567543" cy="1236617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2253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Assembler/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2253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Nativizer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9C8F51B-64DE-1A56-4553-290D3FCBAF4F}"/>
              </a:ext>
            </a:extLst>
          </p:cNvPr>
          <p:cNvSpPr txBox="1"/>
          <p:nvPr/>
        </p:nvSpPr>
        <p:spPr>
          <a:xfrm>
            <a:off x="10172622" y="1753088"/>
            <a:ext cx="1881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22539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Executable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340634-C9E2-E205-68EA-C2F5A276E13E}"/>
              </a:ext>
            </a:extLst>
          </p:cNvPr>
          <p:cNvSpPr txBox="1"/>
          <p:nvPr/>
        </p:nvSpPr>
        <p:spPr>
          <a:xfrm>
            <a:off x="2657646" y="1603675"/>
            <a:ext cx="1881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Quantum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Circuit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19A3D0-41EA-2988-1374-C0C34283BF0D}"/>
              </a:ext>
            </a:extLst>
          </p:cNvPr>
          <p:cNvSpPr txBox="1"/>
          <p:nvPr/>
        </p:nvSpPr>
        <p:spPr>
          <a:xfrm>
            <a:off x="5561511" y="1568560"/>
            <a:ext cx="1430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Mapped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Circuit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241377-B2F4-970F-D612-B38468321659}"/>
              </a:ext>
            </a:extLst>
          </p:cNvPr>
          <p:cNvSpPr/>
          <p:nvPr/>
        </p:nvSpPr>
        <p:spPr>
          <a:xfrm>
            <a:off x="1384873" y="2461391"/>
            <a:ext cx="9784080" cy="1255320"/>
          </a:xfrm>
          <a:prstGeom prst="rect">
            <a:avLst/>
          </a:prstGeom>
          <a:noFill/>
          <a:ln w="19050" cap="flat" cmpd="sng" algn="ctr">
            <a:solidFill>
              <a:srgbClr val="022539"/>
            </a:solidFill>
            <a:prstDash val="lgDashDot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F10DF6-160C-F692-457D-7C2259BE04E8}"/>
              </a:ext>
            </a:extLst>
          </p:cNvPr>
          <p:cNvSpPr txBox="1"/>
          <p:nvPr/>
        </p:nvSpPr>
        <p:spPr>
          <a:xfrm>
            <a:off x="4891758" y="3881735"/>
            <a:ext cx="277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22539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Quantum Compiler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A603EF-C026-C26D-8461-49E657704DE8}"/>
              </a:ext>
            </a:extLst>
          </p:cNvPr>
          <p:cNvSpPr txBox="1"/>
          <p:nvPr/>
        </p:nvSpPr>
        <p:spPr>
          <a:xfrm>
            <a:off x="80961" y="1648032"/>
            <a:ext cx="1450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22539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Quantum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Program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17A4FB3-E170-6347-3871-28237CAFA937}"/>
              </a:ext>
            </a:extLst>
          </p:cNvPr>
          <p:cNvSpPr/>
          <p:nvPr/>
        </p:nvSpPr>
        <p:spPr>
          <a:xfrm>
            <a:off x="9589519" y="2548171"/>
            <a:ext cx="1483215" cy="1111229"/>
          </a:xfrm>
          <a:prstGeom prst="rect">
            <a:avLst/>
          </a:prstGeom>
          <a:solidFill>
            <a:srgbClr val="F7C145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Pulse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Scheduler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58566A-5077-0105-D863-A00376759E9B}"/>
              </a:ext>
            </a:extLst>
          </p:cNvPr>
          <p:cNvSpPr txBox="1"/>
          <p:nvPr/>
        </p:nvSpPr>
        <p:spPr>
          <a:xfrm>
            <a:off x="8118706" y="1568423"/>
            <a:ext cx="1655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Nativized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Circuit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85AAA32-1F73-7DDB-4FB1-66F60068FD8F}"/>
              </a:ext>
            </a:extLst>
          </p:cNvPr>
          <p:cNvCxnSpPr>
            <a:cxnSpLocks/>
          </p:cNvCxnSpPr>
          <p:nvPr/>
        </p:nvCxnSpPr>
        <p:spPr>
          <a:xfrm>
            <a:off x="720904" y="3101652"/>
            <a:ext cx="705400" cy="0"/>
          </a:xfrm>
          <a:prstGeom prst="straightConnector1">
            <a:avLst/>
          </a:prstGeom>
          <a:solidFill>
            <a:srgbClr val="F7C145">
              <a:lumMod val="60000"/>
              <a:lumOff val="40000"/>
            </a:srgbClr>
          </a:solidFill>
          <a:ln w="57150" cap="flat" cmpd="sng" algn="ctr">
            <a:solidFill>
              <a:srgbClr val="022539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7AC4B1F-9778-6E2E-BBD5-94D3707F9FF3}"/>
              </a:ext>
            </a:extLst>
          </p:cNvPr>
          <p:cNvCxnSpPr>
            <a:cxnSpLocks/>
          </p:cNvCxnSpPr>
          <p:nvPr/>
        </p:nvCxnSpPr>
        <p:spPr>
          <a:xfrm>
            <a:off x="11072734" y="3088080"/>
            <a:ext cx="705400" cy="0"/>
          </a:xfrm>
          <a:prstGeom prst="straightConnector1">
            <a:avLst/>
          </a:prstGeom>
          <a:solidFill>
            <a:srgbClr val="F7C145">
              <a:lumMod val="60000"/>
              <a:lumOff val="40000"/>
            </a:srgbClr>
          </a:solidFill>
          <a:ln w="57150" cap="flat" cmpd="sng" algn="ctr">
            <a:solidFill>
              <a:srgbClr val="022539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42925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7" grpId="0"/>
      <p:bldP spid="28" grpId="0"/>
      <p:bldP spid="29" grpId="0"/>
      <p:bldP spid="30" grpId="0" animBg="1"/>
      <p:bldP spid="31" grpId="0"/>
      <p:bldP spid="35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Computing Stack- Why It Matters?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13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no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>
                <a:solidFill>
                  <a:prstClr val="white"/>
                </a:solidFill>
                <a:latin typeface="Calibri"/>
              </a:rPr>
              <a:t>Full-stack Solutions are the key!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4023FD-AD39-ABF7-8FBF-3B7058189769}"/>
              </a:ext>
            </a:extLst>
          </p:cNvPr>
          <p:cNvGrpSpPr/>
          <p:nvPr/>
        </p:nvGrpSpPr>
        <p:grpSpPr>
          <a:xfrm>
            <a:off x="609600" y="1283008"/>
            <a:ext cx="2743200" cy="4520826"/>
            <a:chOff x="582185" y="1054167"/>
            <a:chExt cx="4464599" cy="4855480"/>
          </a:xfrm>
        </p:grpSpPr>
        <p:sp>
          <p:nvSpPr>
            <p:cNvPr id="14" name="Rounded Rectangular Callout 10">
              <a:extLst>
                <a:ext uri="{FF2B5EF4-FFF2-40B4-BE49-F238E27FC236}">
                  <a16:creationId xmlns:a16="http://schemas.microsoft.com/office/drawing/2014/main" id="{4AEF64DF-D699-47B1-84F8-FB9CB5DFBFF7}"/>
                </a:ext>
              </a:extLst>
            </p:cNvPr>
            <p:cNvSpPr/>
            <p:nvPr/>
          </p:nvSpPr>
          <p:spPr>
            <a:xfrm>
              <a:off x="582188" y="1054167"/>
              <a:ext cx="4464592" cy="615080"/>
            </a:xfrm>
            <a:prstGeom prst="wedgeRoundRectCallout">
              <a:avLst>
                <a:gd name="adj1" fmla="val -41475"/>
                <a:gd name="adj2" fmla="val -49150"/>
                <a:gd name="adj3" fmla="val 16667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5400" cap="flat" cmpd="sng" algn="ctr">
              <a:solidFill>
                <a:srgbClr val="10421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kern="0" dirty="0">
                  <a:solidFill>
                    <a:srgbClr val="10421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Application</a:t>
              </a:r>
            </a:p>
          </p:txBody>
        </p:sp>
        <p:sp>
          <p:nvSpPr>
            <p:cNvPr id="15" name="Rounded Rectangular Callout 10">
              <a:extLst>
                <a:ext uri="{FF2B5EF4-FFF2-40B4-BE49-F238E27FC236}">
                  <a16:creationId xmlns:a16="http://schemas.microsoft.com/office/drawing/2014/main" id="{DF38058B-ACA7-753B-FBA3-814830297CCB}"/>
                </a:ext>
              </a:extLst>
            </p:cNvPr>
            <p:cNvSpPr/>
            <p:nvPr/>
          </p:nvSpPr>
          <p:spPr>
            <a:xfrm>
              <a:off x="582187" y="1761388"/>
              <a:ext cx="4464593" cy="615080"/>
            </a:xfrm>
            <a:prstGeom prst="wedgeRoundRectCallout">
              <a:avLst>
                <a:gd name="adj1" fmla="val -41475"/>
                <a:gd name="adj2" fmla="val -49150"/>
                <a:gd name="adj3" fmla="val 16667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5400" cap="flat" cmpd="sng" algn="ctr">
              <a:solidFill>
                <a:srgbClr val="10421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kern="0" dirty="0">
                  <a:solidFill>
                    <a:srgbClr val="10421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Algorithm</a:t>
              </a:r>
            </a:p>
          </p:txBody>
        </p:sp>
        <p:sp>
          <p:nvSpPr>
            <p:cNvPr id="17" name="Rounded Rectangular Callout 10">
              <a:extLst>
                <a:ext uri="{FF2B5EF4-FFF2-40B4-BE49-F238E27FC236}">
                  <a16:creationId xmlns:a16="http://schemas.microsoft.com/office/drawing/2014/main" id="{1020BBB1-E806-9B16-F78A-E237D1C53C82}"/>
                </a:ext>
              </a:extLst>
            </p:cNvPr>
            <p:cNvSpPr/>
            <p:nvPr/>
          </p:nvSpPr>
          <p:spPr>
            <a:xfrm>
              <a:off x="582188" y="2468609"/>
              <a:ext cx="4464594" cy="615080"/>
            </a:xfrm>
            <a:prstGeom prst="wedgeRoundRectCallout">
              <a:avLst>
                <a:gd name="adj1" fmla="val -41475"/>
                <a:gd name="adj2" fmla="val -49150"/>
                <a:gd name="adj3" fmla="val 16667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5400" cap="flat" cmpd="sng" algn="ctr">
              <a:solidFill>
                <a:srgbClr val="10421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kern="0" dirty="0">
                  <a:solidFill>
                    <a:srgbClr val="10421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Program</a:t>
              </a:r>
            </a:p>
          </p:txBody>
        </p:sp>
        <p:sp>
          <p:nvSpPr>
            <p:cNvPr id="18" name="Rounded Rectangular Callout 10">
              <a:extLst>
                <a:ext uri="{FF2B5EF4-FFF2-40B4-BE49-F238E27FC236}">
                  <a16:creationId xmlns:a16="http://schemas.microsoft.com/office/drawing/2014/main" id="{E0574EBD-C59B-5470-A3B6-85B6AD3B755E}"/>
                </a:ext>
              </a:extLst>
            </p:cNvPr>
            <p:cNvSpPr/>
            <p:nvPr/>
          </p:nvSpPr>
          <p:spPr>
            <a:xfrm>
              <a:off x="582188" y="3175830"/>
              <a:ext cx="4464594" cy="615080"/>
            </a:xfrm>
            <a:prstGeom prst="wedgeRoundRectCallout">
              <a:avLst>
                <a:gd name="adj1" fmla="val -41475"/>
                <a:gd name="adj2" fmla="val -49150"/>
                <a:gd name="adj3" fmla="val 16667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5400" cap="flat" cmpd="sng" algn="ctr">
              <a:solidFill>
                <a:srgbClr val="10421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kern="0" dirty="0">
                  <a:solidFill>
                    <a:srgbClr val="10421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ISA</a:t>
              </a:r>
            </a:p>
          </p:txBody>
        </p:sp>
        <p:sp>
          <p:nvSpPr>
            <p:cNvPr id="19" name="Rounded Rectangular Callout 10">
              <a:extLst>
                <a:ext uri="{FF2B5EF4-FFF2-40B4-BE49-F238E27FC236}">
                  <a16:creationId xmlns:a16="http://schemas.microsoft.com/office/drawing/2014/main" id="{7FC051FB-6499-6F3D-4284-DD929EAA7E04}"/>
                </a:ext>
              </a:extLst>
            </p:cNvPr>
            <p:cNvSpPr/>
            <p:nvPr/>
          </p:nvSpPr>
          <p:spPr>
            <a:xfrm>
              <a:off x="582187" y="3883051"/>
              <a:ext cx="4464597" cy="615080"/>
            </a:xfrm>
            <a:prstGeom prst="wedgeRoundRectCallout">
              <a:avLst>
                <a:gd name="adj1" fmla="val -41475"/>
                <a:gd name="adj2" fmla="val -49150"/>
                <a:gd name="adj3" fmla="val 16667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5400" cap="flat" cmpd="sng" algn="ctr">
              <a:solidFill>
                <a:srgbClr val="10421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kern="0" dirty="0">
                  <a:solidFill>
                    <a:srgbClr val="10421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𝞵architecture</a:t>
              </a:r>
            </a:p>
          </p:txBody>
        </p:sp>
        <p:sp>
          <p:nvSpPr>
            <p:cNvPr id="20" name="Rounded Rectangular Callout 10">
              <a:extLst>
                <a:ext uri="{FF2B5EF4-FFF2-40B4-BE49-F238E27FC236}">
                  <a16:creationId xmlns:a16="http://schemas.microsoft.com/office/drawing/2014/main" id="{AAE7E994-25F6-51E1-C136-02DD81061FB0}"/>
                </a:ext>
              </a:extLst>
            </p:cNvPr>
            <p:cNvSpPr/>
            <p:nvPr/>
          </p:nvSpPr>
          <p:spPr>
            <a:xfrm>
              <a:off x="582186" y="4590272"/>
              <a:ext cx="4464597" cy="615080"/>
            </a:xfrm>
            <a:prstGeom prst="wedgeRoundRectCallout">
              <a:avLst>
                <a:gd name="adj1" fmla="val -41475"/>
                <a:gd name="adj2" fmla="val -49150"/>
                <a:gd name="adj3" fmla="val 16667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5400" cap="flat" cmpd="sng" algn="ctr">
              <a:solidFill>
                <a:srgbClr val="10421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kern="0" dirty="0">
                  <a:solidFill>
                    <a:srgbClr val="10421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Circuits</a:t>
              </a:r>
            </a:p>
          </p:txBody>
        </p:sp>
        <p:sp>
          <p:nvSpPr>
            <p:cNvPr id="21" name="Rounded Rectangular Callout 10">
              <a:extLst>
                <a:ext uri="{FF2B5EF4-FFF2-40B4-BE49-F238E27FC236}">
                  <a16:creationId xmlns:a16="http://schemas.microsoft.com/office/drawing/2014/main" id="{A1F9C9CC-0B31-AEE7-EC70-F0CACE9B287F}"/>
                </a:ext>
              </a:extLst>
            </p:cNvPr>
            <p:cNvSpPr/>
            <p:nvPr/>
          </p:nvSpPr>
          <p:spPr>
            <a:xfrm>
              <a:off x="582185" y="5294567"/>
              <a:ext cx="4464597" cy="615080"/>
            </a:xfrm>
            <a:prstGeom prst="wedgeRoundRectCallout">
              <a:avLst>
                <a:gd name="adj1" fmla="val -41475"/>
                <a:gd name="adj2" fmla="val -49150"/>
                <a:gd name="adj3" fmla="val 16667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5400" cap="flat" cmpd="sng" algn="ctr">
              <a:solidFill>
                <a:srgbClr val="10421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kern="0" dirty="0">
                  <a:solidFill>
                    <a:srgbClr val="10421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Electrons</a:t>
              </a:r>
            </a:p>
          </p:txBody>
        </p:sp>
      </p:grpSp>
      <p:pic>
        <p:nvPicPr>
          <p:cNvPr id="1028" name="Picture 4" descr="Imgur">
            <a:extLst>
              <a:ext uri="{FF2B5EF4-FFF2-40B4-BE49-F238E27FC236}">
                <a16:creationId xmlns:a16="http://schemas.microsoft.com/office/drawing/2014/main" id="{34AA70C0-C899-67B3-292D-3833CC444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3" t="45045" r="50000" b="10000"/>
          <a:stretch/>
        </p:blipFill>
        <p:spPr bwMode="auto">
          <a:xfrm>
            <a:off x="4267200" y="1411035"/>
            <a:ext cx="203406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V80503200-1 - Intel Pentium MMX 1-Core 200MHz 66MHz FSB 512KB L2 Cache Socket PPGA296 Processor">
            <a:extLst>
              <a:ext uri="{FF2B5EF4-FFF2-40B4-BE49-F238E27FC236}">
                <a16:creationId xmlns:a16="http://schemas.microsoft.com/office/drawing/2014/main" id="{829E14BE-8166-E13A-A623-E2C6A357B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517" y="4390588"/>
            <a:ext cx="1621483" cy="137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ython logo and symbol, meaning, history, PNG">
            <a:extLst>
              <a:ext uri="{FF2B5EF4-FFF2-40B4-BE49-F238E27FC236}">
                <a16:creationId xmlns:a16="http://schemas.microsoft.com/office/drawing/2014/main" id="{27044FE0-A3E9-E609-7588-F078883BB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6" r="7483" b="22120"/>
          <a:stretch/>
        </p:blipFill>
        <p:spPr bwMode="auto">
          <a:xfrm>
            <a:off x="4243868" y="3385564"/>
            <a:ext cx="2080732" cy="68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ownload C++ Png Clipart HQ PNG Image | FreePNGImg">
            <a:extLst>
              <a:ext uri="{FF2B5EF4-FFF2-40B4-BE49-F238E27FC236}">
                <a16:creationId xmlns:a16="http://schemas.microsoft.com/office/drawing/2014/main" id="{F1EC9AF9-390D-97CB-FBF1-B4942D7C0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783" y="3017114"/>
            <a:ext cx="1906439" cy="118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gur">
            <a:extLst>
              <a:ext uri="{FF2B5EF4-FFF2-40B4-BE49-F238E27FC236}">
                <a16:creationId xmlns:a16="http://schemas.microsoft.com/office/drawing/2014/main" id="{54DF6D0E-74A4-C192-1A69-3F48F65EA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46262" r="50000" b="1063"/>
          <a:stretch/>
        </p:blipFill>
        <p:spPr bwMode="auto">
          <a:xfrm>
            <a:off x="8163829" y="1443332"/>
            <a:ext cx="2034068" cy="133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0A6BF204-8C30-E36B-719B-8652AA31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24" y="4267279"/>
            <a:ext cx="1937373" cy="176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5EAD87-74DA-3749-BB99-5A40A791E27E}"/>
              </a:ext>
            </a:extLst>
          </p:cNvPr>
          <p:cNvSpPr txBox="1"/>
          <p:nvPr/>
        </p:nvSpPr>
        <p:spPr>
          <a:xfrm>
            <a:off x="7038816" y="3380380"/>
            <a:ext cx="638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A5BBE05-6F19-5B02-E4EF-33AF57409973}"/>
              </a:ext>
            </a:extLst>
          </p:cNvPr>
          <p:cNvGrpSpPr/>
          <p:nvPr/>
        </p:nvGrpSpPr>
        <p:grpSpPr>
          <a:xfrm>
            <a:off x="8545207" y="1078897"/>
            <a:ext cx="1652690" cy="624631"/>
            <a:chOff x="535621" y="5569455"/>
            <a:chExt cx="1652690" cy="624631"/>
          </a:xfrm>
        </p:grpSpPr>
        <p:pic>
          <p:nvPicPr>
            <p:cNvPr id="25" name="Picture 16" descr="Green Tick Checkmark Vector Icon For Checkbox Marker Symbol Stock  Illustration - Download Image Now - iStock">
              <a:extLst>
                <a:ext uri="{FF2B5EF4-FFF2-40B4-BE49-F238E27FC236}">
                  <a16:creationId xmlns:a16="http://schemas.microsoft.com/office/drawing/2014/main" id="{6E5E160F-21F5-CF2F-10E6-011C2B4328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23" t="19761" r="16420" b="13443"/>
            <a:stretch/>
          </p:blipFill>
          <p:spPr bwMode="auto">
            <a:xfrm>
              <a:off x="535621" y="5569455"/>
              <a:ext cx="595275" cy="624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F9F0DB-F4E9-460F-3730-F30D4233CB56}"/>
                </a:ext>
              </a:extLst>
            </p:cNvPr>
            <p:cNvSpPr txBox="1"/>
            <p:nvPr/>
          </p:nvSpPr>
          <p:spPr>
            <a:xfrm>
              <a:off x="1026070" y="5628947"/>
              <a:ext cx="1162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91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1" dirty="0">
                  <a:solidFill>
                    <a:srgbClr val="10421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640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From Quantum Program To Quantum Circuit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itle 1">
            <a:extLst>
              <a:ext uri="{FF2B5EF4-FFF2-40B4-BE49-F238E27FC236}">
                <a16:creationId xmlns:a16="http://schemas.microsoft.com/office/drawing/2014/main" id="{F1CD2B28-2B1F-B0EE-8571-8B353DCCEB69}"/>
              </a:ext>
            </a:extLst>
          </p:cNvPr>
          <p:cNvSpPr txBox="1">
            <a:spLocks/>
          </p:cNvSpPr>
          <p:nvPr/>
        </p:nvSpPr>
        <p:spPr>
          <a:xfrm>
            <a:off x="2110086" y="5618444"/>
            <a:ext cx="82296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j-ea"/>
                <a:cs typeface="Helvetica Neue"/>
              </a:rPr>
              <a:t>Controlled Gates: Bit-Flip versus Phase-Flip </a:t>
            </a:r>
          </a:p>
        </p:txBody>
      </p:sp>
      <p:sp>
        <p:nvSpPr>
          <p:cNvPr id="17" name="Rectangle: Rounded Corners 10">
            <a:extLst>
              <a:ext uri="{FF2B5EF4-FFF2-40B4-BE49-F238E27FC236}">
                <a16:creationId xmlns:a16="http://schemas.microsoft.com/office/drawing/2014/main" id="{78DD13F7-84BC-A0DF-AEE6-61DEB700FDE0}"/>
              </a:ext>
            </a:extLst>
          </p:cNvPr>
          <p:cNvSpPr/>
          <p:nvPr/>
        </p:nvSpPr>
        <p:spPr>
          <a:xfrm>
            <a:off x="135379" y="5256815"/>
            <a:ext cx="4649976" cy="866479"/>
          </a:xfrm>
          <a:prstGeom prst="roundRect">
            <a:avLst>
              <a:gd name="adj" fmla="val 0"/>
            </a:avLst>
          </a:prstGeom>
          <a:solidFill>
            <a:srgbClr val="5C9BA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Classical and Quantum operations are used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04AE5C7-0B3C-7B20-B9A9-F42BAEE83339}"/>
              </a:ext>
            </a:extLst>
          </p:cNvPr>
          <p:cNvGrpSpPr/>
          <p:nvPr/>
        </p:nvGrpSpPr>
        <p:grpSpPr>
          <a:xfrm>
            <a:off x="5085910" y="2382487"/>
            <a:ext cx="2617596" cy="1651918"/>
            <a:chOff x="5568460" y="3001225"/>
            <a:chExt cx="1992925" cy="1236617"/>
          </a:xfrm>
          <a:solidFill>
            <a:srgbClr val="710552">
              <a:lumMod val="75000"/>
            </a:srgbClr>
          </a:solidFill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2E96A0A-5EEF-2143-F198-509B4BE638FA}"/>
                </a:ext>
              </a:extLst>
            </p:cNvPr>
            <p:cNvCxnSpPr>
              <a:cxnSpLocks/>
            </p:cNvCxnSpPr>
            <p:nvPr/>
          </p:nvCxnSpPr>
          <p:spPr>
            <a:xfrm>
              <a:off x="5568460" y="3619533"/>
              <a:ext cx="1992925" cy="0"/>
            </a:xfrm>
            <a:prstGeom prst="straightConnector1">
              <a:avLst/>
            </a:prstGeom>
            <a:grpFill/>
            <a:ln w="57150" cap="flat" cmpd="sng" algn="ctr">
              <a:solidFill>
                <a:srgbClr val="022539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859DBAD-CB97-C227-A8E0-80C9F6E2DC51}"/>
                </a:ext>
              </a:extLst>
            </p:cNvPr>
            <p:cNvSpPr/>
            <p:nvPr/>
          </p:nvSpPr>
          <p:spPr>
            <a:xfrm>
              <a:off x="5706794" y="3001225"/>
              <a:ext cx="1567543" cy="1236617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Circuit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Generator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CDA5E4-3EDB-2320-5192-032E75D19EFF}"/>
              </a:ext>
            </a:extLst>
          </p:cNvPr>
          <p:cNvGrpSpPr/>
          <p:nvPr/>
        </p:nvGrpSpPr>
        <p:grpSpPr>
          <a:xfrm>
            <a:off x="145118" y="1152514"/>
            <a:ext cx="4630499" cy="4111865"/>
            <a:chOff x="203965" y="1587753"/>
            <a:chExt cx="4630499" cy="411186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3C71BA-02D5-BDD3-A438-04C1294F7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182" y="2102680"/>
              <a:ext cx="4610064" cy="3596938"/>
            </a:xfrm>
            <a:prstGeom prst="rect">
              <a:avLst/>
            </a:prstGeom>
            <a:ln w="28575">
              <a:solidFill>
                <a:srgbClr val="022539"/>
              </a:solidFill>
            </a:ln>
          </p:spPr>
        </p:pic>
        <p:sp>
          <p:nvSpPr>
            <p:cNvPr id="23" name="Rectangle: Rounded Corners 21">
              <a:extLst>
                <a:ext uri="{FF2B5EF4-FFF2-40B4-BE49-F238E27FC236}">
                  <a16:creationId xmlns:a16="http://schemas.microsoft.com/office/drawing/2014/main" id="{9FBF7A1D-E6A0-5CEB-A80B-9CCD7FFFE46C}"/>
                </a:ext>
              </a:extLst>
            </p:cNvPr>
            <p:cNvSpPr/>
            <p:nvPr/>
          </p:nvSpPr>
          <p:spPr>
            <a:xfrm>
              <a:off x="203965" y="1587753"/>
              <a:ext cx="4630499" cy="514927"/>
            </a:xfrm>
            <a:prstGeom prst="roundRect">
              <a:avLst>
                <a:gd name="adj" fmla="val 0"/>
              </a:avLst>
            </a:prstGeom>
            <a:solidFill>
              <a:srgbClr val="FFFFFF">
                <a:lumMod val="65000"/>
              </a:srgbClr>
            </a:solidFill>
            <a:ln w="28575" cap="flat" cmpd="sng" algn="ctr">
              <a:solidFill>
                <a:srgbClr val="02253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Quantum Program</a:t>
              </a:r>
            </a:p>
          </p:txBody>
        </p:sp>
      </p:grpSp>
      <p:sp>
        <p:nvSpPr>
          <p:cNvPr id="24" name="Rectangle: Rounded Corners 22">
            <a:extLst>
              <a:ext uri="{FF2B5EF4-FFF2-40B4-BE49-F238E27FC236}">
                <a16:creationId xmlns:a16="http://schemas.microsoft.com/office/drawing/2014/main" id="{D412CC6A-0968-D024-B06A-A39870962B35}"/>
              </a:ext>
            </a:extLst>
          </p:cNvPr>
          <p:cNvSpPr/>
          <p:nvPr/>
        </p:nvSpPr>
        <p:spPr>
          <a:xfrm>
            <a:off x="8085337" y="5264682"/>
            <a:ext cx="3769135" cy="866479"/>
          </a:xfrm>
          <a:prstGeom prst="roundRect">
            <a:avLst>
              <a:gd name="adj" fmla="val 0"/>
            </a:avLst>
          </a:prstGeom>
          <a:solidFill>
            <a:srgbClr val="5C9BA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nrolled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sequence of quantum operations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45D74A-86C2-B371-97F3-971503632A20}"/>
              </a:ext>
            </a:extLst>
          </p:cNvPr>
          <p:cNvGrpSpPr/>
          <p:nvPr/>
        </p:nvGrpSpPr>
        <p:grpSpPr>
          <a:xfrm>
            <a:off x="8109460" y="1160078"/>
            <a:ext cx="3720890" cy="4096737"/>
            <a:chOff x="8168307" y="1282534"/>
            <a:chExt cx="3722727" cy="409673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5984112-8835-55C9-4FC7-7BB18F0DC0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020" b="8858"/>
            <a:stretch/>
          </p:blipFill>
          <p:spPr>
            <a:xfrm>
              <a:off x="8184283" y="1808243"/>
              <a:ext cx="3692768" cy="3571028"/>
            </a:xfrm>
            <a:prstGeom prst="rect">
              <a:avLst/>
            </a:prstGeom>
            <a:ln w="28575">
              <a:solidFill>
                <a:srgbClr val="022539"/>
              </a:solidFill>
            </a:ln>
          </p:spPr>
        </p:pic>
        <p:sp>
          <p:nvSpPr>
            <p:cNvPr id="27" name="Rectangle: Rounded Corners 25">
              <a:extLst>
                <a:ext uri="{FF2B5EF4-FFF2-40B4-BE49-F238E27FC236}">
                  <a16:creationId xmlns:a16="http://schemas.microsoft.com/office/drawing/2014/main" id="{69CEE0D8-3BC4-213F-17BD-ABB5F0C0FA0B}"/>
                </a:ext>
              </a:extLst>
            </p:cNvPr>
            <p:cNvSpPr/>
            <p:nvPr/>
          </p:nvSpPr>
          <p:spPr>
            <a:xfrm>
              <a:off x="8168307" y="1282534"/>
              <a:ext cx="3722727" cy="514927"/>
            </a:xfrm>
            <a:prstGeom prst="roundRect">
              <a:avLst>
                <a:gd name="adj" fmla="val 0"/>
              </a:avLst>
            </a:prstGeom>
            <a:solidFill>
              <a:srgbClr val="FFFFFF">
                <a:lumMod val="65000"/>
              </a:srgbClr>
            </a:solidFill>
            <a:ln w="28575" cap="flat" cmpd="sng" algn="ctr">
              <a:solidFill>
                <a:srgbClr val="02253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Quantum Circuit</a:t>
              </a:r>
            </a:p>
          </p:txBody>
        </p:sp>
      </p:grpSp>
      <p:pic>
        <p:nvPicPr>
          <p:cNvPr id="28" name="Picture 27" descr="A picture containing clock&#10;&#10;Description automatically generated">
            <a:extLst>
              <a:ext uri="{FF2B5EF4-FFF2-40B4-BE49-F238E27FC236}">
                <a16:creationId xmlns:a16="http://schemas.microsoft.com/office/drawing/2014/main" id="{B225D3BE-A949-BD5E-4E33-43B2574734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15756" r="9894" b="16977"/>
          <a:stretch/>
        </p:blipFill>
        <p:spPr>
          <a:xfrm>
            <a:off x="8024017" y="2522868"/>
            <a:ext cx="4048920" cy="1756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10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no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quantum circuit is often represented as a DAG to capture the data dependencies</a:t>
            </a:r>
          </a:p>
        </p:txBody>
      </p:sp>
    </p:spTree>
    <p:extLst>
      <p:ext uri="{BB962C8B-B14F-4D97-AF65-F5344CB8AC3E}">
        <p14:creationId xmlns:p14="http://schemas.microsoft.com/office/powerpoint/2010/main" val="372109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From Quantum Circuit To Mapped Circuit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10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no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scheduled and routed program is compatible with the topology of a device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11C0E4F9-220A-81FA-EDC5-8D67A1A17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86" y="3839305"/>
            <a:ext cx="3589698" cy="1766099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F5B44166-8805-E85C-C63F-4E8394FBFB44}"/>
              </a:ext>
            </a:extLst>
          </p:cNvPr>
          <p:cNvGrpSpPr/>
          <p:nvPr/>
        </p:nvGrpSpPr>
        <p:grpSpPr>
          <a:xfrm>
            <a:off x="5181600" y="4240461"/>
            <a:ext cx="1435003" cy="1272146"/>
            <a:chOff x="3632885" y="2570206"/>
            <a:chExt cx="1435003" cy="1272146"/>
          </a:xfrm>
          <a:solidFill>
            <a:srgbClr val="CCD5AE"/>
          </a:solidFill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1FF2B18-F1BD-95B0-B49C-06135DBD924A}"/>
                </a:ext>
              </a:extLst>
            </p:cNvPr>
            <p:cNvSpPr/>
            <p:nvPr/>
          </p:nvSpPr>
          <p:spPr bwMode="auto">
            <a:xfrm>
              <a:off x="3632886" y="2570206"/>
              <a:ext cx="407773" cy="413352"/>
            </a:xfrm>
            <a:prstGeom prst="ellipse">
              <a:avLst/>
            </a:prstGeom>
            <a:grpFill/>
            <a:ln w="9525" cap="flat" cmpd="sng" algn="ctr">
              <a:solidFill>
                <a:srgbClr val="D2D2D2">
                  <a:lumMod val="1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FB64986-088D-FBC6-687A-FA96A7DACA1E}"/>
                </a:ext>
              </a:extLst>
            </p:cNvPr>
            <p:cNvSpPr/>
            <p:nvPr/>
          </p:nvSpPr>
          <p:spPr bwMode="auto">
            <a:xfrm>
              <a:off x="4660115" y="2570206"/>
              <a:ext cx="407773" cy="413352"/>
            </a:xfrm>
            <a:prstGeom prst="ellipse">
              <a:avLst/>
            </a:prstGeom>
            <a:grpFill/>
            <a:ln w="9525" cap="flat" cmpd="sng" algn="ctr">
              <a:solidFill>
                <a:srgbClr val="D2D2D2">
                  <a:lumMod val="1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6018775-605D-CF50-A6A0-64028D2A211D}"/>
                </a:ext>
              </a:extLst>
            </p:cNvPr>
            <p:cNvSpPr/>
            <p:nvPr/>
          </p:nvSpPr>
          <p:spPr bwMode="auto">
            <a:xfrm>
              <a:off x="3632885" y="3429000"/>
              <a:ext cx="407773" cy="413352"/>
            </a:xfrm>
            <a:prstGeom prst="ellipse">
              <a:avLst/>
            </a:prstGeom>
            <a:grpFill/>
            <a:ln w="9525" cap="flat" cmpd="sng" algn="ctr">
              <a:solidFill>
                <a:srgbClr val="D2D2D2">
                  <a:lumMod val="1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4256238-ED77-E425-AD20-CFCFE95D003A}"/>
                </a:ext>
              </a:extLst>
            </p:cNvPr>
            <p:cNvSpPr/>
            <p:nvPr/>
          </p:nvSpPr>
          <p:spPr bwMode="auto">
            <a:xfrm>
              <a:off x="4660114" y="3429000"/>
              <a:ext cx="407773" cy="413352"/>
            </a:xfrm>
            <a:prstGeom prst="ellipse">
              <a:avLst/>
            </a:prstGeom>
            <a:grpFill/>
            <a:ln w="9525" cap="flat" cmpd="sng" algn="ctr">
              <a:solidFill>
                <a:srgbClr val="D2D2D2">
                  <a:lumMod val="1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ABC64CA3-48C7-BA7D-EF15-571ED85338CE}"/>
                </a:ext>
              </a:extLst>
            </p:cNvPr>
            <p:cNvCxnSpPr>
              <a:stCxn id="99" idx="6"/>
              <a:endCxn id="100" idx="2"/>
            </p:cNvCxnSpPr>
            <p:nvPr/>
          </p:nvCxnSpPr>
          <p:spPr>
            <a:xfrm>
              <a:off x="4040659" y="2776882"/>
              <a:ext cx="619456" cy="0"/>
            </a:xfrm>
            <a:prstGeom prst="straightConnector1">
              <a:avLst/>
            </a:prstGeom>
            <a:grpFill/>
            <a:ln w="38100" cap="flat" cmpd="sng" algn="ctr">
              <a:solidFill>
                <a:srgbClr val="D2D2D2">
                  <a:lumMod val="1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38247E91-BAEA-BB86-7EA8-585DBD656CBE}"/>
                </a:ext>
              </a:extLst>
            </p:cNvPr>
            <p:cNvCxnSpPr>
              <a:cxnSpLocks/>
              <a:stCxn id="99" idx="4"/>
              <a:endCxn id="101" idx="0"/>
            </p:cNvCxnSpPr>
            <p:nvPr/>
          </p:nvCxnSpPr>
          <p:spPr>
            <a:xfrm flipH="1">
              <a:off x="3836772" y="2983558"/>
              <a:ext cx="1" cy="445442"/>
            </a:xfrm>
            <a:prstGeom prst="straightConnector1">
              <a:avLst/>
            </a:prstGeom>
            <a:grpFill/>
            <a:ln w="38100" cap="flat" cmpd="sng" algn="ctr">
              <a:solidFill>
                <a:srgbClr val="D2D2D2">
                  <a:lumMod val="1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F6633FC1-6EF4-6A2E-1FFD-A31A97059707}"/>
                </a:ext>
              </a:extLst>
            </p:cNvPr>
            <p:cNvCxnSpPr>
              <a:cxnSpLocks/>
              <a:stCxn id="101" idx="6"/>
              <a:endCxn id="102" idx="2"/>
            </p:cNvCxnSpPr>
            <p:nvPr/>
          </p:nvCxnSpPr>
          <p:spPr>
            <a:xfrm>
              <a:off x="4040658" y="3635676"/>
              <a:ext cx="619456" cy="0"/>
            </a:xfrm>
            <a:prstGeom prst="straightConnector1">
              <a:avLst/>
            </a:prstGeom>
            <a:grpFill/>
            <a:ln w="38100" cap="flat" cmpd="sng" algn="ctr">
              <a:solidFill>
                <a:srgbClr val="D2D2D2">
                  <a:lumMod val="1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58701FAE-D47E-9805-EB74-B861EA296B1D}"/>
                </a:ext>
              </a:extLst>
            </p:cNvPr>
            <p:cNvCxnSpPr>
              <a:cxnSpLocks/>
              <a:stCxn id="100" idx="4"/>
              <a:endCxn id="102" idx="0"/>
            </p:cNvCxnSpPr>
            <p:nvPr/>
          </p:nvCxnSpPr>
          <p:spPr>
            <a:xfrm flipH="1">
              <a:off x="4864001" y="2983558"/>
              <a:ext cx="1" cy="445442"/>
            </a:xfrm>
            <a:prstGeom prst="straightConnector1">
              <a:avLst/>
            </a:prstGeom>
            <a:grpFill/>
            <a:ln w="38100" cap="flat" cmpd="sng" algn="ctr">
              <a:solidFill>
                <a:srgbClr val="D2D2D2">
                  <a:lumMod val="1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86C9698C-D416-2CDC-04CB-47DEBB1DDEE6}"/>
              </a:ext>
            </a:extLst>
          </p:cNvPr>
          <p:cNvSpPr txBox="1"/>
          <p:nvPr/>
        </p:nvSpPr>
        <p:spPr>
          <a:xfrm>
            <a:off x="4647780" y="4234010"/>
            <a:ext cx="61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q0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09F43B2-D173-1FE2-99D4-A6584A181B49}"/>
              </a:ext>
            </a:extLst>
          </p:cNvPr>
          <p:cNvSpPr txBox="1"/>
          <p:nvPr/>
        </p:nvSpPr>
        <p:spPr>
          <a:xfrm>
            <a:off x="6631634" y="4216304"/>
            <a:ext cx="61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q3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2A1A2F2-E862-1F8F-28D7-8CE1FFC1FE2B}"/>
              </a:ext>
            </a:extLst>
          </p:cNvPr>
          <p:cNvSpPr txBox="1"/>
          <p:nvPr/>
        </p:nvSpPr>
        <p:spPr>
          <a:xfrm>
            <a:off x="4647780" y="5075098"/>
            <a:ext cx="61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q2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9F8AD60-A87D-EEEF-2039-A5DD62571CD6}"/>
              </a:ext>
            </a:extLst>
          </p:cNvPr>
          <p:cNvSpPr txBox="1"/>
          <p:nvPr/>
        </p:nvSpPr>
        <p:spPr>
          <a:xfrm>
            <a:off x="6673475" y="5071937"/>
            <a:ext cx="61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q1</a:t>
            </a:r>
          </a:p>
        </p:txBody>
      </p:sp>
      <p:sp>
        <p:nvSpPr>
          <p:cNvPr id="111" name="Frame 110">
            <a:extLst>
              <a:ext uri="{FF2B5EF4-FFF2-40B4-BE49-F238E27FC236}">
                <a16:creationId xmlns:a16="http://schemas.microsoft.com/office/drawing/2014/main" id="{A8A8C191-BC9A-4BE1-EEC6-3BA503627F40}"/>
              </a:ext>
            </a:extLst>
          </p:cNvPr>
          <p:cNvSpPr/>
          <p:nvPr/>
        </p:nvSpPr>
        <p:spPr bwMode="auto">
          <a:xfrm>
            <a:off x="2473785" y="4763571"/>
            <a:ext cx="547383" cy="848994"/>
          </a:xfrm>
          <a:prstGeom prst="frame">
            <a:avLst>
              <a:gd name="adj1" fmla="val 9239"/>
            </a:avLst>
          </a:prstGeom>
          <a:solidFill>
            <a:srgbClr val="FFC000"/>
          </a:solidFill>
          <a:ln w="9525" cap="flat" cmpd="sng" algn="ctr">
            <a:solidFill>
              <a:srgbClr val="D2D2D2">
                <a:lumMod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Calibri"/>
              <a:ea typeface="Segoe UI" pitchFamily="34" charset="0"/>
              <a:cs typeface="Calibri" panose="020F0502020204030204" pitchFamily="34" charset="0"/>
            </a:endParaRP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0FBD584-A132-BE31-3D32-51B33A0ABF5B}"/>
              </a:ext>
            </a:extLst>
          </p:cNvPr>
          <p:cNvCxnSpPr>
            <a:stCxn id="101" idx="7"/>
            <a:endCxn id="100" idx="3"/>
          </p:cNvCxnSpPr>
          <p:nvPr/>
        </p:nvCxnSpPr>
        <p:spPr>
          <a:xfrm flipV="1">
            <a:off x="5529656" y="4593279"/>
            <a:ext cx="738891" cy="566510"/>
          </a:xfrm>
          <a:prstGeom prst="line">
            <a:avLst/>
          </a:prstGeom>
          <a:noFill/>
          <a:ln w="50800" cap="flat" cmpd="sng" algn="ctr">
            <a:solidFill>
              <a:srgbClr val="D2D2D2">
                <a:lumMod val="10000"/>
              </a:srgbClr>
            </a:solidFill>
            <a:prstDash val="dash"/>
            <a:headEnd type="none"/>
            <a:tailEnd type="none"/>
          </a:ln>
          <a:effectLst/>
        </p:spPr>
      </p:cxnSp>
      <p:pic>
        <p:nvPicPr>
          <p:cNvPr id="113" name="Picture 10" descr="❌ Cross Mark Emoji — Meaning In Texting, Copy &amp;amp; Paste 📚">
            <a:extLst>
              <a:ext uri="{FF2B5EF4-FFF2-40B4-BE49-F238E27FC236}">
                <a16:creationId xmlns:a16="http://schemas.microsoft.com/office/drawing/2014/main" id="{95766484-376D-9DF1-32DC-D203928A8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27" y="4665310"/>
            <a:ext cx="413352" cy="41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Left-Right Arrow 113">
            <a:extLst>
              <a:ext uri="{FF2B5EF4-FFF2-40B4-BE49-F238E27FC236}">
                <a16:creationId xmlns:a16="http://schemas.microsoft.com/office/drawing/2014/main" id="{B2A038E0-9B67-F1AC-EE13-FCECA72704D7}"/>
              </a:ext>
            </a:extLst>
          </p:cNvPr>
          <p:cNvSpPr/>
          <p:nvPr/>
        </p:nvSpPr>
        <p:spPr bwMode="auto">
          <a:xfrm>
            <a:off x="5575839" y="5133446"/>
            <a:ext cx="666072" cy="378844"/>
          </a:xfrm>
          <a:prstGeom prst="leftRightArrow">
            <a:avLst>
              <a:gd name="adj1" fmla="val 20548"/>
              <a:gd name="adj2" fmla="val 57588"/>
            </a:avLst>
          </a:prstGeom>
          <a:solidFill>
            <a:srgbClr val="FFCB77"/>
          </a:solidFill>
          <a:ln w="9525" cap="flat" cmpd="sng" algn="ctr">
            <a:solidFill>
              <a:srgbClr val="00206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5" name="Rounded Rectangular Callout 10">
            <a:extLst>
              <a:ext uri="{FF2B5EF4-FFF2-40B4-BE49-F238E27FC236}">
                <a16:creationId xmlns:a16="http://schemas.microsoft.com/office/drawing/2014/main" id="{02FFB56E-9F9B-A72B-B709-C25517440CDE}"/>
              </a:ext>
            </a:extLst>
          </p:cNvPr>
          <p:cNvSpPr/>
          <p:nvPr/>
        </p:nvSpPr>
        <p:spPr>
          <a:xfrm>
            <a:off x="1309020" y="3429000"/>
            <a:ext cx="1718832" cy="373549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rgbClr val="EDF6F9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</a:t>
            </a:r>
          </a:p>
        </p:txBody>
      </p:sp>
      <p:sp>
        <p:nvSpPr>
          <p:cNvPr id="116" name="Rounded Rectangular Callout 10">
            <a:extLst>
              <a:ext uri="{FF2B5EF4-FFF2-40B4-BE49-F238E27FC236}">
                <a16:creationId xmlns:a16="http://schemas.microsoft.com/office/drawing/2014/main" id="{D7C1B4E6-EB45-5A28-F5FB-89F1E1270A3A}"/>
              </a:ext>
            </a:extLst>
          </p:cNvPr>
          <p:cNvSpPr/>
          <p:nvPr/>
        </p:nvSpPr>
        <p:spPr>
          <a:xfrm>
            <a:off x="4897421" y="3431069"/>
            <a:ext cx="2003360" cy="412741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rgbClr val="EDF6F9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NISQ Device</a:t>
            </a: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2D071409-96D5-53A7-881C-37B711895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9316" y="3928972"/>
            <a:ext cx="4283175" cy="1804755"/>
          </a:xfrm>
          <a:prstGeom prst="rect">
            <a:avLst/>
          </a:prstGeom>
        </p:spPr>
      </p:pic>
      <p:sp>
        <p:nvSpPr>
          <p:cNvPr id="118" name="Rounded Rectangular Callout 10">
            <a:extLst>
              <a:ext uri="{FF2B5EF4-FFF2-40B4-BE49-F238E27FC236}">
                <a16:creationId xmlns:a16="http://schemas.microsoft.com/office/drawing/2014/main" id="{A6197F18-DA4A-9514-8304-A9EC3F46BAF5}"/>
              </a:ext>
            </a:extLst>
          </p:cNvPr>
          <p:cNvSpPr/>
          <p:nvPr/>
        </p:nvSpPr>
        <p:spPr>
          <a:xfrm>
            <a:off x="9723169" y="3936766"/>
            <a:ext cx="1184718" cy="302258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rgbClr val="EDF6F9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SWAP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05A2283-9BD7-9B35-DD6E-C9A2B2E0B8CA}"/>
              </a:ext>
            </a:extLst>
          </p:cNvPr>
          <p:cNvSpPr/>
          <p:nvPr/>
        </p:nvSpPr>
        <p:spPr bwMode="auto">
          <a:xfrm>
            <a:off x="9707930" y="4296787"/>
            <a:ext cx="1184717" cy="1052099"/>
          </a:xfrm>
          <a:prstGeom prst="rect">
            <a:avLst/>
          </a:prstGeom>
          <a:noFill/>
          <a:ln w="38100" cap="flat" cmpd="sng" algn="ctr">
            <a:solidFill>
              <a:srgbClr val="00007F"/>
            </a:solidFill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0" name="Rounded Rectangular Callout 10">
            <a:extLst>
              <a:ext uri="{FF2B5EF4-FFF2-40B4-BE49-F238E27FC236}">
                <a16:creationId xmlns:a16="http://schemas.microsoft.com/office/drawing/2014/main" id="{DF58BB88-574C-3665-6D15-BF4E51B33100}"/>
              </a:ext>
            </a:extLst>
          </p:cNvPr>
          <p:cNvSpPr/>
          <p:nvPr/>
        </p:nvSpPr>
        <p:spPr>
          <a:xfrm>
            <a:off x="7845158" y="3432881"/>
            <a:ext cx="4283174" cy="411787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rgbClr val="EDF6F9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Scheduled/Routed Program</a:t>
            </a:r>
          </a:p>
        </p:txBody>
      </p:sp>
      <p:sp>
        <p:nvSpPr>
          <p:cNvPr id="134" name="Content Placeholder 2">
            <a:extLst>
              <a:ext uri="{FF2B5EF4-FFF2-40B4-BE49-F238E27FC236}">
                <a16:creationId xmlns:a16="http://schemas.microsoft.com/office/drawing/2014/main" id="{915959F8-E4EA-7835-192D-FB08A34B1EA2}"/>
              </a:ext>
            </a:extLst>
          </p:cNvPr>
          <p:cNvSpPr txBox="1">
            <a:spLocks/>
          </p:cNvSpPr>
          <p:nvPr/>
        </p:nvSpPr>
        <p:spPr>
          <a:xfrm>
            <a:off x="0" y="1209664"/>
            <a:ext cx="1249680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90575" indent="-380990" defTabSz="609585">
              <a:spcBef>
                <a:spcPct val="20000"/>
              </a:spcBef>
              <a:buFont typeface="Arial"/>
              <a:buChar char="–"/>
              <a:defRPr sz="3733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 defTabSz="609585">
              <a:spcBef>
                <a:spcPct val="20000"/>
              </a:spcBef>
              <a:buFont typeface="Arial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 defTabSz="609585">
              <a:spcBef>
                <a:spcPct val="20000"/>
              </a:spcBef>
              <a:buFont typeface="Arial"/>
              <a:buChar char="–"/>
              <a:defRPr sz="2667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 defTabSz="609585">
              <a:spcBef>
                <a:spcPct val="20000"/>
              </a:spcBef>
              <a:buFont typeface="Arial"/>
              <a:buChar char="»"/>
              <a:defRPr sz="2667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/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Qubit Allocation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Allocate each program qubit to a unique physical qubit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Qubit Routing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Introduce SWAPs to overcome limited device connectivity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2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7" grpId="0"/>
      <p:bldP spid="108" grpId="0"/>
      <p:bldP spid="109" grpId="0"/>
      <p:bldP spid="110" grpId="0"/>
      <p:bldP spid="111" grpId="0" animBg="1"/>
      <p:bldP spid="114" grpId="0" animBg="1"/>
      <p:bldP spid="115" grpId="0" animBg="1"/>
      <p:bldP spid="116" grpId="0" animBg="1"/>
      <p:bldP spid="118" grpId="0" animBg="1"/>
      <p:bldP spid="119" grpId="0" animBg="1"/>
      <p:bldP spid="1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From Mapped Circuit To Nativized Circuit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10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no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nativized circuit is compatible with the basis gate set of a specific device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3702F8F-CCE6-B07C-717A-46054AA8E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198" y="3763589"/>
            <a:ext cx="4061539" cy="1804755"/>
          </a:xfrm>
          <a:prstGeom prst="rect">
            <a:avLst/>
          </a:prstGeom>
        </p:spPr>
      </p:pic>
      <p:sp>
        <p:nvSpPr>
          <p:cNvPr id="42" name="Rounded Rectangular Callout 10">
            <a:extLst>
              <a:ext uri="{FF2B5EF4-FFF2-40B4-BE49-F238E27FC236}">
                <a16:creationId xmlns:a16="http://schemas.microsoft.com/office/drawing/2014/main" id="{35C092BA-F6E0-3D3F-D055-A65E76BE3E2D}"/>
              </a:ext>
            </a:extLst>
          </p:cNvPr>
          <p:cNvSpPr/>
          <p:nvPr/>
        </p:nvSpPr>
        <p:spPr>
          <a:xfrm>
            <a:off x="0" y="3250371"/>
            <a:ext cx="3965339" cy="411787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rgbClr val="EDF6F9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Scheduled/Routed Program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D1D002D-2B35-3F5F-669B-B1A299FE116E}"/>
              </a:ext>
            </a:extLst>
          </p:cNvPr>
          <p:cNvGrpSpPr/>
          <p:nvPr/>
        </p:nvGrpSpPr>
        <p:grpSpPr>
          <a:xfrm>
            <a:off x="4089773" y="3605477"/>
            <a:ext cx="3031892" cy="1962867"/>
            <a:chOff x="9006800" y="3912448"/>
            <a:chExt cx="3031892" cy="196286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D457783-5EC1-219E-5264-77479E99651A}"/>
                </a:ext>
              </a:extLst>
            </p:cNvPr>
            <p:cNvSpPr/>
            <p:nvPr/>
          </p:nvSpPr>
          <p:spPr>
            <a:xfrm>
              <a:off x="10276206" y="3912448"/>
              <a:ext cx="503123" cy="363798"/>
            </a:xfrm>
            <a:prstGeom prst="rect">
              <a:avLst/>
            </a:prstGeom>
            <a:solidFill>
              <a:srgbClr val="E5E5E5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H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7EA91B4-5C27-66D9-25FD-53EA754CFC40}"/>
                </a:ext>
              </a:extLst>
            </p:cNvPr>
            <p:cNvGrpSpPr/>
            <p:nvPr/>
          </p:nvGrpSpPr>
          <p:grpSpPr>
            <a:xfrm>
              <a:off x="9006800" y="5139611"/>
              <a:ext cx="3031892" cy="735704"/>
              <a:chOff x="1414634" y="2987178"/>
              <a:chExt cx="3031892" cy="735704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622F002-110B-7694-03BF-FF6748A79B83}"/>
                  </a:ext>
                </a:extLst>
              </p:cNvPr>
              <p:cNvSpPr/>
              <p:nvPr/>
            </p:nvSpPr>
            <p:spPr>
              <a:xfrm>
                <a:off x="1414634" y="2987178"/>
                <a:ext cx="3031892" cy="73570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8F6283B9-3CF9-2573-5CCA-E5D9A64B8A52}"/>
                  </a:ext>
                </a:extLst>
              </p:cNvPr>
              <p:cNvGrpSpPr/>
              <p:nvPr/>
            </p:nvGrpSpPr>
            <p:grpSpPr>
              <a:xfrm>
                <a:off x="1492691" y="3109564"/>
                <a:ext cx="2892631" cy="505610"/>
                <a:chOff x="434641" y="3176195"/>
                <a:chExt cx="2892631" cy="50561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534F9E3C-C23C-67C1-8E87-BAB6567560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641" y="3176195"/>
                      <a:ext cx="871369" cy="505610"/>
                    </a:xfrm>
                    <a:prstGeom prst="rect">
                      <a:avLst/>
                    </a:prstGeom>
                    <a:solidFill>
                      <a:srgbClr val="D8E2DC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RZ (</a:t>
                      </a:r>
                      <a14:m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kumimoji="0" lang="el-GR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Π</m:t>
                              </m:r>
                            </m:num>
                            <m:den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oMath>
                      </a14:m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)</a:t>
                      </a:r>
                    </a:p>
                  </p:txBody>
                </p:sp>
              </mc:Choice>
              <mc:Fallback xmlns="">
                <p:sp>
                  <p:nvSpPr>
                    <p:cNvPr id="9" name="Rectangle 8">
                      <a:extLst>
                        <a:ext uri="{FF2B5EF4-FFF2-40B4-BE49-F238E27FC236}">
                          <a16:creationId xmlns:a16="http://schemas.microsoft.com/office/drawing/2014/main" id="{6EAB9DCA-A027-FE04-E00A-D301C67FEE9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4641" y="3176195"/>
                      <a:ext cx="871369" cy="50561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817" r="-1408" b="-4762"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5FE1CE7C-130E-ADE2-0E7C-42357C5CAD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45272" y="3176195"/>
                      <a:ext cx="871369" cy="505609"/>
                    </a:xfrm>
                    <a:prstGeom prst="rect">
                      <a:avLst/>
                    </a:prstGeom>
                    <a:solidFill>
                      <a:srgbClr val="FFF3B0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RX (</a:t>
                      </a:r>
                      <a14:m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kumimoji="0" lang="el-GR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Π</m:t>
                              </m:r>
                            </m:num>
                            <m:den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oMath>
                      </a14:m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)</a:t>
                      </a:r>
                    </a:p>
                  </p:txBody>
                </p:sp>
              </mc:Choice>
              <mc:Fallback xmlns="">
                <p:sp>
                  <p:nvSpPr>
                    <p:cNvPr id="10" name="Rectangle 9">
                      <a:extLst>
                        <a:ext uri="{FF2B5EF4-FFF2-40B4-BE49-F238E27FC236}">
                          <a16:creationId xmlns:a16="http://schemas.microsoft.com/office/drawing/2014/main" id="{556CBD23-F971-A52B-BA97-CD4955F95CF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45272" y="3176195"/>
                      <a:ext cx="871369" cy="50560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4286" r="-2857" b="-4762"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>
                      <a:extLst>
                        <a:ext uri="{FF2B5EF4-FFF2-40B4-BE49-F238E27FC236}">
                          <a16:creationId xmlns:a16="http://schemas.microsoft.com/office/drawing/2014/main" id="{532E97E5-B9D3-0877-BFA8-C6DE116575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5903" y="3176195"/>
                      <a:ext cx="871369" cy="505610"/>
                    </a:xfrm>
                    <a:prstGeom prst="rect">
                      <a:avLst/>
                    </a:prstGeom>
                    <a:solidFill>
                      <a:srgbClr val="D8E2DC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RZ (</a:t>
                      </a:r>
                      <a14:m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kumimoji="0" lang="el-GR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Π</m:t>
                              </m:r>
                            </m:num>
                            <m:den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oMath>
                      </a14:m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)</a:t>
                      </a:r>
                    </a:p>
                  </p:txBody>
                </p:sp>
              </mc:Choice>
              <mc:Fallback xmlns=""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F1E29200-E61A-972A-E147-EF9CA3C9A59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55903" y="3176195"/>
                      <a:ext cx="871369" cy="50561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1408" r="-2817" b="-4762"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0AB3D2ED-3E60-9A60-978E-3220AB8B92C0}"/>
                    </a:ext>
                  </a:extLst>
                </p:cNvPr>
                <p:cNvCxnSpPr>
                  <a:stCxn id="52" idx="3"/>
                  <a:endCxn id="53" idx="1"/>
                </p:cNvCxnSpPr>
                <p:nvPr/>
              </p:nvCxnSpPr>
              <p:spPr>
                <a:xfrm>
                  <a:off x="1306010" y="3429000"/>
                  <a:ext cx="139262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69BBEA6D-E338-FED2-101A-7CBF0EF0AF50}"/>
                    </a:ext>
                  </a:extLst>
                </p:cNvPr>
                <p:cNvCxnSpPr>
                  <a:cxnSpLocks/>
                  <a:stCxn id="53" idx="3"/>
                  <a:endCxn id="54" idx="1"/>
                </p:cNvCxnSpPr>
                <p:nvPr/>
              </p:nvCxnSpPr>
              <p:spPr>
                <a:xfrm>
                  <a:off x="2316641" y="3429000"/>
                  <a:ext cx="139262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92E347D-E630-974E-ECB4-2FC16C8EBF45}"/>
                </a:ext>
              </a:extLst>
            </p:cNvPr>
            <p:cNvSpPr/>
            <p:nvPr/>
          </p:nvSpPr>
          <p:spPr>
            <a:xfrm>
              <a:off x="9512116" y="4545198"/>
              <a:ext cx="2021260" cy="393146"/>
            </a:xfrm>
            <a:prstGeom prst="rect">
              <a:avLst/>
            </a:prstGeom>
            <a:solidFill>
              <a:srgbClr val="0F4C5C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Gate Nativization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49B8711-115B-D804-05C4-4A3D27D93705}"/>
                </a:ext>
              </a:extLst>
            </p:cNvPr>
            <p:cNvCxnSpPr>
              <a:cxnSpLocks/>
              <a:stCxn id="45" idx="2"/>
              <a:endCxn id="47" idx="0"/>
            </p:cNvCxnSpPr>
            <p:nvPr/>
          </p:nvCxnSpPr>
          <p:spPr>
            <a:xfrm flipH="1">
              <a:off x="10522746" y="4276246"/>
              <a:ext cx="5022" cy="268952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5B578EB-ADA7-3FB1-6B62-984F9CE3735E}"/>
                </a:ext>
              </a:extLst>
            </p:cNvPr>
            <p:cNvCxnSpPr>
              <a:cxnSpLocks/>
              <a:stCxn id="47" idx="2"/>
              <a:endCxn id="50" idx="0"/>
            </p:cNvCxnSpPr>
            <p:nvPr/>
          </p:nvCxnSpPr>
          <p:spPr>
            <a:xfrm>
              <a:off x="10522746" y="4938344"/>
              <a:ext cx="0" cy="201267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</p:grp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8186E6A9-14F7-16D4-62BB-F4D014037CAD}"/>
              </a:ext>
            </a:extLst>
          </p:cNvPr>
          <p:cNvSpPr txBox="1">
            <a:spLocks/>
          </p:cNvSpPr>
          <p:nvPr/>
        </p:nvSpPr>
        <p:spPr>
          <a:xfrm>
            <a:off x="0" y="1209664"/>
            <a:ext cx="12191998" cy="156966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90575" indent="-380990" defTabSz="609585">
              <a:spcBef>
                <a:spcPct val="20000"/>
              </a:spcBef>
              <a:buFont typeface="Arial"/>
              <a:buChar char="–"/>
              <a:defRPr sz="3733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 defTabSz="609585">
              <a:spcBef>
                <a:spcPct val="20000"/>
              </a:spcBef>
              <a:buFont typeface="Arial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 defTabSz="609585">
              <a:spcBef>
                <a:spcPct val="20000"/>
              </a:spcBef>
              <a:buFont typeface="Arial"/>
              <a:buChar char="–"/>
              <a:defRPr sz="2667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 defTabSz="609585">
              <a:spcBef>
                <a:spcPct val="20000"/>
              </a:spcBef>
              <a:buFont typeface="Arial"/>
              <a:buChar char="»"/>
              <a:defRPr sz="2667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/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Gate Nativization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Translate each operation of the scheduled and routed program into a series of native gates that are specific to the device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Basis Gates/ Native Gates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The set of native gates supported by a device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08CDE36-4F9B-01C9-32FC-46C8346430C5}"/>
              </a:ext>
            </a:extLst>
          </p:cNvPr>
          <p:cNvGrpSpPr/>
          <p:nvPr/>
        </p:nvGrpSpPr>
        <p:grpSpPr>
          <a:xfrm>
            <a:off x="7199722" y="3128544"/>
            <a:ext cx="4992276" cy="2439800"/>
            <a:chOff x="6763882" y="1783549"/>
            <a:chExt cx="4992276" cy="2439800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46DEBEF-0A1D-48B9-853C-6532347FBEE7}"/>
                </a:ext>
              </a:extLst>
            </p:cNvPr>
            <p:cNvCxnSpPr>
              <a:cxnSpLocks/>
              <a:stCxn id="121" idx="3"/>
              <a:endCxn id="123" idx="1"/>
            </p:cNvCxnSpPr>
            <p:nvPr/>
          </p:nvCxnSpPr>
          <p:spPr>
            <a:xfrm flipV="1">
              <a:off x="8058201" y="3471058"/>
              <a:ext cx="602416" cy="3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50F99B3-9792-14F9-D517-01B497E68F93}"/>
                </a:ext>
              </a:extLst>
            </p:cNvPr>
            <p:cNvSpPr/>
            <p:nvPr/>
          </p:nvSpPr>
          <p:spPr>
            <a:xfrm>
              <a:off x="9415444" y="2774921"/>
              <a:ext cx="2263745" cy="393146"/>
            </a:xfrm>
            <a:prstGeom prst="rect">
              <a:avLst/>
            </a:prstGeom>
            <a:solidFill>
              <a:srgbClr val="066163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Gate Nativization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2CE52846-D334-67FE-A9F3-A695174FA5FA}"/>
                </a:ext>
              </a:extLst>
            </p:cNvPr>
            <p:cNvCxnSpPr>
              <a:cxnSpLocks/>
              <a:stCxn id="117" idx="4"/>
              <a:endCxn id="119" idx="0"/>
            </p:cNvCxnSpPr>
            <p:nvPr/>
          </p:nvCxnSpPr>
          <p:spPr>
            <a:xfrm>
              <a:off x="9242437" y="2751072"/>
              <a:ext cx="8271" cy="479409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D3D5C33-0EDC-F234-AD32-9A8B83ECF88E}"/>
                </a:ext>
              </a:extLst>
            </p:cNvPr>
            <p:cNvGrpSpPr/>
            <p:nvPr/>
          </p:nvGrpSpPr>
          <p:grpSpPr>
            <a:xfrm>
              <a:off x="6763882" y="3230162"/>
              <a:ext cx="4992276" cy="993187"/>
              <a:chOff x="1419109" y="769146"/>
              <a:chExt cx="4992276" cy="993187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B87F2F9E-DDA5-80EA-083E-9C0BCF32687F}"/>
                  </a:ext>
                </a:extLst>
              </p:cNvPr>
              <p:cNvSpPr/>
              <p:nvPr/>
            </p:nvSpPr>
            <p:spPr>
              <a:xfrm>
                <a:off x="1477454" y="769465"/>
                <a:ext cx="4856962" cy="9928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1EB6CD81-72EE-25D1-75C1-59A98A7754BA}"/>
                  </a:ext>
                </a:extLst>
              </p:cNvPr>
              <p:cNvCxnSpPr>
                <a:cxnSpLocks/>
                <a:stCxn id="121" idx="3"/>
                <a:endCxn id="123" idx="1"/>
              </p:cNvCxnSpPr>
              <p:nvPr/>
            </p:nvCxnSpPr>
            <p:spPr>
              <a:xfrm flipV="1">
                <a:off x="2713428" y="1010042"/>
                <a:ext cx="602416" cy="30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2F4E2484-E833-FCDE-95DC-9B3B740E9605}"/>
                      </a:ext>
                    </a:extLst>
                  </p:cNvPr>
                  <p:cNvSpPr/>
                  <p:nvPr/>
                </p:nvSpPr>
                <p:spPr>
                  <a:xfrm>
                    <a:off x="1994419" y="810286"/>
                    <a:ext cx="719009" cy="400111"/>
                  </a:xfrm>
                  <a:prstGeom prst="rect">
                    <a:avLst/>
                  </a:prstGeom>
                  <a:solidFill>
                    <a:srgbClr val="FFF3B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R</a:t>
                    </a:r>
                    <a:r>
                      <a:rPr kumimoji="0" lang="en-US" sz="1800" b="0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X</a:t>
                    </a: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(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1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kumimoji="0" lang="el-GR" sz="14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Π</m:t>
                            </m:r>
                          </m:num>
                          <m:den>
                            <m:r>
                              <a:rPr kumimoji="0" lang="en-US" sz="14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00542326-1B88-BF2C-D439-6FEA651ED70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4419" y="810286"/>
                    <a:ext cx="719009" cy="40011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724" t="-2941" b="-14706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09BEAA90-3103-78AB-DD7D-ADAF7B28D1A6}"/>
                      </a:ext>
                    </a:extLst>
                  </p:cNvPr>
                  <p:cNvSpPr/>
                  <p:nvPr/>
                </p:nvSpPr>
                <p:spPr>
                  <a:xfrm>
                    <a:off x="2015438" y="1310424"/>
                    <a:ext cx="685533" cy="400111"/>
                  </a:xfrm>
                  <a:prstGeom prst="rect">
                    <a:avLst/>
                  </a:prstGeom>
                  <a:solidFill>
                    <a:srgbClr val="D8E2DC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R</a:t>
                    </a:r>
                    <a:r>
                      <a:rPr kumimoji="0" lang="en-US" sz="1800" b="0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Z</a:t>
                    </a: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(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l-GR" sz="1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Π</m:t>
                        </m:r>
                      </m:oMath>
                    </a14:m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BA39E5D9-4D90-DDEF-E855-30D6E093B7B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15438" y="1310424"/>
                    <a:ext cx="685533" cy="40011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5357" t="-3030" r="-1786" b="-1818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38DF6C03-8097-E55F-8268-176012DE783A}"/>
                      </a:ext>
                    </a:extLst>
                  </p:cNvPr>
                  <p:cNvSpPr/>
                  <p:nvPr/>
                </p:nvSpPr>
                <p:spPr>
                  <a:xfrm>
                    <a:off x="3315844" y="809986"/>
                    <a:ext cx="746556" cy="400111"/>
                  </a:xfrm>
                  <a:prstGeom prst="rect">
                    <a:avLst/>
                  </a:prstGeom>
                  <a:solidFill>
                    <a:srgbClr val="FFF3B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R</a:t>
                    </a:r>
                    <a:r>
                      <a:rPr kumimoji="0" lang="en-US" sz="1800" b="0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X</a:t>
                    </a: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(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1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kumimoji="0" lang="el-GR" sz="14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Π</m:t>
                            </m:r>
                          </m:num>
                          <m:den>
                            <m:r>
                              <a:rPr kumimoji="0" lang="en-US" sz="14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4737C30A-21F4-8BDD-4931-50AF52F1091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5844" y="809986"/>
                    <a:ext cx="746556" cy="40011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t="-2941" b="-14706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9A8A7C45-2B03-F354-8288-8A23A32288B6}"/>
                      </a:ext>
                    </a:extLst>
                  </p:cNvPr>
                  <p:cNvSpPr/>
                  <p:nvPr/>
                </p:nvSpPr>
                <p:spPr>
                  <a:xfrm>
                    <a:off x="3316965" y="1315978"/>
                    <a:ext cx="762347" cy="400112"/>
                  </a:xfrm>
                  <a:prstGeom prst="rect">
                    <a:avLst/>
                  </a:prstGeom>
                  <a:solidFill>
                    <a:srgbClr val="D8E2DC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R</a:t>
                    </a:r>
                    <a:r>
                      <a:rPr kumimoji="0" lang="en-US" sz="1800" b="0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Z</a:t>
                    </a: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(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1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4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kumimoji="0" lang="el-GR" sz="14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Π</m:t>
                            </m:r>
                          </m:num>
                          <m:den>
                            <m:r>
                              <a:rPr kumimoji="0" lang="en-US" sz="14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C5B6F5EF-1410-1524-F022-FFDD4207BA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6965" y="1315978"/>
                    <a:ext cx="762347" cy="40011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3226" t="-3030" r="-1613" b="-1515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24E45CAD-10BE-73E2-F07D-D65468CA272C}"/>
                      </a:ext>
                    </a:extLst>
                  </p:cNvPr>
                  <p:cNvSpPr/>
                  <p:nvPr/>
                </p:nvSpPr>
                <p:spPr>
                  <a:xfrm>
                    <a:off x="4111302" y="1310424"/>
                    <a:ext cx="762348" cy="400111"/>
                  </a:xfrm>
                  <a:prstGeom prst="rect">
                    <a:avLst/>
                  </a:prstGeom>
                  <a:solidFill>
                    <a:srgbClr val="FFF3B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R</a:t>
                    </a:r>
                    <a:r>
                      <a:rPr kumimoji="0" lang="en-US" sz="1800" b="0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X</a:t>
                    </a: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(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1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4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kumimoji="0" lang="el-GR" sz="14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Π</m:t>
                            </m:r>
                          </m:num>
                          <m:den>
                            <m:r>
                              <a:rPr kumimoji="0" lang="en-US" sz="14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73366908-EA9D-C455-B132-BDB36F59780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1302" y="1310424"/>
                    <a:ext cx="762348" cy="40011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4839" t="-6061" r="-1613" b="-1515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D7CB9A44-DE67-9752-F244-4E35E8D6FEB0}"/>
                  </a:ext>
                </a:extLst>
              </p:cNvPr>
              <p:cNvSpPr txBox="1"/>
              <p:nvPr/>
            </p:nvSpPr>
            <p:spPr>
              <a:xfrm>
                <a:off x="1419109" y="808048"/>
                <a:ext cx="5020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q0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DD2C6A8-5F6F-CB12-29C7-34B3D47F698D}"/>
                  </a:ext>
                </a:extLst>
              </p:cNvPr>
              <p:cNvSpPr txBox="1"/>
              <p:nvPr/>
            </p:nvSpPr>
            <p:spPr>
              <a:xfrm>
                <a:off x="1422913" y="1311475"/>
                <a:ext cx="5020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q1</a:t>
                </a:r>
              </a:p>
            </p:txBody>
          </p: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8AE75F8D-AE1D-BDB5-86C8-A8E27AA263AF}"/>
                  </a:ext>
                </a:extLst>
              </p:cNvPr>
              <p:cNvCxnSpPr>
                <a:cxnSpLocks/>
                <a:stCxn id="126" idx="3"/>
                <a:endCxn id="121" idx="1"/>
              </p:cNvCxnSpPr>
              <p:nvPr/>
            </p:nvCxnSpPr>
            <p:spPr>
              <a:xfrm>
                <a:off x="1921170" y="1008103"/>
                <a:ext cx="73249" cy="2239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2175BE8-3A0D-CF59-6F20-5B0CE13431FA}"/>
                  </a:ext>
                </a:extLst>
              </p:cNvPr>
              <p:cNvSpPr/>
              <p:nvPr/>
            </p:nvSpPr>
            <p:spPr>
              <a:xfrm>
                <a:off x="6307760" y="769146"/>
                <a:ext cx="103625" cy="50560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2FA95B76-688C-85EC-5E92-1071347F4F1B}"/>
                  </a:ext>
                </a:extLst>
              </p:cNvPr>
              <p:cNvCxnSpPr>
                <a:cxnSpLocks/>
                <a:stCxn id="122" idx="3"/>
                <a:endCxn id="124" idx="1"/>
              </p:cNvCxnSpPr>
              <p:nvPr/>
            </p:nvCxnSpPr>
            <p:spPr>
              <a:xfrm>
                <a:off x="2700971" y="1510480"/>
                <a:ext cx="615994" cy="5554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D4B732C4-3259-A8F9-C685-4981DE973054}"/>
                  </a:ext>
                </a:extLst>
              </p:cNvPr>
              <p:cNvCxnSpPr>
                <a:cxnSpLocks/>
                <a:stCxn id="125" idx="3"/>
                <a:endCxn id="138" idx="1"/>
              </p:cNvCxnSpPr>
              <p:nvPr/>
            </p:nvCxnSpPr>
            <p:spPr>
              <a:xfrm>
                <a:off x="4873650" y="1510480"/>
                <a:ext cx="599319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73788FF1-3EA9-4947-A7C4-7289FFF56A1C}"/>
                  </a:ext>
                </a:extLst>
              </p:cNvPr>
              <p:cNvSpPr/>
              <p:nvPr/>
            </p:nvSpPr>
            <p:spPr>
              <a:xfrm>
                <a:off x="6295303" y="1256724"/>
                <a:ext cx="103627" cy="50560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BCC81933-A6D7-F737-7E34-B5C9A7CCC47D}"/>
                  </a:ext>
                </a:extLst>
              </p:cNvPr>
              <p:cNvCxnSpPr>
                <a:cxnSpLocks/>
                <a:stCxn id="124" idx="3"/>
                <a:endCxn id="125" idx="1"/>
              </p:cNvCxnSpPr>
              <p:nvPr/>
            </p:nvCxnSpPr>
            <p:spPr>
              <a:xfrm flipV="1">
                <a:off x="4079312" y="1510480"/>
                <a:ext cx="31990" cy="5554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E3ACEC61-3F72-4CA8-E583-7285BD512CCB}"/>
                  </a:ext>
                </a:extLst>
              </p:cNvPr>
              <p:cNvCxnSpPr>
                <a:cxnSpLocks/>
                <a:stCxn id="127" idx="3"/>
                <a:endCxn id="122" idx="1"/>
              </p:cNvCxnSpPr>
              <p:nvPr/>
            </p:nvCxnSpPr>
            <p:spPr>
              <a:xfrm flipV="1">
                <a:off x="1924974" y="1510480"/>
                <a:ext cx="90464" cy="105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420ACA7-7419-CAB3-D684-E5E3B8B7DEF2}"/>
                  </a:ext>
                </a:extLst>
              </p:cNvPr>
              <p:cNvCxnSpPr>
                <a:cxnSpLocks/>
                <a:stCxn id="129" idx="1"/>
                <a:endCxn id="123" idx="3"/>
              </p:cNvCxnSpPr>
              <p:nvPr/>
            </p:nvCxnSpPr>
            <p:spPr>
              <a:xfrm flipH="1" flipV="1">
                <a:off x="4062400" y="1010042"/>
                <a:ext cx="2245360" cy="11909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53C061D1-6B1A-22F5-30A2-52B386247944}"/>
                  </a:ext>
                </a:extLst>
              </p:cNvPr>
              <p:cNvSpPr/>
              <p:nvPr/>
            </p:nvSpPr>
            <p:spPr>
              <a:xfrm>
                <a:off x="4917129" y="808048"/>
                <a:ext cx="512361" cy="902487"/>
              </a:xfrm>
              <a:prstGeom prst="rect">
                <a:avLst/>
              </a:prstGeom>
              <a:solidFill>
                <a:srgbClr val="F0EAD2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XY</a:t>
                </a:r>
              </a:p>
            </p:txBody>
          </p: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3D89DCEC-762A-D538-2A39-4667DB1E1DA1}"/>
                  </a:ext>
                </a:extLst>
              </p:cNvPr>
              <p:cNvCxnSpPr>
                <a:cxnSpLocks/>
                <a:stCxn id="132" idx="1"/>
                <a:endCxn id="138" idx="3"/>
              </p:cNvCxnSpPr>
              <p:nvPr/>
            </p:nvCxnSpPr>
            <p:spPr>
              <a:xfrm flipH="1">
                <a:off x="6237075" y="1509529"/>
                <a:ext cx="58228" cy="951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917EF5D5-9408-42E0-A52B-1E24C2199706}"/>
                      </a:ext>
                    </a:extLst>
                  </p:cNvPr>
                  <p:cNvSpPr/>
                  <p:nvPr/>
                </p:nvSpPr>
                <p:spPr>
                  <a:xfrm>
                    <a:off x="5472969" y="1310424"/>
                    <a:ext cx="764106" cy="400111"/>
                  </a:xfrm>
                  <a:prstGeom prst="rect">
                    <a:avLst/>
                  </a:prstGeom>
                  <a:solidFill>
                    <a:srgbClr val="FFF3B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R</a:t>
                    </a:r>
                    <a:r>
                      <a:rPr kumimoji="0" lang="en-US" sz="1800" b="0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X</a:t>
                    </a: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(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1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4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kumimoji="0" lang="el-GR" sz="14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Π</m:t>
                            </m:r>
                          </m:num>
                          <m:den>
                            <m:r>
                              <a:rPr kumimoji="0" lang="en-US" sz="14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AB28E470-7D33-B183-9606-0852714DC76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2969" y="1310424"/>
                    <a:ext cx="764106" cy="40011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4762" t="-6061" b="-1515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34E4D7B3-64EA-AEDC-831E-FA294A9242B6}"/>
                  </a:ext>
                </a:extLst>
              </p:cNvPr>
              <p:cNvSpPr/>
              <p:nvPr/>
            </p:nvSpPr>
            <p:spPr>
              <a:xfrm>
                <a:off x="2760845" y="809350"/>
                <a:ext cx="515886" cy="901185"/>
              </a:xfrm>
              <a:prstGeom prst="rect">
                <a:avLst/>
              </a:prstGeom>
              <a:solidFill>
                <a:srgbClr val="F0EAD2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XY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2C96EB3-C229-B08B-C179-D7C9F873B033}"/>
                </a:ext>
              </a:extLst>
            </p:cNvPr>
            <p:cNvGrpSpPr/>
            <p:nvPr/>
          </p:nvGrpSpPr>
          <p:grpSpPr>
            <a:xfrm>
              <a:off x="8332283" y="1783549"/>
              <a:ext cx="1898390" cy="1012963"/>
              <a:chOff x="7925880" y="460776"/>
              <a:chExt cx="1898390" cy="1012963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2D636ED9-CFD2-2981-38F8-E6392066E716}"/>
                  </a:ext>
                </a:extLst>
              </p:cNvPr>
              <p:cNvSpPr/>
              <p:nvPr/>
            </p:nvSpPr>
            <p:spPr>
              <a:xfrm>
                <a:off x="8744594" y="600167"/>
                <a:ext cx="182880" cy="18288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0F96172-4D8F-05AD-1C07-F08D07DB40A5}"/>
                  </a:ext>
                </a:extLst>
              </p:cNvPr>
              <p:cNvCxnSpPr>
                <a:cxnSpLocks/>
                <a:stCxn id="110" idx="4"/>
                <a:endCxn id="117" idx="0"/>
              </p:cNvCxnSpPr>
              <p:nvPr/>
            </p:nvCxnSpPr>
            <p:spPr>
              <a:xfrm>
                <a:off x="8836034" y="783047"/>
                <a:ext cx="0" cy="188052"/>
              </a:xfrm>
              <a:prstGeom prst="line">
                <a:avLst/>
              </a:prstGeom>
              <a:noFill/>
              <a:ln w="476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F4B99577-8D60-6CFD-C2E0-A86C12642E2F}"/>
                  </a:ext>
                </a:extLst>
              </p:cNvPr>
              <p:cNvSpPr txBox="1"/>
              <p:nvPr/>
            </p:nvSpPr>
            <p:spPr>
              <a:xfrm>
                <a:off x="7925880" y="460776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q0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9F48764F-3522-9C0F-BB53-B6EC4EF1CDD2}"/>
                  </a:ext>
                </a:extLst>
              </p:cNvPr>
              <p:cNvSpPr txBox="1"/>
              <p:nvPr/>
            </p:nvSpPr>
            <p:spPr>
              <a:xfrm>
                <a:off x="7926241" y="1012074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q1</a:t>
                </a:r>
              </a:p>
            </p:txBody>
          </p: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F3BF7209-FEE2-5159-BBDA-5E3A5541FFD5}"/>
                  </a:ext>
                </a:extLst>
              </p:cNvPr>
              <p:cNvCxnSpPr>
                <a:cxnSpLocks/>
                <a:stCxn id="112" idx="3"/>
                <a:endCxn id="110" idx="2"/>
              </p:cNvCxnSpPr>
              <p:nvPr/>
            </p:nvCxnSpPr>
            <p:spPr>
              <a:xfrm flipV="1">
                <a:off x="8453589" y="691607"/>
                <a:ext cx="291005" cy="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77B2193E-0A33-7649-36A1-69883ECFE3B5}"/>
                  </a:ext>
                </a:extLst>
              </p:cNvPr>
              <p:cNvCxnSpPr>
                <a:cxnSpLocks/>
                <a:stCxn id="110" idx="6"/>
              </p:cNvCxnSpPr>
              <p:nvPr/>
            </p:nvCxnSpPr>
            <p:spPr>
              <a:xfrm>
                <a:off x="8927474" y="691607"/>
                <a:ext cx="674699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93FE7672-0BB4-A711-7616-A7FBAD55A003}"/>
                  </a:ext>
                </a:extLst>
              </p:cNvPr>
              <p:cNvCxnSpPr>
                <a:cxnSpLocks/>
                <a:stCxn id="113" idx="3"/>
              </p:cNvCxnSpPr>
              <p:nvPr/>
            </p:nvCxnSpPr>
            <p:spPr>
              <a:xfrm flipV="1">
                <a:off x="8453950" y="1235762"/>
                <a:ext cx="1136870" cy="7145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567FB3D7-8368-E487-D533-624708059169}"/>
                  </a:ext>
                </a:extLst>
              </p:cNvPr>
              <p:cNvSpPr/>
              <p:nvPr/>
            </p:nvSpPr>
            <p:spPr>
              <a:xfrm>
                <a:off x="8607434" y="971099"/>
                <a:ext cx="457200" cy="45720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+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A5D2A5F-56AB-1AFC-72EB-DA87E601C455}"/>
                  </a:ext>
                </a:extLst>
              </p:cNvPr>
              <p:cNvSpPr txBox="1"/>
              <p:nvPr/>
            </p:nvSpPr>
            <p:spPr>
              <a:xfrm>
                <a:off x="8911841" y="771043"/>
                <a:ext cx="9124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CNOT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998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From Nativized Circuit To Pulse Schedule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10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no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pulse schedule is loaded onto FPGAs and used to generate the required waveforms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8186E6A9-14F7-16D4-62BB-F4D014037CAD}"/>
              </a:ext>
            </a:extLst>
          </p:cNvPr>
          <p:cNvSpPr txBox="1">
            <a:spLocks/>
          </p:cNvSpPr>
          <p:nvPr/>
        </p:nvSpPr>
        <p:spPr>
          <a:xfrm>
            <a:off x="0" y="1209664"/>
            <a:ext cx="12191998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90575" indent="-380990" defTabSz="609585">
              <a:spcBef>
                <a:spcPct val="20000"/>
              </a:spcBef>
              <a:buFont typeface="Arial"/>
              <a:buChar char="–"/>
              <a:defRPr sz="3733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 defTabSz="609585">
              <a:spcBef>
                <a:spcPct val="20000"/>
              </a:spcBef>
              <a:buFont typeface="Arial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 defTabSz="609585">
              <a:spcBef>
                <a:spcPct val="20000"/>
              </a:spcBef>
              <a:buFont typeface="Arial"/>
              <a:buChar char="–"/>
              <a:defRPr sz="2667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 defTabSz="609585">
              <a:spcBef>
                <a:spcPct val="20000"/>
              </a:spcBef>
              <a:buFont typeface="Arial"/>
              <a:buChar char="»"/>
              <a:defRPr sz="2667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/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Pulse Scheduling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Translate each native operation into its equivalent pulse schedule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10" descr="A chart of a graph&#10;&#10;Description automatically generated with medium confidence">
            <a:extLst>
              <a:ext uri="{FF2B5EF4-FFF2-40B4-BE49-F238E27FC236}">
                <a16:creationId xmlns:a16="http://schemas.microsoft.com/office/drawing/2014/main" id="{4DC6F5EF-6FFE-3244-34F5-598752C06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065" y="1782055"/>
            <a:ext cx="5501830" cy="4144007"/>
          </a:xfrm>
          <a:prstGeom prst="rect">
            <a:avLst/>
          </a:prstGeom>
        </p:spPr>
      </p:pic>
      <p:pic>
        <p:nvPicPr>
          <p:cNvPr id="13" name="Picture 12" descr="A diagram of a phase diagram&#10;&#10;Description automatically generated">
            <a:extLst>
              <a:ext uri="{FF2B5EF4-FFF2-40B4-BE49-F238E27FC236}">
                <a16:creationId xmlns:a16="http://schemas.microsoft.com/office/drawing/2014/main" id="{2D3908A3-C6E0-E6B6-D4F5-552CFA221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77" y="1868209"/>
            <a:ext cx="6097509" cy="378012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91C2254-DC54-B0A8-5A18-BCC293BFEFED}"/>
              </a:ext>
            </a:extLst>
          </p:cNvPr>
          <p:cNvSpPr/>
          <p:nvPr/>
        </p:nvSpPr>
        <p:spPr>
          <a:xfrm>
            <a:off x="164847" y="3154042"/>
            <a:ext cx="11861418" cy="27257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B13FFC51-1D9D-7B84-CC52-373AEE6EA59E}"/>
              </a:ext>
            </a:extLst>
          </p:cNvPr>
          <p:cNvSpPr/>
          <p:nvPr/>
        </p:nvSpPr>
        <p:spPr>
          <a:xfrm>
            <a:off x="1524000" y="1899587"/>
            <a:ext cx="731520" cy="109728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BE57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0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838200" y="4140200"/>
            <a:ext cx="7493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7"/>
          <p:cNvSpPr txBox="1">
            <a:spLocks/>
          </p:cNvSpPr>
          <p:nvPr/>
        </p:nvSpPr>
        <p:spPr>
          <a:xfrm>
            <a:off x="609600" y="1572260"/>
            <a:ext cx="11826240" cy="2336800"/>
          </a:xfrm>
          <a:prstGeom prst="rect">
            <a:avLst/>
          </a:prstGeom>
        </p:spPr>
        <p:txBody>
          <a:bodyPr vert="horz" wrap="square" lIns="121920" tIns="60960" rIns="121920" bIns="6096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ts val="53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800" cap="all" spc="0" normalizeH="0" baseline="0" noProof="0" dirty="0">
                <a:ln>
                  <a:noFill/>
                </a:ln>
                <a:solidFill>
                  <a:srgbClr val="BF5700"/>
                </a:solidFill>
                <a:effectLst/>
                <a:uLnTx/>
                <a:uFillTx/>
                <a:latin typeface="Arial Black" charset="0"/>
                <a:cs typeface="Arial Black" charset="0"/>
              </a:rPr>
              <a:t>NISQ COMPUTING</a:t>
            </a:r>
          </a:p>
        </p:txBody>
      </p:sp>
      <p:sp>
        <p:nvSpPr>
          <p:cNvPr id="15" name="Text Placeholder 9"/>
          <p:cNvSpPr txBox="1">
            <a:spLocks/>
          </p:cNvSpPr>
          <p:nvPr/>
        </p:nvSpPr>
        <p:spPr>
          <a:xfrm>
            <a:off x="731520" y="4445000"/>
            <a:ext cx="10515600" cy="609601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Why quantum computing? What topics will be covered? What are the requirements and expected outcomes?</a:t>
            </a:r>
          </a:p>
        </p:txBody>
      </p:sp>
    </p:spTree>
    <p:extLst>
      <p:ext uri="{BB962C8B-B14F-4D97-AF65-F5344CB8AC3E}">
        <p14:creationId xmlns:p14="http://schemas.microsoft.com/office/powerpoint/2010/main" val="3495570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2" name="Group 14">
            <a:extLst>
              <a:ext uri="{FF2B5EF4-FFF2-40B4-BE49-F238E27FC236}">
                <a16:creationId xmlns:a16="http://schemas.microsoft.com/office/drawing/2014/main" id="{27E0B342-C214-4F0B-8FE1-65D81BF54F36}"/>
              </a:ext>
            </a:extLst>
          </p:cNvPr>
          <p:cNvGrpSpPr>
            <a:grpSpLocks/>
          </p:cNvGrpSpPr>
          <p:nvPr/>
        </p:nvGrpSpPr>
        <p:grpSpPr bwMode="auto">
          <a:xfrm>
            <a:off x="27896" y="2971801"/>
            <a:ext cx="12279086" cy="1447799"/>
            <a:chOff x="0" y="768"/>
            <a:chExt cx="5760" cy="2016"/>
          </a:xfrm>
        </p:grpSpPr>
        <p:sp>
          <p:nvSpPr>
            <p:cNvPr id="8218" name="AutoShape 15">
              <a:extLst>
                <a:ext uri="{FF2B5EF4-FFF2-40B4-BE49-F238E27FC236}">
                  <a16:creationId xmlns:a16="http://schemas.microsoft.com/office/drawing/2014/main" id="{24C4FBA4-8C63-4D9F-85F7-CC7E03A15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768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solidFill>
              <a:schemeClr val="tx1"/>
            </a:solidFill>
            <a:ln w="635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19" name="Line 16">
              <a:extLst>
                <a:ext uri="{FF2B5EF4-FFF2-40B4-BE49-F238E27FC236}">
                  <a16:creationId xmlns:a16="http://schemas.microsoft.com/office/drawing/2014/main" id="{594EBF44-A791-4439-9BA7-05044CC68F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" y="1776"/>
              <a:ext cx="144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  <p:sp>
          <p:nvSpPr>
            <p:cNvPr id="8220" name="Line 17">
              <a:extLst>
                <a:ext uri="{FF2B5EF4-FFF2-40B4-BE49-F238E27FC236}">
                  <a16:creationId xmlns:a16="http://schemas.microsoft.com/office/drawing/2014/main" id="{40AB7C96-4BD1-46D9-A0EC-9F1757C80F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76"/>
              <a:ext cx="144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141" name="Text Box 21">
            <a:extLst>
              <a:ext uri="{FF2B5EF4-FFF2-40B4-BE49-F238E27FC236}">
                <a16:creationId xmlns:a16="http://schemas.microsoft.com/office/drawing/2014/main" id="{05551362-CE33-412B-A799-BDFF48F6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16" y="3074488"/>
            <a:ext cx="1081604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Where is the 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ACM India Quantum Summer School 2025 happening?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3DC0EE-3429-4BD6-B6C6-7DF8E45E5955}"/>
              </a:ext>
            </a:extLst>
          </p:cNvPr>
          <p:cNvGrpSpPr/>
          <p:nvPr/>
        </p:nvGrpSpPr>
        <p:grpSpPr>
          <a:xfrm>
            <a:off x="0" y="4648200"/>
            <a:ext cx="12192000" cy="1752600"/>
            <a:chOff x="1524000" y="4648200"/>
            <a:chExt cx="9144000" cy="1752600"/>
          </a:xfrm>
        </p:grpSpPr>
        <p:sp>
          <p:nvSpPr>
            <p:cNvPr id="8194" name="AutoShape 6">
              <a:extLst>
                <a:ext uri="{FF2B5EF4-FFF2-40B4-BE49-F238E27FC236}">
                  <a16:creationId xmlns:a16="http://schemas.microsoft.com/office/drawing/2014/main" id="{5B857071-4E7F-4855-A833-26DF76651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648200"/>
              <a:ext cx="3733800" cy="762000"/>
            </a:xfrm>
            <a:prstGeom prst="hexagon">
              <a:avLst>
                <a:gd name="adj" fmla="val 44576"/>
                <a:gd name="vf" fmla="val 115470"/>
              </a:avLst>
            </a:prstGeom>
            <a:solidFill>
              <a:schemeClr val="tx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27" name="Text Box 7">
              <a:extLst>
                <a:ext uri="{FF2B5EF4-FFF2-40B4-BE49-F238E27FC236}">
                  <a16:creationId xmlns:a16="http://schemas.microsoft.com/office/drawing/2014/main" id="{2EBE5CC1-97A5-4D41-B8B7-4D8F2D250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1" y="4800600"/>
              <a:ext cx="10666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A.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 Solan</a:t>
              </a:r>
            </a:p>
          </p:txBody>
        </p:sp>
        <p:sp>
          <p:nvSpPr>
            <p:cNvPr id="8196" name="Line 8">
              <a:extLst>
                <a:ext uri="{FF2B5EF4-FFF2-40B4-BE49-F238E27FC236}">
                  <a16:creationId xmlns:a16="http://schemas.microsoft.com/office/drawing/2014/main" id="{D611588F-8C10-4C36-A44D-53B0F9C7C4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5814" y="5029200"/>
              <a:ext cx="30162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  <p:sp>
          <p:nvSpPr>
            <p:cNvPr id="8197" name="Line 9">
              <a:extLst>
                <a:ext uri="{FF2B5EF4-FFF2-40B4-BE49-F238E27FC236}">
                  <a16:creationId xmlns:a16="http://schemas.microsoft.com/office/drawing/2014/main" id="{92E43178-EE23-45AC-8229-4555E3DDD7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0" y="5029200"/>
              <a:ext cx="76200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  <p:sp>
          <p:nvSpPr>
            <p:cNvPr id="8198" name="Line 10">
              <a:extLst>
                <a:ext uri="{FF2B5EF4-FFF2-40B4-BE49-F238E27FC236}">
                  <a16:creationId xmlns:a16="http://schemas.microsoft.com/office/drawing/2014/main" id="{1D651D10-F731-4958-AE1E-C24D1D8D84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4000" y="5029200"/>
              <a:ext cx="60960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  <p:sp>
          <p:nvSpPr>
            <p:cNvPr id="8199" name="Line 11">
              <a:extLst>
                <a:ext uri="{FF2B5EF4-FFF2-40B4-BE49-F238E27FC236}">
                  <a16:creationId xmlns:a16="http://schemas.microsoft.com/office/drawing/2014/main" id="{9F2B7E38-5D74-47CC-84FA-6E3FDBBAD8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4000" y="6019800"/>
              <a:ext cx="60960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  <p:sp>
          <p:nvSpPr>
            <p:cNvPr id="8200" name="Line 12">
              <a:extLst>
                <a:ext uri="{FF2B5EF4-FFF2-40B4-BE49-F238E27FC236}">
                  <a16:creationId xmlns:a16="http://schemas.microsoft.com/office/drawing/2014/main" id="{1D59CCB3-365D-444A-8D7A-48A85AE0BE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0" y="6019800"/>
              <a:ext cx="76200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  <p:sp>
          <p:nvSpPr>
            <p:cNvPr id="8201" name="Line 13">
              <a:extLst>
                <a:ext uri="{FF2B5EF4-FFF2-40B4-BE49-F238E27FC236}">
                  <a16:creationId xmlns:a16="http://schemas.microsoft.com/office/drawing/2014/main" id="{37D3FD2C-E7CD-4F9D-886A-C607EB79DA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7401" y="6019800"/>
              <a:ext cx="30162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  <p:sp>
          <p:nvSpPr>
            <p:cNvPr id="8207" name="AutoShape 22">
              <a:extLst>
                <a:ext uri="{FF2B5EF4-FFF2-40B4-BE49-F238E27FC236}">
                  <a16:creationId xmlns:a16="http://schemas.microsoft.com/office/drawing/2014/main" id="{85858136-E68D-4003-AA81-E8B9C1F4D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4648200"/>
              <a:ext cx="3733800" cy="762000"/>
            </a:xfrm>
            <a:prstGeom prst="hexagon">
              <a:avLst>
                <a:gd name="adj" fmla="val 44576"/>
                <a:gd name="vf" fmla="val 115470"/>
              </a:avLst>
            </a:prstGeom>
            <a:solidFill>
              <a:schemeClr val="tx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43" name="Text Box 23">
              <a:extLst>
                <a:ext uri="{FF2B5EF4-FFF2-40B4-BE49-F238E27FC236}">
                  <a16:creationId xmlns:a16="http://schemas.microsoft.com/office/drawing/2014/main" id="{7BE611DB-DD04-491B-89D9-5EB94FBBB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1" y="4800600"/>
              <a:ext cx="1259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B.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 Kolkata</a:t>
              </a:r>
            </a:p>
          </p:txBody>
        </p:sp>
        <p:sp>
          <p:nvSpPr>
            <p:cNvPr id="8209" name="AutoShape 24">
              <a:extLst>
                <a:ext uri="{FF2B5EF4-FFF2-40B4-BE49-F238E27FC236}">
                  <a16:creationId xmlns:a16="http://schemas.microsoft.com/office/drawing/2014/main" id="{9B2FF141-F094-4C44-BA9C-1A64CBC36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638800"/>
              <a:ext cx="3733800" cy="762000"/>
            </a:xfrm>
            <a:prstGeom prst="hexagon">
              <a:avLst>
                <a:gd name="adj" fmla="val 44576"/>
                <a:gd name="vf" fmla="val 115470"/>
              </a:avLst>
            </a:prstGeom>
            <a:solidFill>
              <a:schemeClr val="tx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45" name="Text Box 25">
              <a:extLst>
                <a:ext uri="{FF2B5EF4-FFF2-40B4-BE49-F238E27FC236}">
                  <a16:creationId xmlns:a16="http://schemas.microsoft.com/office/drawing/2014/main" id="{97644D46-5E4E-49BF-B97F-18B238D41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5791200"/>
              <a:ext cx="15798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C.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 Bangalore</a:t>
              </a:r>
            </a:p>
          </p:txBody>
        </p:sp>
        <p:sp>
          <p:nvSpPr>
            <p:cNvPr id="8211" name="AutoShape 26">
              <a:extLst>
                <a:ext uri="{FF2B5EF4-FFF2-40B4-BE49-F238E27FC236}">
                  <a16:creationId xmlns:a16="http://schemas.microsoft.com/office/drawing/2014/main" id="{FEE326E7-6482-4E16-8FB6-7D2736FB5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5638800"/>
              <a:ext cx="3733800" cy="762000"/>
            </a:xfrm>
            <a:prstGeom prst="hexagon">
              <a:avLst>
                <a:gd name="adj" fmla="val 44576"/>
                <a:gd name="vf" fmla="val 115470"/>
              </a:avLst>
            </a:prstGeom>
            <a:solidFill>
              <a:schemeClr val="tx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47" name="Text Box 27">
              <a:extLst>
                <a:ext uri="{FF2B5EF4-FFF2-40B4-BE49-F238E27FC236}">
                  <a16:creationId xmlns:a16="http://schemas.microsoft.com/office/drawing/2014/main" id="{60A1EDF5-09E9-40E6-8A67-821B4E5D7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5791200"/>
              <a:ext cx="9939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D.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 Delhi</a:t>
              </a:r>
            </a:p>
          </p:txBody>
        </p:sp>
      </p:grpSp>
      <p:pic>
        <p:nvPicPr>
          <p:cNvPr id="5152" name="millionaire1.wav">
            <a:hlinkClick r:id="" action="ppaction://media"/>
            <a:extLst>
              <a:ext uri="{FF2B5EF4-FFF2-40B4-BE49-F238E27FC236}">
                <a16:creationId xmlns:a16="http://schemas.microsoft.com/office/drawing/2014/main" id="{3771BECD-D04D-469E-8E8F-F8BA84F82003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5" name="Rectangle 33">
            <a:extLst>
              <a:ext uri="{FF2B5EF4-FFF2-40B4-BE49-F238E27FC236}">
                <a16:creationId xmlns:a16="http://schemas.microsoft.com/office/drawing/2014/main" id="{7C742B96-3E55-4F73-9F7D-9DBF0566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685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5155" name="mill_lets_see.wav">
            <a:hlinkClick r:id="" action="ppaction://media"/>
            <a:extLst>
              <a:ext uri="{FF2B5EF4-FFF2-40B4-BE49-F238E27FC236}">
                <a16:creationId xmlns:a16="http://schemas.microsoft.com/office/drawing/2014/main" id="{E838A6FF-8A1C-450E-B2B7-C1F683E2A55C}"/>
              </a:ext>
            </a:extLst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7" name="Rectangle 36">
            <a:extLst>
              <a:ext uri="{FF2B5EF4-FFF2-40B4-BE49-F238E27FC236}">
                <a16:creationId xmlns:a16="http://schemas.microsoft.com/office/drawing/2014/main" id="{63CE72D7-50FC-4956-B0DC-4D8A63CA9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0613" y="0"/>
            <a:ext cx="685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A0EF65-31A9-4596-8EAD-9DD2D21DE80B}"/>
              </a:ext>
            </a:extLst>
          </p:cNvPr>
          <p:cNvGrpSpPr/>
          <p:nvPr/>
        </p:nvGrpSpPr>
        <p:grpSpPr>
          <a:xfrm>
            <a:off x="804337" y="4658845"/>
            <a:ext cx="4978400" cy="762000"/>
            <a:chOff x="543456" y="5753098"/>
            <a:chExt cx="4978400" cy="762000"/>
          </a:xfrm>
        </p:grpSpPr>
        <p:sp>
          <p:nvSpPr>
            <p:cNvPr id="30" name="AutoShape 6">
              <a:extLst>
                <a:ext uri="{FF2B5EF4-FFF2-40B4-BE49-F238E27FC236}">
                  <a16:creationId xmlns:a16="http://schemas.microsoft.com/office/drawing/2014/main" id="{D063DC14-C1A4-4B53-ACF9-E19B3B8CF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456" y="5753098"/>
              <a:ext cx="4978400" cy="762000"/>
            </a:xfrm>
            <a:prstGeom prst="hexagon">
              <a:avLst>
                <a:gd name="adj" fmla="val 44576"/>
                <a:gd name="vf" fmla="val 115470"/>
              </a:avLst>
            </a:prstGeom>
            <a:solidFill>
              <a:srgbClr val="92D050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1" name="Text Box 7">
              <a:extLst>
                <a:ext uri="{FF2B5EF4-FFF2-40B4-BE49-F238E27FC236}">
                  <a16:creationId xmlns:a16="http://schemas.microsoft.com/office/drawing/2014/main" id="{CCAA20BC-5752-42F6-B5E5-FD6E6B3AB0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599" y="5874416"/>
              <a:ext cx="14991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A.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 Solan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86B0272-0397-44F0-A40C-0D03E326BDA3}"/>
              </a:ext>
            </a:extLst>
          </p:cNvPr>
          <p:cNvGrpSpPr/>
          <p:nvPr/>
        </p:nvGrpSpPr>
        <p:grpSpPr>
          <a:xfrm>
            <a:off x="1435768" y="1171071"/>
            <a:ext cx="5045243" cy="1167067"/>
            <a:chOff x="4788568" y="3388891"/>
            <a:chExt cx="5045243" cy="116706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465D6BB-A8E9-4BAF-94D0-4721BFCDC9F1}"/>
                </a:ext>
              </a:extLst>
            </p:cNvPr>
            <p:cNvSpPr/>
            <p:nvPr/>
          </p:nvSpPr>
          <p:spPr>
            <a:xfrm>
              <a:off x="5366084" y="3388893"/>
              <a:ext cx="729916" cy="1143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20%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BBF26C1-D514-49E6-9A9B-214D99728B6D}"/>
                </a:ext>
              </a:extLst>
            </p:cNvPr>
            <p:cNvSpPr/>
            <p:nvPr/>
          </p:nvSpPr>
          <p:spPr>
            <a:xfrm>
              <a:off x="6529137" y="3388893"/>
              <a:ext cx="729916" cy="114300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20%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290166E-0F6C-4BE5-BC27-DC5329514D23}"/>
                </a:ext>
              </a:extLst>
            </p:cNvPr>
            <p:cNvSpPr/>
            <p:nvPr/>
          </p:nvSpPr>
          <p:spPr>
            <a:xfrm>
              <a:off x="7692190" y="3388893"/>
              <a:ext cx="729916" cy="114300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20%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13356AD-C1ED-42FF-952B-35F4347110CF}"/>
                </a:ext>
              </a:extLst>
            </p:cNvPr>
            <p:cNvSpPr/>
            <p:nvPr/>
          </p:nvSpPr>
          <p:spPr>
            <a:xfrm>
              <a:off x="8855243" y="3388891"/>
              <a:ext cx="729916" cy="114300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20%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172333A-BB14-4F9B-ACA2-FA979A393E15}"/>
                </a:ext>
              </a:extLst>
            </p:cNvPr>
            <p:cNvCxnSpPr/>
            <p:nvPr/>
          </p:nvCxnSpPr>
          <p:spPr>
            <a:xfrm>
              <a:off x="4788568" y="4555958"/>
              <a:ext cx="5045243" cy="0"/>
            </a:xfrm>
            <a:prstGeom prst="lin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0625F81-236A-49F4-A11F-43FBFB7DA365}"/>
                </a:ext>
              </a:extLst>
            </p:cNvPr>
            <p:cNvSpPr txBox="1"/>
            <p:nvPr/>
          </p:nvSpPr>
          <p:spPr>
            <a:xfrm>
              <a:off x="5561765" y="4162563"/>
              <a:ext cx="33855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b="0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B1DC2ED-4D83-43DD-A1F4-C83A353E7781}"/>
                </a:ext>
              </a:extLst>
            </p:cNvPr>
            <p:cNvSpPr txBox="1"/>
            <p:nvPr/>
          </p:nvSpPr>
          <p:spPr>
            <a:xfrm>
              <a:off x="6724818" y="4162563"/>
              <a:ext cx="33855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b="0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9795C0A-CEDC-42DC-BD2E-364B61AA04FB}"/>
                </a:ext>
              </a:extLst>
            </p:cNvPr>
            <p:cNvSpPr txBox="1"/>
            <p:nvPr/>
          </p:nvSpPr>
          <p:spPr>
            <a:xfrm>
              <a:off x="7887871" y="4162563"/>
              <a:ext cx="351378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b="0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D4D2136-A933-4E9A-89A8-824AF38BD965}"/>
                </a:ext>
              </a:extLst>
            </p:cNvPr>
            <p:cNvSpPr txBox="1"/>
            <p:nvPr/>
          </p:nvSpPr>
          <p:spPr>
            <a:xfrm>
              <a:off x="9044512" y="4162563"/>
              <a:ext cx="351378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b="0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D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32FE898-5FCF-4277-8E29-166F02CF1B73}"/>
              </a:ext>
            </a:extLst>
          </p:cNvPr>
          <p:cNvGrpSpPr/>
          <p:nvPr/>
        </p:nvGrpSpPr>
        <p:grpSpPr>
          <a:xfrm>
            <a:off x="1435767" y="284752"/>
            <a:ext cx="5045243" cy="2053386"/>
            <a:chOff x="4788568" y="2506585"/>
            <a:chExt cx="5045243" cy="205338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E26D65F-9AF8-42F2-A5DC-8891212E529C}"/>
                </a:ext>
              </a:extLst>
            </p:cNvPr>
            <p:cNvSpPr/>
            <p:nvPr/>
          </p:nvSpPr>
          <p:spPr>
            <a:xfrm>
              <a:off x="5366084" y="2506585"/>
              <a:ext cx="729916" cy="205338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40%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6945AA8-F490-4158-AD75-1340E9ED04E7}"/>
                </a:ext>
              </a:extLst>
            </p:cNvPr>
            <p:cNvSpPr/>
            <p:nvPr/>
          </p:nvSpPr>
          <p:spPr>
            <a:xfrm>
              <a:off x="6529137" y="3388893"/>
              <a:ext cx="729916" cy="114300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20%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EBC1135-CD39-4C31-AFD0-AE87DE7E9E72}"/>
                </a:ext>
              </a:extLst>
            </p:cNvPr>
            <p:cNvSpPr/>
            <p:nvPr/>
          </p:nvSpPr>
          <p:spPr>
            <a:xfrm>
              <a:off x="7692190" y="3388893"/>
              <a:ext cx="729916" cy="114300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20%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4C71C99-B240-4494-AA7B-30947A3228E4}"/>
                </a:ext>
              </a:extLst>
            </p:cNvPr>
            <p:cNvSpPr/>
            <p:nvPr/>
          </p:nvSpPr>
          <p:spPr>
            <a:xfrm>
              <a:off x="8855243" y="3388891"/>
              <a:ext cx="729916" cy="114300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20%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D50E018-7B97-4EDC-A364-B519D4436072}"/>
                </a:ext>
              </a:extLst>
            </p:cNvPr>
            <p:cNvCxnSpPr/>
            <p:nvPr/>
          </p:nvCxnSpPr>
          <p:spPr>
            <a:xfrm>
              <a:off x="4788568" y="4555958"/>
              <a:ext cx="504524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7C19013-1424-478C-9B31-2E2413255683}"/>
                </a:ext>
              </a:extLst>
            </p:cNvPr>
            <p:cNvSpPr txBox="1"/>
            <p:nvPr/>
          </p:nvSpPr>
          <p:spPr>
            <a:xfrm>
              <a:off x="5561765" y="416256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2014BC2-F246-444D-A3DE-90959C84CB27}"/>
                </a:ext>
              </a:extLst>
            </p:cNvPr>
            <p:cNvSpPr txBox="1"/>
            <p:nvPr/>
          </p:nvSpPr>
          <p:spPr>
            <a:xfrm>
              <a:off x="6724818" y="416256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4FB5F05-57EB-4768-B366-757740968176}"/>
                </a:ext>
              </a:extLst>
            </p:cNvPr>
            <p:cNvSpPr txBox="1"/>
            <p:nvPr/>
          </p:nvSpPr>
          <p:spPr>
            <a:xfrm>
              <a:off x="7887871" y="4162563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CD4D24E-C65F-4DA5-88D8-7560A2C7CB42}"/>
                </a:ext>
              </a:extLst>
            </p:cNvPr>
            <p:cNvSpPr txBox="1"/>
            <p:nvPr/>
          </p:nvSpPr>
          <p:spPr>
            <a:xfrm>
              <a:off x="9044512" y="4162563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</a:t>
              </a:r>
            </a:p>
          </p:txBody>
        </p:sp>
      </p:grpSp>
      <p:pic>
        <p:nvPicPr>
          <p:cNvPr id="4098" name="Picture 2" descr="Image result for ask the audience who wants to be a millionaire">
            <a:extLst>
              <a:ext uri="{FF2B5EF4-FFF2-40B4-BE49-F238E27FC236}">
                <a16:creationId xmlns:a16="http://schemas.microsoft.com/office/drawing/2014/main" id="{AE557355-FFC5-408F-855B-59BDFA071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2" y="185737"/>
            <a:ext cx="32670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5642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5"/>
                </p:tgtEl>
              </p:cMediaNode>
            </p:audio>
            <p:audio>
              <p:cMediaNode vol="8000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2"/>
                </p:tgtEl>
              </p:cMediaNode>
            </p:audio>
          </p:childTnLst>
        </p:cTn>
      </p:par>
    </p:tnLst>
    <p:bldLst>
      <p:bldP spid="514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NISQ Objective: Maximize Program Success Rate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10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no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compiler optimizations are crucial to improve the success-rate of NISQ applications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46A28E0-359E-51FD-6896-28ED0D4A1575}"/>
              </a:ext>
            </a:extLst>
          </p:cNvPr>
          <p:cNvSpPr/>
          <p:nvPr/>
        </p:nvSpPr>
        <p:spPr>
          <a:xfrm>
            <a:off x="653766" y="2348052"/>
            <a:ext cx="1679029" cy="13933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Unroll loops/ Decompose multi-qubit operations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9B38FE2-13C3-EACF-F396-D53CBDB3F3A1}"/>
              </a:ext>
            </a:extLst>
          </p:cNvPr>
          <p:cNvSpPr/>
          <p:nvPr/>
        </p:nvSpPr>
        <p:spPr>
          <a:xfrm>
            <a:off x="2574534" y="2348052"/>
            <a:ext cx="1046276" cy="13933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Cancel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Gates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09E1758-E9E5-E727-41D1-D4D2F16A7D93}"/>
              </a:ext>
            </a:extLst>
          </p:cNvPr>
          <p:cNvSpPr/>
          <p:nvPr/>
        </p:nvSpPr>
        <p:spPr>
          <a:xfrm>
            <a:off x="3924619" y="2348052"/>
            <a:ext cx="1132571" cy="13933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Map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Qubits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22D4AE1-78A8-1C8A-CE59-4A91813666C7}"/>
              </a:ext>
            </a:extLst>
          </p:cNvPr>
          <p:cNvSpPr/>
          <p:nvPr/>
        </p:nvSpPr>
        <p:spPr>
          <a:xfrm>
            <a:off x="5288581" y="2346953"/>
            <a:ext cx="1298530" cy="13933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Schedule + Route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A3BB535-84D2-5CC9-BFE8-1BE0501A93C9}"/>
              </a:ext>
            </a:extLst>
          </p:cNvPr>
          <p:cNvSpPr/>
          <p:nvPr/>
        </p:nvSpPr>
        <p:spPr>
          <a:xfrm>
            <a:off x="8150269" y="2346953"/>
            <a:ext cx="1132571" cy="13933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Nativize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Gates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0B9035-5E72-E095-302F-87ADCA67EBF9}"/>
              </a:ext>
            </a:extLst>
          </p:cNvPr>
          <p:cNvSpPr/>
          <p:nvPr/>
        </p:nvSpPr>
        <p:spPr>
          <a:xfrm>
            <a:off x="6852326" y="2348052"/>
            <a:ext cx="1032728" cy="13933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Cancel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Gates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C3F22E-902D-1A0B-A34C-5B706CD187F2}"/>
              </a:ext>
            </a:extLst>
          </p:cNvPr>
          <p:cNvCxnSpPr>
            <a:cxnSpLocks/>
            <a:stCxn id="49" idx="3"/>
            <a:endCxn id="50" idx="1"/>
          </p:cNvCxnSpPr>
          <p:nvPr/>
        </p:nvCxnSpPr>
        <p:spPr>
          <a:xfrm>
            <a:off x="2332795" y="3044734"/>
            <a:ext cx="241739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F97FD15-2EF4-7D6F-5961-BB6E2102C5FC}"/>
              </a:ext>
            </a:extLst>
          </p:cNvPr>
          <p:cNvCxnSpPr>
            <a:cxnSpLocks/>
            <a:stCxn id="50" idx="3"/>
            <a:endCxn id="51" idx="1"/>
          </p:cNvCxnSpPr>
          <p:nvPr/>
        </p:nvCxnSpPr>
        <p:spPr>
          <a:xfrm>
            <a:off x="3620810" y="3044734"/>
            <a:ext cx="303809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34F962C-E589-7928-8C94-506CBF1B7858}"/>
              </a:ext>
            </a:extLst>
          </p:cNvPr>
          <p:cNvCxnSpPr>
            <a:cxnSpLocks/>
            <a:stCxn id="51" idx="3"/>
            <a:endCxn id="52" idx="1"/>
          </p:cNvCxnSpPr>
          <p:nvPr/>
        </p:nvCxnSpPr>
        <p:spPr>
          <a:xfrm flipV="1">
            <a:off x="5057190" y="3043635"/>
            <a:ext cx="231391" cy="109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14E7EEE-1E8D-B583-9E5E-EEA56F38BE6E}"/>
              </a:ext>
            </a:extLst>
          </p:cNvPr>
          <p:cNvCxnSpPr>
            <a:cxnSpLocks/>
            <a:stCxn id="52" idx="3"/>
            <a:endCxn id="55" idx="1"/>
          </p:cNvCxnSpPr>
          <p:nvPr/>
        </p:nvCxnSpPr>
        <p:spPr>
          <a:xfrm>
            <a:off x="6587111" y="3043635"/>
            <a:ext cx="265215" cy="109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2CB0AC8-4D35-DFF3-93DA-3F63A0254D46}"/>
              </a:ext>
            </a:extLst>
          </p:cNvPr>
          <p:cNvCxnSpPr>
            <a:cxnSpLocks/>
            <a:stCxn id="55" idx="3"/>
            <a:endCxn id="53" idx="1"/>
          </p:cNvCxnSpPr>
          <p:nvPr/>
        </p:nvCxnSpPr>
        <p:spPr>
          <a:xfrm flipV="1">
            <a:off x="7885054" y="3043635"/>
            <a:ext cx="265215" cy="109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C2128A89-AA09-2FFF-6851-8587692E1EED}"/>
              </a:ext>
            </a:extLst>
          </p:cNvPr>
          <p:cNvSpPr txBox="1"/>
          <p:nvPr/>
        </p:nvSpPr>
        <p:spPr>
          <a:xfrm>
            <a:off x="-65611" y="1676787"/>
            <a:ext cx="1071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Program</a:t>
            </a:r>
          </a:p>
        </p:txBody>
      </p: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id="{60AA7CD7-BB55-0D56-BAF8-E827706F0A67}"/>
              </a:ext>
            </a:extLst>
          </p:cNvPr>
          <p:cNvCxnSpPr>
            <a:stCxn id="63" idx="2"/>
            <a:endCxn id="49" idx="1"/>
          </p:cNvCxnSpPr>
          <p:nvPr/>
        </p:nvCxnSpPr>
        <p:spPr>
          <a:xfrm rot="16200000" flipH="1">
            <a:off x="78005" y="2468972"/>
            <a:ext cx="967837" cy="183685"/>
          </a:xfrm>
          <a:prstGeom prst="bentConnector2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9AA89FC-FCA6-0610-F4BA-C7D10C4B0381}"/>
              </a:ext>
            </a:extLst>
          </p:cNvPr>
          <p:cNvSpPr/>
          <p:nvPr/>
        </p:nvSpPr>
        <p:spPr>
          <a:xfrm>
            <a:off x="7882292" y="4228705"/>
            <a:ext cx="1668523" cy="13933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Generate Pulse Schedule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35FDB65-5FBB-0AC6-2AB3-6A412D855238}"/>
              </a:ext>
            </a:extLst>
          </p:cNvPr>
          <p:cNvCxnSpPr>
            <a:cxnSpLocks/>
            <a:stCxn id="53" idx="2"/>
            <a:endCxn id="65" idx="0"/>
          </p:cNvCxnSpPr>
          <p:nvPr/>
        </p:nvCxnSpPr>
        <p:spPr>
          <a:xfrm flipH="1">
            <a:off x="8716554" y="3740317"/>
            <a:ext cx="1" cy="4883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FCEE6477-2517-0F43-6678-6C9AE0C84612}"/>
              </a:ext>
            </a:extLst>
          </p:cNvPr>
          <p:cNvSpPr/>
          <p:nvPr/>
        </p:nvSpPr>
        <p:spPr>
          <a:xfrm>
            <a:off x="9783339" y="4228705"/>
            <a:ext cx="662148" cy="13933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Run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0FA5A02-BD52-6EC7-9FAF-902C956679F3}"/>
              </a:ext>
            </a:extLst>
          </p:cNvPr>
          <p:cNvSpPr/>
          <p:nvPr/>
        </p:nvSpPr>
        <p:spPr>
          <a:xfrm>
            <a:off x="10684693" y="4228567"/>
            <a:ext cx="1194640" cy="13933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Post-process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D45B6EF-7BB2-A8AF-600C-16063D2AEB6F}"/>
              </a:ext>
            </a:extLst>
          </p:cNvPr>
          <p:cNvCxnSpPr>
            <a:cxnSpLocks/>
            <a:stCxn id="65" idx="3"/>
            <a:endCxn id="67" idx="1"/>
          </p:cNvCxnSpPr>
          <p:nvPr/>
        </p:nvCxnSpPr>
        <p:spPr>
          <a:xfrm>
            <a:off x="9550815" y="4925387"/>
            <a:ext cx="232524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4ED13F5-2F98-F1D8-98DE-2FCB1AAC4454}"/>
              </a:ext>
            </a:extLst>
          </p:cNvPr>
          <p:cNvCxnSpPr>
            <a:cxnSpLocks/>
            <a:stCxn id="67" idx="3"/>
            <a:endCxn id="68" idx="1"/>
          </p:cNvCxnSpPr>
          <p:nvPr/>
        </p:nvCxnSpPr>
        <p:spPr>
          <a:xfrm flipV="1">
            <a:off x="10445487" y="4925249"/>
            <a:ext cx="239206" cy="13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94C141B-77FF-D4FA-0EB2-238EBD7D2A86}"/>
              </a:ext>
            </a:extLst>
          </p:cNvPr>
          <p:cNvCxnSpPr>
            <a:cxnSpLocks/>
          </p:cNvCxnSpPr>
          <p:nvPr/>
        </p:nvCxnSpPr>
        <p:spPr>
          <a:xfrm>
            <a:off x="11868196" y="4953263"/>
            <a:ext cx="241741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12B92B4E-AE64-BE99-707E-15973E160B05}"/>
              </a:ext>
            </a:extLst>
          </p:cNvPr>
          <p:cNvCxnSpPr>
            <a:cxnSpLocks/>
            <a:stCxn id="49" idx="0"/>
            <a:endCxn id="73" idx="1"/>
          </p:cNvCxnSpPr>
          <p:nvPr/>
        </p:nvCxnSpPr>
        <p:spPr>
          <a:xfrm rot="5400000" flipH="1" flipV="1">
            <a:off x="1561435" y="1186068"/>
            <a:ext cx="1093830" cy="1230139"/>
          </a:xfrm>
          <a:prstGeom prst="bentConnector2">
            <a:avLst/>
          </a:prstGeom>
          <a:noFill/>
          <a:ln w="12700" cap="flat" cmpd="sng" algn="ctr">
            <a:solidFill>
              <a:srgbClr val="00206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F1FCE06-F7FF-5817-2F3F-D9FCF6AE7DBD}"/>
              </a:ext>
            </a:extLst>
          </p:cNvPr>
          <p:cNvSpPr txBox="1"/>
          <p:nvPr/>
        </p:nvSpPr>
        <p:spPr>
          <a:xfrm>
            <a:off x="2723420" y="1054167"/>
            <a:ext cx="2247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Use minimum gates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7E55851-DAA1-CE83-A2BF-C9FFFF1B7FD2}"/>
              </a:ext>
            </a:extLst>
          </p:cNvPr>
          <p:cNvSpPr txBox="1"/>
          <p:nvPr/>
        </p:nvSpPr>
        <p:spPr>
          <a:xfrm>
            <a:off x="3725419" y="1433027"/>
            <a:ext cx="5320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Use commutative properties, re-order operations</a:t>
            </a:r>
          </a:p>
        </p:txBody>
      </p: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397A784A-E83E-E366-2DAB-179F97226B4E}"/>
              </a:ext>
            </a:extLst>
          </p:cNvPr>
          <p:cNvCxnSpPr>
            <a:cxnSpLocks/>
            <a:stCxn id="50" idx="0"/>
            <a:endCxn id="74" idx="1"/>
          </p:cNvCxnSpPr>
          <p:nvPr/>
        </p:nvCxnSpPr>
        <p:spPr>
          <a:xfrm rot="5400000" flipH="1" flipV="1">
            <a:off x="3054060" y="1676694"/>
            <a:ext cx="714970" cy="627747"/>
          </a:xfrm>
          <a:prstGeom prst="bentConnector2">
            <a:avLst/>
          </a:prstGeom>
          <a:noFill/>
          <a:ln w="12700" cap="flat" cmpd="sng" algn="ctr">
            <a:solidFill>
              <a:srgbClr val="00206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ED5028F9-67EB-567D-18AD-74C03F810BF1}"/>
              </a:ext>
            </a:extLst>
          </p:cNvPr>
          <p:cNvSpPr txBox="1"/>
          <p:nvPr/>
        </p:nvSpPr>
        <p:spPr>
          <a:xfrm>
            <a:off x="4823827" y="1846046"/>
            <a:ext cx="3825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Efficient mapping to reduce SWAPs</a:t>
            </a:r>
          </a:p>
        </p:txBody>
      </p:sp>
      <p:cxnSp>
        <p:nvCxnSpPr>
          <p:cNvPr id="77" name="Elbow Connector 76">
            <a:extLst>
              <a:ext uri="{FF2B5EF4-FFF2-40B4-BE49-F238E27FC236}">
                <a16:creationId xmlns:a16="http://schemas.microsoft.com/office/drawing/2014/main" id="{B42174D1-7DCC-A931-B853-46D11911B9A7}"/>
              </a:ext>
            </a:extLst>
          </p:cNvPr>
          <p:cNvCxnSpPr>
            <a:cxnSpLocks/>
            <a:stCxn id="51" idx="0"/>
            <a:endCxn id="76" idx="1"/>
          </p:cNvCxnSpPr>
          <p:nvPr/>
        </p:nvCxnSpPr>
        <p:spPr>
          <a:xfrm rot="5400000" flipH="1" flipV="1">
            <a:off x="4506391" y="2030616"/>
            <a:ext cx="301951" cy="332922"/>
          </a:xfrm>
          <a:prstGeom prst="bentConnector2">
            <a:avLst/>
          </a:prstGeom>
          <a:noFill/>
          <a:ln w="12700" cap="flat" cmpd="sng" algn="ctr">
            <a:solidFill>
              <a:srgbClr val="00206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74E56B47-EE37-2992-7061-B25C58B439F5}"/>
              </a:ext>
            </a:extLst>
          </p:cNvPr>
          <p:cNvSpPr txBox="1"/>
          <p:nvPr/>
        </p:nvSpPr>
        <p:spPr>
          <a:xfrm>
            <a:off x="25730" y="3899921"/>
            <a:ext cx="528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Reduce SWAPs, select better-than-worst SWAPs</a:t>
            </a:r>
          </a:p>
        </p:txBody>
      </p: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96258BE1-7FD3-BC7D-40DD-30CC9B8354C0}"/>
              </a:ext>
            </a:extLst>
          </p:cNvPr>
          <p:cNvCxnSpPr>
            <a:cxnSpLocks/>
            <a:stCxn id="52" idx="2"/>
            <a:endCxn id="78" idx="3"/>
          </p:cNvCxnSpPr>
          <p:nvPr/>
        </p:nvCxnSpPr>
        <p:spPr>
          <a:xfrm rot="5400000">
            <a:off x="5445375" y="3607504"/>
            <a:ext cx="359659" cy="625284"/>
          </a:xfrm>
          <a:prstGeom prst="bentConnector2">
            <a:avLst/>
          </a:prstGeom>
          <a:noFill/>
          <a:ln w="12700" cap="flat" cmpd="sng" algn="ctr">
            <a:solidFill>
              <a:srgbClr val="00206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A74D1FE7-B3DA-17E5-E6F9-8E01A0354E76}"/>
              </a:ext>
            </a:extLst>
          </p:cNvPr>
          <p:cNvSpPr txBox="1"/>
          <p:nvPr/>
        </p:nvSpPr>
        <p:spPr>
          <a:xfrm>
            <a:off x="25730" y="4300031"/>
            <a:ext cx="528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Another round of cancellations+ reordering</a:t>
            </a:r>
          </a:p>
        </p:txBody>
      </p: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F3777508-CBA4-0838-912B-36CBF6B5F312}"/>
              </a:ext>
            </a:extLst>
          </p:cNvPr>
          <p:cNvCxnSpPr>
            <a:cxnSpLocks/>
            <a:stCxn id="55" idx="2"/>
            <a:endCxn id="80" idx="3"/>
          </p:cNvCxnSpPr>
          <p:nvPr/>
        </p:nvCxnSpPr>
        <p:spPr>
          <a:xfrm rot="5400000">
            <a:off x="5961291" y="3092687"/>
            <a:ext cx="758670" cy="2056128"/>
          </a:xfrm>
          <a:prstGeom prst="bentConnector2">
            <a:avLst/>
          </a:prstGeom>
          <a:noFill/>
          <a:ln w="12700" cap="flat" cmpd="sng" algn="ctr">
            <a:solidFill>
              <a:srgbClr val="00206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79D70A31-E079-2972-6BC1-4D2833195EC3}"/>
              </a:ext>
            </a:extLst>
          </p:cNvPr>
          <p:cNvSpPr txBox="1"/>
          <p:nvPr/>
        </p:nvSpPr>
        <p:spPr>
          <a:xfrm>
            <a:off x="25730" y="4725194"/>
            <a:ext cx="5286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Optimize at pulse-level to reduce program length</a:t>
            </a:r>
          </a:p>
        </p:txBody>
      </p:sp>
      <p:cxnSp>
        <p:nvCxnSpPr>
          <p:cNvPr id="85" name="Elbow Connector 84">
            <a:extLst>
              <a:ext uri="{FF2B5EF4-FFF2-40B4-BE49-F238E27FC236}">
                <a16:creationId xmlns:a16="http://schemas.microsoft.com/office/drawing/2014/main" id="{C0621142-7903-0C79-4CED-931271B09835}"/>
              </a:ext>
            </a:extLst>
          </p:cNvPr>
          <p:cNvCxnSpPr>
            <a:cxnSpLocks/>
            <a:stCxn id="65" idx="1"/>
            <a:endCxn id="84" idx="3"/>
          </p:cNvCxnSpPr>
          <p:nvPr/>
        </p:nvCxnSpPr>
        <p:spPr>
          <a:xfrm rot="10800000">
            <a:off x="5312562" y="4925249"/>
            <a:ext cx="2569730" cy="13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00206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86" name="Rounded Rectangular Callout 10">
            <a:extLst>
              <a:ext uri="{FF2B5EF4-FFF2-40B4-BE49-F238E27FC236}">
                <a16:creationId xmlns:a16="http://schemas.microsoft.com/office/drawing/2014/main" id="{27496BCA-94FE-20B1-36BB-FE4AD0E1C28D}"/>
              </a:ext>
            </a:extLst>
          </p:cNvPr>
          <p:cNvSpPr/>
          <p:nvPr/>
        </p:nvSpPr>
        <p:spPr>
          <a:xfrm>
            <a:off x="82062" y="5185246"/>
            <a:ext cx="4387520" cy="805920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rgbClr val="EDF6F9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Characterization Circuits OR Functionally identical copies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F77C2EB-9443-8FE2-5B49-68991CE2B1C4}"/>
              </a:ext>
            </a:extLst>
          </p:cNvPr>
          <p:cNvSpPr txBox="1"/>
          <p:nvPr/>
        </p:nvSpPr>
        <p:spPr>
          <a:xfrm>
            <a:off x="10661904" y="2817212"/>
            <a:ext cx="12402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Correct Readout Errors</a:t>
            </a:r>
          </a:p>
        </p:txBody>
      </p:sp>
      <p:cxnSp>
        <p:nvCxnSpPr>
          <p:cNvPr id="88" name="Elbow Connector 87">
            <a:extLst>
              <a:ext uri="{FF2B5EF4-FFF2-40B4-BE49-F238E27FC236}">
                <a16:creationId xmlns:a16="http://schemas.microsoft.com/office/drawing/2014/main" id="{C2A6CF78-7D13-D917-7F82-56E18BC05BAA}"/>
              </a:ext>
            </a:extLst>
          </p:cNvPr>
          <p:cNvCxnSpPr>
            <a:cxnSpLocks/>
            <a:stCxn id="68" idx="0"/>
            <a:endCxn id="87" idx="2"/>
          </p:cNvCxnSpPr>
          <p:nvPr/>
        </p:nvCxnSpPr>
        <p:spPr>
          <a:xfrm rot="5400000" flipH="1" flipV="1">
            <a:off x="11084167" y="4030721"/>
            <a:ext cx="395692" cy="1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00206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89" name="Rounded Rectangular Callout 10">
            <a:extLst>
              <a:ext uri="{FF2B5EF4-FFF2-40B4-BE49-F238E27FC236}">
                <a16:creationId xmlns:a16="http://schemas.microsoft.com/office/drawing/2014/main" id="{81453291-8966-69B1-21F4-6E0A66624641}"/>
              </a:ext>
            </a:extLst>
          </p:cNvPr>
          <p:cNvSpPr/>
          <p:nvPr/>
        </p:nvSpPr>
        <p:spPr>
          <a:xfrm>
            <a:off x="4634564" y="5185246"/>
            <a:ext cx="1437349" cy="805920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rgbClr val="EDF6F9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Cut and Stitch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663636-3471-86C7-1A67-C98CC0EBCC9E}"/>
              </a:ext>
            </a:extLst>
          </p:cNvPr>
          <p:cNvSpPr txBox="1"/>
          <p:nvPr/>
        </p:nvSpPr>
        <p:spPr>
          <a:xfrm>
            <a:off x="9357296" y="1681142"/>
            <a:ext cx="2654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Optimal native gate decomposition</a:t>
            </a:r>
          </a:p>
        </p:txBody>
      </p: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2F51427B-CD0D-B312-D0A6-25C0562A115A}"/>
              </a:ext>
            </a:extLst>
          </p:cNvPr>
          <p:cNvCxnSpPr>
            <a:cxnSpLocks/>
            <a:stCxn id="53" idx="0"/>
            <a:endCxn id="2" idx="1"/>
          </p:cNvCxnSpPr>
          <p:nvPr/>
        </p:nvCxnSpPr>
        <p:spPr>
          <a:xfrm rot="5400000" flipH="1" flipV="1">
            <a:off x="8880991" y="1870649"/>
            <a:ext cx="311868" cy="640741"/>
          </a:xfrm>
          <a:prstGeom prst="bentConnector2">
            <a:avLst/>
          </a:prstGeom>
          <a:noFill/>
          <a:ln w="12700" cap="flat" cmpd="sng" algn="ctr">
            <a:solidFill>
              <a:srgbClr val="002060"/>
            </a:solidFill>
            <a:prstDash val="solid"/>
            <a:miter lim="800000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80314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65" grpId="0" animBg="1"/>
      <p:bldP spid="67" grpId="0" animBg="1"/>
      <p:bldP spid="68" grpId="0" animBg="1"/>
      <p:bldP spid="73" grpId="0"/>
      <p:bldP spid="74" grpId="0"/>
      <p:bldP spid="76" grpId="0"/>
      <p:bldP spid="78" grpId="0"/>
      <p:bldP spid="80" grpId="0"/>
      <p:bldP spid="84" grpId="0"/>
      <p:bldP spid="86" grpId="0" animBg="1"/>
      <p:bldP spid="87" grpId="0"/>
      <p:bldP spid="89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838200" y="4140200"/>
            <a:ext cx="7493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7"/>
          <p:cNvSpPr txBox="1">
            <a:spLocks/>
          </p:cNvSpPr>
          <p:nvPr/>
        </p:nvSpPr>
        <p:spPr>
          <a:xfrm>
            <a:off x="609600" y="1572260"/>
            <a:ext cx="11826240" cy="2336800"/>
          </a:xfrm>
          <a:prstGeom prst="rect">
            <a:avLst/>
          </a:prstGeom>
        </p:spPr>
        <p:txBody>
          <a:bodyPr vert="horz" wrap="square" lIns="121920" tIns="60960" rIns="121920" bIns="6096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ts val="53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800" cap="all" spc="0" normalizeH="0" baseline="0" noProof="0" dirty="0">
                <a:ln>
                  <a:noFill/>
                </a:ln>
                <a:solidFill>
                  <a:srgbClr val="BF5700"/>
                </a:solidFill>
                <a:effectLst/>
                <a:uLnTx/>
                <a:uFillTx/>
                <a:latin typeface="Arial Black" charset="0"/>
                <a:cs typeface="Arial Black" charset="0"/>
              </a:rPr>
              <a:t>Qubit </a:t>
            </a:r>
            <a:r>
              <a:rPr kumimoji="0" lang="en-US" sz="6400" b="1" i="0" u="none" strike="noStrike" kern="800" cap="all" spc="0" normalizeH="0" baseline="0" noProof="0" dirty="0" err="1">
                <a:ln>
                  <a:noFill/>
                </a:ln>
                <a:solidFill>
                  <a:srgbClr val="BF5700"/>
                </a:solidFill>
                <a:effectLst/>
                <a:uLnTx/>
                <a:uFillTx/>
                <a:latin typeface="Arial Black" charset="0"/>
                <a:cs typeface="Arial Black" charset="0"/>
              </a:rPr>
              <a:t>MaPPING</a:t>
            </a:r>
            <a:r>
              <a:rPr kumimoji="0" lang="en-US" sz="6400" b="1" i="0" u="none" strike="noStrike" kern="800" cap="all" spc="0" normalizeH="0" baseline="0" noProof="0" dirty="0">
                <a:ln>
                  <a:noFill/>
                </a:ln>
                <a:solidFill>
                  <a:srgbClr val="BF5700"/>
                </a:solidFill>
                <a:effectLst/>
                <a:uLnTx/>
                <a:uFillTx/>
                <a:latin typeface="Arial Black" charset="0"/>
                <a:cs typeface="Arial Black" charset="0"/>
              </a:rPr>
              <a:t> AND ROUTING</a:t>
            </a:r>
          </a:p>
        </p:txBody>
      </p:sp>
      <p:sp>
        <p:nvSpPr>
          <p:cNvPr id="15" name="Text Placeholder 9"/>
          <p:cNvSpPr txBox="1">
            <a:spLocks/>
          </p:cNvSpPr>
          <p:nvPr/>
        </p:nvSpPr>
        <p:spPr>
          <a:xfrm>
            <a:off x="731520" y="4445000"/>
            <a:ext cx="10515600" cy="609601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Why quantum computing? What topics will be covered? What are the requirements and expected outcomes?</a:t>
            </a:r>
          </a:p>
        </p:txBody>
      </p:sp>
    </p:spTree>
    <p:extLst>
      <p:ext uri="{BB962C8B-B14F-4D97-AF65-F5344CB8AC3E}">
        <p14:creationId xmlns:p14="http://schemas.microsoft.com/office/powerpoint/2010/main" val="1635591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Why Is Device Connectivity Limited?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10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no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Device connectivity depends on the qubit topology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BA4A818-E31C-8A66-52E7-82FE732950C6}"/>
              </a:ext>
            </a:extLst>
          </p:cNvPr>
          <p:cNvSpPr txBox="1">
            <a:spLocks/>
          </p:cNvSpPr>
          <p:nvPr/>
        </p:nvSpPr>
        <p:spPr>
          <a:xfrm>
            <a:off x="-21704" y="1104102"/>
            <a:ext cx="124968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90575" indent="-380990" defTabSz="609585">
              <a:spcBef>
                <a:spcPct val="20000"/>
              </a:spcBef>
              <a:buFont typeface="Arial"/>
              <a:buChar char="–"/>
              <a:defRPr sz="3733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 defTabSz="609585">
              <a:spcBef>
                <a:spcPct val="20000"/>
              </a:spcBef>
              <a:buFont typeface="Arial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 defTabSz="609585">
              <a:spcBef>
                <a:spcPct val="20000"/>
              </a:spcBef>
              <a:buFont typeface="Arial"/>
              <a:buChar char="–"/>
              <a:defRPr sz="2667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 defTabSz="609585">
              <a:spcBef>
                <a:spcPct val="20000"/>
              </a:spcBef>
              <a:buFont typeface="Arial"/>
              <a:buChar char="»"/>
              <a:defRPr sz="2667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/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Connectivity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Requires ‘connecting’ two qubits using resonators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C4D2191-54B8-37D0-F563-4FD3D2DE19B3}"/>
              </a:ext>
            </a:extLst>
          </p:cNvPr>
          <p:cNvSpPr txBox="1"/>
          <p:nvPr/>
        </p:nvSpPr>
        <p:spPr>
          <a:xfrm>
            <a:off x="883" y="3698597"/>
            <a:ext cx="12191117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90575" indent="-380990" defTabSz="609585">
              <a:spcBef>
                <a:spcPct val="20000"/>
              </a:spcBef>
              <a:buFont typeface="Arial"/>
              <a:buChar char="–"/>
              <a:defRPr sz="3733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 defTabSz="609585">
              <a:spcBef>
                <a:spcPct val="20000"/>
              </a:spcBef>
              <a:buFont typeface="Arial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 defTabSz="609585">
              <a:spcBef>
                <a:spcPct val="20000"/>
              </a:spcBef>
              <a:buFont typeface="Arial"/>
              <a:buChar char="–"/>
              <a:defRPr sz="2667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 defTabSz="609585">
              <a:spcBef>
                <a:spcPct val="20000"/>
              </a:spcBef>
              <a:buFont typeface="Arial"/>
              <a:buChar char="»"/>
              <a:defRPr sz="2667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/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Real devices have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limited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connectivity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999061E-5E78-CAAD-5AF2-1598AE41CB64}"/>
              </a:ext>
            </a:extLst>
          </p:cNvPr>
          <p:cNvGrpSpPr/>
          <p:nvPr/>
        </p:nvGrpSpPr>
        <p:grpSpPr>
          <a:xfrm>
            <a:off x="2234870" y="2297940"/>
            <a:ext cx="1222058" cy="1167954"/>
            <a:chOff x="1160462" y="1841500"/>
            <a:chExt cx="1222058" cy="1167954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5FAD828-D16B-D80C-A534-8C04FEA2F00E}"/>
                </a:ext>
              </a:extLst>
            </p:cNvPr>
            <p:cNvSpPr/>
            <p:nvPr/>
          </p:nvSpPr>
          <p:spPr>
            <a:xfrm>
              <a:off x="2108200" y="1841500"/>
              <a:ext cx="274320" cy="274320"/>
            </a:xfrm>
            <a:prstGeom prst="ellipse">
              <a:avLst/>
            </a:prstGeom>
            <a:solidFill>
              <a:srgbClr val="EDF6F9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C0844D2-353E-5B45-2896-1A7F0FD8104B}"/>
                </a:ext>
              </a:extLst>
            </p:cNvPr>
            <p:cNvSpPr/>
            <p:nvPr/>
          </p:nvSpPr>
          <p:spPr>
            <a:xfrm>
              <a:off x="1160462" y="1841500"/>
              <a:ext cx="274320" cy="274320"/>
            </a:xfrm>
            <a:prstGeom prst="ellipse">
              <a:avLst/>
            </a:prstGeom>
            <a:solidFill>
              <a:srgbClr val="EDF6F9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0723ACD-4FC2-06AF-8914-6EDD02CD6199}"/>
                </a:ext>
              </a:extLst>
            </p:cNvPr>
            <p:cNvSpPr/>
            <p:nvPr/>
          </p:nvSpPr>
          <p:spPr>
            <a:xfrm>
              <a:off x="1160462" y="2735134"/>
              <a:ext cx="274320" cy="274320"/>
            </a:xfrm>
            <a:prstGeom prst="ellipse">
              <a:avLst/>
            </a:prstGeom>
            <a:solidFill>
              <a:srgbClr val="EDF6F9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18B2214-5B86-2EB0-3658-6C3176869CAA}"/>
                </a:ext>
              </a:extLst>
            </p:cNvPr>
            <p:cNvSpPr/>
            <p:nvPr/>
          </p:nvSpPr>
          <p:spPr>
            <a:xfrm>
              <a:off x="2108200" y="2735134"/>
              <a:ext cx="274320" cy="274320"/>
            </a:xfrm>
            <a:prstGeom prst="ellipse">
              <a:avLst/>
            </a:prstGeom>
            <a:solidFill>
              <a:srgbClr val="EDF6F9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BA77F4B9-73BC-4158-A48A-889F5426F964}"/>
                </a:ext>
              </a:extLst>
            </p:cNvPr>
            <p:cNvCxnSpPr>
              <a:cxnSpLocks/>
              <a:stCxn id="58" idx="6"/>
              <a:endCxn id="57" idx="2"/>
            </p:cNvCxnSpPr>
            <p:nvPr/>
          </p:nvCxnSpPr>
          <p:spPr>
            <a:xfrm>
              <a:off x="1434782" y="1978660"/>
              <a:ext cx="673418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  <a:headEnd type="none"/>
              <a:tailEnd type="none" w="lg" len="lg"/>
            </a:ln>
            <a:effectLst/>
          </p:spPr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2DEB687-7969-F562-963D-B29EEA78D759}"/>
                </a:ext>
              </a:extLst>
            </p:cNvPr>
            <p:cNvCxnSpPr>
              <a:cxnSpLocks/>
              <a:stCxn id="58" idx="4"/>
              <a:endCxn id="59" idx="0"/>
            </p:cNvCxnSpPr>
            <p:nvPr/>
          </p:nvCxnSpPr>
          <p:spPr>
            <a:xfrm>
              <a:off x="1297622" y="2115820"/>
              <a:ext cx="0" cy="619314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  <a:headEnd type="none"/>
              <a:tailEnd type="none" w="lg" len="lg"/>
            </a:ln>
            <a:effectLst/>
          </p:spPr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59A0BA9C-8528-C9A2-3EC3-855D541E44E7}"/>
                </a:ext>
              </a:extLst>
            </p:cNvPr>
            <p:cNvCxnSpPr>
              <a:cxnSpLocks/>
              <a:stCxn id="57" idx="4"/>
              <a:endCxn id="60" idx="0"/>
            </p:cNvCxnSpPr>
            <p:nvPr/>
          </p:nvCxnSpPr>
          <p:spPr>
            <a:xfrm>
              <a:off x="2245360" y="2115820"/>
              <a:ext cx="0" cy="619314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  <a:headEnd type="none"/>
              <a:tailEnd type="none" w="lg" len="lg"/>
            </a:ln>
            <a:effectLst/>
          </p:spPr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4CC77C02-E9D4-3470-53EB-4B94B15BCF04}"/>
                </a:ext>
              </a:extLst>
            </p:cNvPr>
            <p:cNvCxnSpPr>
              <a:cxnSpLocks/>
              <a:stCxn id="59" idx="6"/>
              <a:endCxn id="60" idx="2"/>
            </p:cNvCxnSpPr>
            <p:nvPr/>
          </p:nvCxnSpPr>
          <p:spPr>
            <a:xfrm>
              <a:off x="1434782" y="2872294"/>
              <a:ext cx="673418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  <a:headEnd type="none"/>
              <a:tailEnd type="none" w="lg" len="lg"/>
            </a:ln>
            <a:effectLst/>
          </p:spPr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54BCF85D-2D93-F9B2-37CD-4BDE8B7D75F5}"/>
                </a:ext>
              </a:extLst>
            </p:cNvPr>
            <p:cNvCxnSpPr>
              <a:cxnSpLocks/>
              <a:stCxn id="58" idx="5"/>
              <a:endCxn id="60" idx="1"/>
            </p:cNvCxnSpPr>
            <p:nvPr/>
          </p:nvCxnSpPr>
          <p:spPr>
            <a:xfrm>
              <a:off x="1394609" y="2075647"/>
              <a:ext cx="753764" cy="69966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  <a:headEnd type="none"/>
              <a:tailEnd type="none" w="lg" len="lg"/>
            </a:ln>
            <a:effectLst/>
          </p:spPr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7ADBFFC-BA2B-676D-583C-5ADF885B4D6C}"/>
                </a:ext>
              </a:extLst>
            </p:cNvPr>
            <p:cNvCxnSpPr>
              <a:cxnSpLocks/>
              <a:stCxn id="59" idx="7"/>
              <a:endCxn id="57" idx="3"/>
            </p:cNvCxnSpPr>
            <p:nvPr/>
          </p:nvCxnSpPr>
          <p:spPr>
            <a:xfrm flipV="1">
              <a:off x="1394609" y="2075647"/>
              <a:ext cx="753764" cy="69966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  <a:headEnd type="none"/>
              <a:tailEnd type="none" w="lg" len="lg"/>
            </a:ln>
            <a:effectLst/>
          </p:spPr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257A213-1D7D-594C-3C2D-C7E3035EF48F}"/>
              </a:ext>
            </a:extLst>
          </p:cNvPr>
          <p:cNvGrpSpPr/>
          <p:nvPr/>
        </p:nvGrpSpPr>
        <p:grpSpPr>
          <a:xfrm>
            <a:off x="4114572" y="2334665"/>
            <a:ext cx="1529851" cy="1174745"/>
            <a:chOff x="3500891" y="1552323"/>
            <a:chExt cx="1529851" cy="1174745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64915F2-6985-D0ED-7070-4CC4D7281D0F}"/>
                </a:ext>
              </a:extLst>
            </p:cNvPr>
            <p:cNvSpPr/>
            <p:nvPr/>
          </p:nvSpPr>
          <p:spPr>
            <a:xfrm>
              <a:off x="4111920" y="1552323"/>
              <a:ext cx="274320" cy="274320"/>
            </a:xfrm>
            <a:prstGeom prst="ellipse">
              <a:avLst/>
            </a:prstGeom>
            <a:solidFill>
              <a:srgbClr val="EDF6F9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587E981-B14E-F568-51E9-3443DB82F1F8}"/>
                </a:ext>
              </a:extLst>
            </p:cNvPr>
            <p:cNvSpPr/>
            <p:nvPr/>
          </p:nvSpPr>
          <p:spPr>
            <a:xfrm>
              <a:off x="3500891" y="1846497"/>
              <a:ext cx="274320" cy="274320"/>
            </a:xfrm>
            <a:prstGeom prst="ellipse">
              <a:avLst/>
            </a:prstGeom>
            <a:solidFill>
              <a:srgbClr val="EDF6F9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436B4F2-7657-CCB9-0FC5-4362197BFC5D}"/>
                </a:ext>
              </a:extLst>
            </p:cNvPr>
            <p:cNvSpPr/>
            <p:nvPr/>
          </p:nvSpPr>
          <p:spPr>
            <a:xfrm>
              <a:off x="3786319" y="2452748"/>
              <a:ext cx="274320" cy="274320"/>
            </a:xfrm>
            <a:prstGeom prst="ellipse">
              <a:avLst/>
            </a:prstGeom>
            <a:solidFill>
              <a:srgbClr val="EDF6F9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CFAFE4A-C371-DEEB-E95F-2CB220416E6E}"/>
                </a:ext>
              </a:extLst>
            </p:cNvPr>
            <p:cNvSpPr/>
            <p:nvPr/>
          </p:nvSpPr>
          <p:spPr>
            <a:xfrm>
              <a:off x="4447422" y="2452748"/>
              <a:ext cx="274320" cy="274320"/>
            </a:xfrm>
            <a:prstGeom prst="ellipse">
              <a:avLst/>
            </a:prstGeom>
            <a:solidFill>
              <a:srgbClr val="EDF6F9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62E96558-81DD-CA98-7FF0-4756D94A252C}"/>
                </a:ext>
              </a:extLst>
            </p:cNvPr>
            <p:cNvCxnSpPr>
              <a:cxnSpLocks/>
              <a:stCxn id="69" idx="7"/>
              <a:endCxn id="68" idx="2"/>
            </p:cNvCxnSpPr>
            <p:nvPr/>
          </p:nvCxnSpPr>
          <p:spPr>
            <a:xfrm flipV="1">
              <a:off x="3735038" y="1689483"/>
              <a:ext cx="376882" cy="197187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  <a:headEnd type="none"/>
              <a:tailEnd type="none" w="lg" len="lg"/>
            </a:ln>
            <a:effectLst/>
          </p:spPr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6DC7DB8-B6ED-6C3A-90CE-8133012A3F8D}"/>
                </a:ext>
              </a:extLst>
            </p:cNvPr>
            <p:cNvCxnSpPr>
              <a:cxnSpLocks/>
              <a:stCxn id="69" idx="4"/>
              <a:endCxn id="70" idx="1"/>
            </p:cNvCxnSpPr>
            <p:nvPr/>
          </p:nvCxnSpPr>
          <p:spPr>
            <a:xfrm>
              <a:off x="3638051" y="2120817"/>
              <a:ext cx="188441" cy="372104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  <a:headEnd type="none"/>
              <a:tailEnd type="none" w="lg" len="lg"/>
            </a:ln>
            <a:effectLst/>
          </p:spPr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9F04E70E-5205-D040-1922-FB976C851AC3}"/>
                </a:ext>
              </a:extLst>
            </p:cNvPr>
            <p:cNvCxnSpPr>
              <a:cxnSpLocks/>
              <a:stCxn id="68" idx="4"/>
              <a:endCxn id="71" idx="0"/>
            </p:cNvCxnSpPr>
            <p:nvPr/>
          </p:nvCxnSpPr>
          <p:spPr>
            <a:xfrm>
              <a:off x="4249080" y="1826643"/>
              <a:ext cx="335502" cy="626105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  <a:headEnd type="none"/>
              <a:tailEnd type="none" w="lg" len="lg"/>
            </a:ln>
            <a:effectLst/>
          </p:spPr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9D86D0E-FEA7-44C1-3DDD-21E9C8FA3E56}"/>
                </a:ext>
              </a:extLst>
            </p:cNvPr>
            <p:cNvCxnSpPr>
              <a:cxnSpLocks/>
              <a:stCxn id="70" idx="6"/>
              <a:endCxn id="71" idx="2"/>
            </p:cNvCxnSpPr>
            <p:nvPr/>
          </p:nvCxnSpPr>
          <p:spPr>
            <a:xfrm>
              <a:off x="4060639" y="2589908"/>
              <a:ext cx="386783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  <a:headEnd type="none"/>
              <a:tailEnd type="none" w="lg" len="lg"/>
            </a:ln>
            <a:effectLst/>
          </p:spPr>
        </p:cxn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EAFCF4C-F8F1-BFEB-227E-EC721417B950}"/>
                </a:ext>
              </a:extLst>
            </p:cNvPr>
            <p:cNvSpPr/>
            <p:nvPr/>
          </p:nvSpPr>
          <p:spPr>
            <a:xfrm>
              <a:off x="4756422" y="1851740"/>
              <a:ext cx="274320" cy="274320"/>
            </a:xfrm>
            <a:prstGeom prst="ellipse">
              <a:avLst/>
            </a:prstGeom>
            <a:solidFill>
              <a:srgbClr val="EDF6F9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BD16E0A-7EFF-6D8B-66F7-8D5C0569E87B}"/>
                </a:ext>
              </a:extLst>
            </p:cNvPr>
            <p:cNvCxnSpPr>
              <a:cxnSpLocks/>
              <a:stCxn id="68" idx="6"/>
              <a:endCxn id="76" idx="1"/>
            </p:cNvCxnSpPr>
            <p:nvPr/>
          </p:nvCxnSpPr>
          <p:spPr>
            <a:xfrm>
              <a:off x="4386240" y="1689483"/>
              <a:ext cx="410355" cy="20243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  <a:headEnd type="none"/>
              <a:tailEnd type="none" w="lg" len="lg"/>
            </a:ln>
            <a:effectLst/>
          </p:spPr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B61E22F-1AC7-FF1D-6C5D-2ACDD2A6953E}"/>
                </a:ext>
              </a:extLst>
            </p:cNvPr>
            <p:cNvCxnSpPr>
              <a:cxnSpLocks/>
              <a:stCxn id="76" idx="4"/>
              <a:endCxn id="71" idx="7"/>
            </p:cNvCxnSpPr>
            <p:nvPr/>
          </p:nvCxnSpPr>
          <p:spPr>
            <a:xfrm flipH="1">
              <a:off x="4681569" y="2126060"/>
              <a:ext cx="212013" cy="366861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  <a:headEnd type="none"/>
              <a:tailEnd type="none" w="lg" len="lg"/>
            </a:ln>
            <a:effectLst/>
          </p:spPr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34AF7F27-C35C-E397-673F-A69F2AB98519}"/>
                </a:ext>
              </a:extLst>
            </p:cNvPr>
            <p:cNvCxnSpPr>
              <a:cxnSpLocks/>
              <a:stCxn id="69" idx="5"/>
              <a:endCxn id="71" idx="1"/>
            </p:cNvCxnSpPr>
            <p:nvPr/>
          </p:nvCxnSpPr>
          <p:spPr>
            <a:xfrm>
              <a:off x="3735038" y="2080644"/>
              <a:ext cx="752557" cy="412277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  <a:headEnd type="none"/>
              <a:tailEnd type="none" w="lg" len="lg"/>
            </a:ln>
            <a:effectLst/>
          </p:spPr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D21E407B-69FD-F543-66B2-395283B3CBAD}"/>
                </a:ext>
              </a:extLst>
            </p:cNvPr>
            <p:cNvCxnSpPr>
              <a:cxnSpLocks/>
              <a:stCxn id="69" idx="6"/>
              <a:endCxn id="76" idx="2"/>
            </p:cNvCxnSpPr>
            <p:nvPr/>
          </p:nvCxnSpPr>
          <p:spPr>
            <a:xfrm>
              <a:off x="3775211" y="1983657"/>
              <a:ext cx="981211" cy="5243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  <a:headEnd type="none"/>
              <a:tailEnd type="none" w="lg" len="lg"/>
            </a:ln>
            <a:effectLst/>
          </p:spPr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0FD07248-BABF-1776-BE0C-FFF9CA1A4838}"/>
                </a:ext>
              </a:extLst>
            </p:cNvPr>
            <p:cNvCxnSpPr>
              <a:cxnSpLocks/>
              <a:stCxn id="68" idx="4"/>
              <a:endCxn id="70" idx="0"/>
            </p:cNvCxnSpPr>
            <p:nvPr/>
          </p:nvCxnSpPr>
          <p:spPr>
            <a:xfrm flipH="1">
              <a:off x="3923479" y="1826643"/>
              <a:ext cx="325601" cy="626105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  <a:headEnd type="none"/>
              <a:tailEnd type="none" w="lg" len="lg"/>
            </a:ln>
            <a:effectLst/>
          </p:spPr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F3140795-6F2B-A065-86F0-822325FD76D2}"/>
                </a:ext>
              </a:extLst>
            </p:cNvPr>
            <p:cNvCxnSpPr>
              <a:cxnSpLocks/>
              <a:stCxn id="76" idx="3"/>
              <a:endCxn id="70" idx="7"/>
            </p:cNvCxnSpPr>
            <p:nvPr/>
          </p:nvCxnSpPr>
          <p:spPr>
            <a:xfrm flipH="1">
              <a:off x="4020466" y="2085887"/>
              <a:ext cx="776129" cy="407034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  <a:headEnd type="none"/>
              <a:tailEnd type="none" w="lg" len="lg"/>
            </a:ln>
            <a:effectLst/>
          </p:spPr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580B64D-F31C-04D2-A750-796451D3068A}"/>
              </a:ext>
            </a:extLst>
          </p:cNvPr>
          <p:cNvGrpSpPr/>
          <p:nvPr/>
        </p:nvGrpSpPr>
        <p:grpSpPr>
          <a:xfrm>
            <a:off x="355051" y="2482893"/>
            <a:ext cx="1314853" cy="878287"/>
            <a:chOff x="358214" y="2031849"/>
            <a:chExt cx="1314853" cy="878287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3B3DFC9-43BC-C744-898F-0768BCE38F4F}"/>
                </a:ext>
              </a:extLst>
            </p:cNvPr>
            <p:cNvSpPr/>
            <p:nvPr/>
          </p:nvSpPr>
          <p:spPr>
            <a:xfrm>
              <a:off x="870881" y="2031849"/>
              <a:ext cx="274320" cy="274320"/>
            </a:xfrm>
            <a:prstGeom prst="ellipse">
              <a:avLst/>
            </a:prstGeom>
            <a:solidFill>
              <a:srgbClr val="EDF6F9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2831D57-59A0-7FB9-5021-A9CD0933F467}"/>
                </a:ext>
              </a:extLst>
            </p:cNvPr>
            <p:cNvSpPr/>
            <p:nvPr/>
          </p:nvSpPr>
          <p:spPr>
            <a:xfrm>
              <a:off x="358214" y="2635816"/>
              <a:ext cx="274320" cy="274320"/>
            </a:xfrm>
            <a:prstGeom prst="ellipse">
              <a:avLst/>
            </a:prstGeom>
            <a:solidFill>
              <a:srgbClr val="EDF6F9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90BC33F-EA66-9F3C-E031-07072EF68714}"/>
                </a:ext>
              </a:extLst>
            </p:cNvPr>
            <p:cNvSpPr/>
            <p:nvPr/>
          </p:nvSpPr>
          <p:spPr>
            <a:xfrm>
              <a:off x="1398747" y="2635816"/>
              <a:ext cx="274320" cy="274320"/>
            </a:xfrm>
            <a:prstGeom prst="ellipse">
              <a:avLst/>
            </a:prstGeom>
            <a:solidFill>
              <a:srgbClr val="EDF6F9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CDE14F94-B53B-061C-B0F5-432ED5D64B90}"/>
                </a:ext>
              </a:extLst>
            </p:cNvPr>
            <p:cNvCxnSpPr>
              <a:cxnSpLocks/>
              <a:stCxn id="84" idx="5"/>
              <a:endCxn id="86" idx="0"/>
            </p:cNvCxnSpPr>
            <p:nvPr/>
          </p:nvCxnSpPr>
          <p:spPr>
            <a:xfrm>
              <a:off x="1105028" y="2265996"/>
              <a:ext cx="430879" cy="36982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  <a:headEnd type="none"/>
              <a:tailEnd type="none" w="lg" len="lg"/>
            </a:ln>
            <a:effectLst/>
          </p:spPr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F782D3D-90DF-01D8-24E5-FCD37CDA80B4}"/>
                </a:ext>
              </a:extLst>
            </p:cNvPr>
            <p:cNvCxnSpPr>
              <a:cxnSpLocks/>
              <a:stCxn id="85" idx="6"/>
              <a:endCxn id="86" idx="2"/>
            </p:cNvCxnSpPr>
            <p:nvPr/>
          </p:nvCxnSpPr>
          <p:spPr>
            <a:xfrm>
              <a:off x="632534" y="2772976"/>
              <a:ext cx="766213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  <a:headEnd type="none"/>
              <a:tailEnd type="none" w="lg" len="lg"/>
            </a:ln>
            <a:effectLst/>
          </p:spPr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56F6D69F-8D44-B886-3D5D-52DC86C68352}"/>
                </a:ext>
              </a:extLst>
            </p:cNvPr>
            <p:cNvCxnSpPr>
              <a:cxnSpLocks/>
              <a:stCxn id="85" idx="0"/>
              <a:endCxn id="84" idx="3"/>
            </p:cNvCxnSpPr>
            <p:nvPr/>
          </p:nvCxnSpPr>
          <p:spPr>
            <a:xfrm flipV="1">
              <a:off x="495374" y="2265996"/>
              <a:ext cx="415680" cy="36982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  <a:headEnd type="none"/>
              <a:tailEnd type="none" w="lg" len="lg"/>
            </a:ln>
            <a:effectLst/>
          </p:spPr>
        </p:cxnSp>
      </p:grpSp>
      <p:graphicFrame>
        <p:nvGraphicFramePr>
          <p:cNvPr id="90" name="Chart 89">
            <a:extLst>
              <a:ext uri="{FF2B5EF4-FFF2-40B4-BE49-F238E27FC236}">
                <a16:creationId xmlns:a16="http://schemas.microsoft.com/office/drawing/2014/main" id="{95888452-9A42-8623-B405-FF6C0184880E}"/>
              </a:ext>
            </a:extLst>
          </p:cNvPr>
          <p:cNvGraphicFramePr>
            <a:graphicFrameLocks/>
          </p:cNvGraphicFramePr>
          <p:nvPr/>
        </p:nvGraphicFramePr>
        <p:xfrm>
          <a:off x="6775339" y="1547786"/>
          <a:ext cx="4249642" cy="242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1" name="Group 90">
            <a:extLst>
              <a:ext uri="{FF2B5EF4-FFF2-40B4-BE49-F238E27FC236}">
                <a16:creationId xmlns:a16="http://schemas.microsoft.com/office/drawing/2014/main" id="{467F4E9C-753D-E552-41C6-CD1356F6FA7D}"/>
              </a:ext>
            </a:extLst>
          </p:cNvPr>
          <p:cNvGrpSpPr/>
          <p:nvPr/>
        </p:nvGrpSpPr>
        <p:grpSpPr>
          <a:xfrm>
            <a:off x="8609013" y="1820102"/>
            <a:ext cx="2189133" cy="594308"/>
            <a:chOff x="328642" y="3998287"/>
            <a:chExt cx="2189133" cy="594308"/>
          </a:xfrm>
        </p:grpSpPr>
        <p:pic>
          <p:nvPicPr>
            <p:cNvPr id="92" name="Picture 10" descr="❌ Cross Mark Emoji — Meaning In Texting, Copy &amp;amp; Paste 📚">
              <a:extLst>
                <a:ext uri="{FF2B5EF4-FFF2-40B4-BE49-F238E27FC236}">
                  <a16:creationId xmlns:a16="http://schemas.microsoft.com/office/drawing/2014/main" id="{9494A22B-B789-8827-8F88-46B1985CF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42" y="3998287"/>
              <a:ext cx="594308" cy="594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Rounded Rectangular Callout 10">
              <a:extLst>
                <a:ext uri="{FF2B5EF4-FFF2-40B4-BE49-F238E27FC236}">
                  <a16:creationId xmlns:a16="http://schemas.microsoft.com/office/drawing/2014/main" id="{9807C384-AA18-4AB4-6FB1-B0C321B02EAD}"/>
                </a:ext>
              </a:extLst>
            </p:cNvPr>
            <p:cNvSpPr/>
            <p:nvPr/>
          </p:nvSpPr>
          <p:spPr>
            <a:xfrm>
              <a:off x="915414" y="4021505"/>
              <a:ext cx="1602361" cy="549552"/>
            </a:xfrm>
            <a:prstGeom prst="wedgeRoundRectCallout">
              <a:avLst>
                <a:gd name="adj1" fmla="val -41475"/>
                <a:gd name="adj2" fmla="val -49150"/>
                <a:gd name="adj3" fmla="val 16667"/>
              </a:avLst>
            </a:prstGeom>
            <a:solidFill>
              <a:srgbClr val="C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Impractical</a:t>
              </a:r>
            </a:p>
          </p:txBody>
        </p:sp>
      </p:grpSp>
      <p:sp>
        <p:nvSpPr>
          <p:cNvPr id="94" name="Lightning Bolt 93">
            <a:extLst>
              <a:ext uri="{FF2B5EF4-FFF2-40B4-BE49-F238E27FC236}">
                <a16:creationId xmlns:a16="http://schemas.microsoft.com/office/drawing/2014/main" id="{3D587A64-E315-9B91-49C6-5CE8CA0848B2}"/>
              </a:ext>
            </a:extLst>
          </p:cNvPr>
          <p:cNvSpPr/>
          <p:nvPr/>
        </p:nvSpPr>
        <p:spPr bwMode="auto">
          <a:xfrm rot="4436091">
            <a:off x="926437" y="1814381"/>
            <a:ext cx="484395" cy="446005"/>
          </a:xfrm>
          <a:prstGeom prst="lightningBolt">
            <a:avLst/>
          </a:prstGeom>
          <a:solidFill>
            <a:srgbClr val="FFC000"/>
          </a:solidFill>
          <a:ln w="9525" cap="flat" cmpd="sng" algn="ctr">
            <a:solidFill>
              <a:srgbClr val="D2D2D2">
                <a:lumMod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Calibri"/>
              <a:ea typeface="Segoe UI" pitchFamily="34" charset="0"/>
              <a:cs typeface="Calibri" panose="020F0502020204030204" pitchFamily="34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1DC0455-80D2-B757-06E0-7501D2311D54}"/>
              </a:ext>
            </a:extLst>
          </p:cNvPr>
          <p:cNvGrpSpPr/>
          <p:nvPr/>
        </p:nvGrpSpPr>
        <p:grpSpPr>
          <a:xfrm>
            <a:off x="2145994" y="1806475"/>
            <a:ext cx="783454" cy="488599"/>
            <a:chOff x="2582718" y="1525456"/>
            <a:chExt cx="783454" cy="488599"/>
          </a:xfrm>
        </p:grpSpPr>
        <p:sp>
          <p:nvSpPr>
            <p:cNvPr id="96" name="Lightning Bolt 95">
              <a:extLst>
                <a:ext uri="{FF2B5EF4-FFF2-40B4-BE49-F238E27FC236}">
                  <a16:creationId xmlns:a16="http://schemas.microsoft.com/office/drawing/2014/main" id="{63CD5C12-A172-A8BF-E972-805F7EEE85E7}"/>
                </a:ext>
              </a:extLst>
            </p:cNvPr>
            <p:cNvSpPr/>
            <p:nvPr/>
          </p:nvSpPr>
          <p:spPr bwMode="auto">
            <a:xfrm rot="4436091">
              <a:off x="2563523" y="1544651"/>
              <a:ext cx="484395" cy="446005"/>
            </a:xfrm>
            <a:prstGeom prst="lightningBolt">
              <a:avLst/>
            </a:prstGeom>
            <a:solidFill>
              <a:srgbClr val="FF5C54"/>
            </a:solidFill>
            <a:ln w="9525" cap="flat" cmpd="sng" algn="ctr">
              <a:solidFill>
                <a:srgbClr val="D2D2D2">
                  <a:lumMod val="1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alibri"/>
                <a:ea typeface="Segoe UI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Lightning Bolt 96">
              <a:extLst>
                <a:ext uri="{FF2B5EF4-FFF2-40B4-BE49-F238E27FC236}">
                  <a16:creationId xmlns:a16="http://schemas.microsoft.com/office/drawing/2014/main" id="{269BC3B6-2A03-AD2C-65C1-A4605D5D2CC1}"/>
                </a:ext>
              </a:extLst>
            </p:cNvPr>
            <p:cNvSpPr/>
            <p:nvPr/>
          </p:nvSpPr>
          <p:spPr bwMode="auto">
            <a:xfrm rot="4436091">
              <a:off x="2900972" y="1548855"/>
              <a:ext cx="484395" cy="446005"/>
            </a:xfrm>
            <a:prstGeom prst="lightningBolt">
              <a:avLst/>
            </a:prstGeom>
            <a:solidFill>
              <a:srgbClr val="FF5C54"/>
            </a:solidFill>
            <a:ln w="9525" cap="flat" cmpd="sng" algn="ctr">
              <a:solidFill>
                <a:srgbClr val="D2D2D2">
                  <a:lumMod val="1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alibri"/>
                <a:ea typeface="Segoe UI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7202AC3-75DE-BF8C-00DD-D1BA780FCBA5}"/>
              </a:ext>
            </a:extLst>
          </p:cNvPr>
          <p:cNvGrpSpPr/>
          <p:nvPr/>
        </p:nvGrpSpPr>
        <p:grpSpPr>
          <a:xfrm>
            <a:off x="4469643" y="1797741"/>
            <a:ext cx="1175837" cy="491254"/>
            <a:chOff x="4906367" y="1516722"/>
            <a:chExt cx="1175837" cy="491254"/>
          </a:xfrm>
        </p:grpSpPr>
        <p:sp>
          <p:nvSpPr>
            <p:cNvPr id="99" name="Lightning Bolt 98">
              <a:extLst>
                <a:ext uri="{FF2B5EF4-FFF2-40B4-BE49-F238E27FC236}">
                  <a16:creationId xmlns:a16="http://schemas.microsoft.com/office/drawing/2014/main" id="{79D0BBAF-F49C-C8C3-F122-A1EAF66C5004}"/>
                </a:ext>
              </a:extLst>
            </p:cNvPr>
            <p:cNvSpPr/>
            <p:nvPr/>
          </p:nvSpPr>
          <p:spPr bwMode="auto">
            <a:xfrm rot="4436091">
              <a:off x="4887172" y="1538572"/>
              <a:ext cx="484395" cy="446005"/>
            </a:xfrm>
            <a:prstGeom prst="lightningBolt">
              <a:avLst/>
            </a:prstGeom>
            <a:solidFill>
              <a:srgbClr val="C00000"/>
            </a:solidFill>
            <a:ln w="9525" cap="flat" cmpd="sng" algn="ctr">
              <a:solidFill>
                <a:srgbClr val="D2D2D2">
                  <a:lumMod val="1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alibri"/>
                <a:ea typeface="Segoe UI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Lightning Bolt 99">
              <a:extLst>
                <a:ext uri="{FF2B5EF4-FFF2-40B4-BE49-F238E27FC236}">
                  <a16:creationId xmlns:a16="http://schemas.microsoft.com/office/drawing/2014/main" id="{80A3297F-C229-679F-A24B-EF2FF6544CB5}"/>
                </a:ext>
              </a:extLst>
            </p:cNvPr>
            <p:cNvSpPr/>
            <p:nvPr/>
          </p:nvSpPr>
          <p:spPr bwMode="auto">
            <a:xfrm rot="4436091">
              <a:off x="5224621" y="1542776"/>
              <a:ext cx="484395" cy="446005"/>
            </a:xfrm>
            <a:prstGeom prst="lightningBolt">
              <a:avLst/>
            </a:prstGeom>
            <a:solidFill>
              <a:srgbClr val="C00000"/>
            </a:solidFill>
            <a:ln w="9525" cap="flat" cmpd="sng" algn="ctr">
              <a:solidFill>
                <a:srgbClr val="D2D2D2">
                  <a:lumMod val="1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alibri"/>
                <a:ea typeface="Segoe UI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Lightning Bolt 100">
              <a:extLst>
                <a:ext uri="{FF2B5EF4-FFF2-40B4-BE49-F238E27FC236}">
                  <a16:creationId xmlns:a16="http://schemas.microsoft.com/office/drawing/2014/main" id="{C5761716-F6F4-701A-12B4-D68B5AF5E700}"/>
                </a:ext>
              </a:extLst>
            </p:cNvPr>
            <p:cNvSpPr/>
            <p:nvPr/>
          </p:nvSpPr>
          <p:spPr bwMode="auto">
            <a:xfrm rot="4436091">
              <a:off x="5617004" y="1535917"/>
              <a:ext cx="484395" cy="446005"/>
            </a:xfrm>
            <a:prstGeom prst="lightningBolt">
              <a:avLst/>
            </a:prstGeom>
            <a:solidFill>
              <a:srgbClr val="C00000"/>
            </a:solidFill>
            <a:ln w="9525" cap="flat" cmpd="sng" algn="ctr">
              <a:solidFill>
                <a:srgbClr val="D2D2D2">
                  <a:lumMod val="1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alibri"/>
                <a:ea typeface="Segoe UI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BF8C891-667C-301C-E965-E85FDB2EC61C}"/>
              </a:ext>
            </a:extLst>
          </p:cNvPr>
          <p:cNvGrpSpPr/>
          <p:nvPr/>
        </p:nvGrpSpPr>
        <p:grpSpPr>
          <a:xfrm>
            <a:off x="185364" y="4313629"/>
            <a:ext cx="1852367" cy="1911195"/>
            <a:chOff x="150749" y="4418741"/>
            <a:chExt cx="1852367" cy="1911195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68EFF65-2188-3FC3-4A60-666F0DC12841}"/>
                </a:ext>
              </a:extLst>
            </p:cNvPr>
            <p:cNvGrpSpPr/>
            <p:nvPr/>
          </p:nvGrpSpPr>
          <p:grpSpPr>
            <a:xfrm>
              <a:off x="465904" y="4418741"/>
              <a:ext cx="1222058" cy="1167954"/>
              <a:chOff x="1160462" y="1841500"/>
              <a:chExt cx="1222058" cy="1167954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43BD669-F382-2CA5-4467-72E1DBFB71B1}"/>
                  </a:ext>
                </a:extLst>
              </p:cNvPr>
              <p:cNvSpPr/>
              <p:nvPr/>
            </p:nvSpPr>
            <p:spPr>
              <a:xfrm>
                <a:off x="2108200" y="1841500"/>
                <a:ext cx="274320" cy="274320"/>
              </a:xfrm>
              <a:prstGeom prst="ellipse">
                <a:avLst/>
              </a:prstGeom>
              <a:solidFill>
                <a:srgbClr val="EDF6F9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312F2F1E-FC70-7E24-C12B-938A6C7934D6}"/>
                  </a:ext>
                </a:extLst>
              </p:cNvPr>
              <p:cNvSpPr/>
              <p:nvPr/>
            </p:nvSpPr>
            <p:spPr>
              <a:xfrm>
                <a:off x="1160462" y="1841500"/>
                <a:ext cx="274320" cy="274320"/>
              </a:xfrm>
              <a:prstGeom prst="ellipse">
                <a:avLst/>
              </a:prstGeom>
              <a:solidFill>
                <a:srgbClr val="EDF6F9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C498DAFE-AEDD-F8BD-CDB0-0E33664E8A92}"/>
                  </a:ext>
                </a:extLst>
              </p:cNvPr>
              <p:cNvSpPr/>
              <p:nvPr/>
            </p:nvSpPr>
            <p:spPr>
              <a:xfrm>
                <a:off x="1160462" y="2735134"/>
                <a:ext cx="274320" cy="274320"/>
              </a:xfrm>
              <a:prstGeom prst="ellipse">
                <a:avLst/>
              </a:prstGeom>
              <a:solidFill>
                <a:srgbClr val="EDF6F9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9E616F9B-1142-E7D5-5D0C-CFE1AF4728CB}"/>
                  </a:ext>
                </a:extLst>
              </p:cNvPr>
              <p:cNvSpPr/>
              <p:nvPr/>
            </p:nvSpPr>
            <p:spPr>
              <a:xfrm>
                <a:off x="2108200" y="2735134"/>
                <a:ext cx="274320" cy="274320"/>
              </a:xfrm>
              <a:prstGeom prst="ellipse">
                <a:avLst/>
              </a:prstGeom>
              <a:solidFill>
                <a:srgbClr val="EDF6F9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0FCEFBFD-5D5B-92FD-CE3E-45DE92E4D7EF}"/>
                  </a:ext>
                </a:extLst>
              </p:cNvPr>
              <p:cNvCxnSpPr>
                <a:cxnSpLocks/>
                <a:stCxn id="106" idx="6"/>
                <a:endCxn id="105" idx="2"/>
              </p:cNvCxnSpPr>
              <p:nvPr/>
            </p:nvCxnSpPr>
            <p:spPr>
              <a:xfrm>
                <a:off x="1434782" y="1978660"/>
                <a:ext cx="673418" cy="0"/>
              </a:xfrm>
              <a:prstGeom prst="straightConnector1">
                <a:avLst/>
              </a:prstGeom>
              <a:ln w="38100" cmpd="sng">
                <a:solidFill>
                  <a:srgbClr val="002060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680AAC70-E218-B05B-0440-F91BFEDD933D}"/>
                  </a:ext>
                </a:extLst>
              </p:cNvPr>
              <p:cNvCxnSpPr>
                <a:cxnSpLocks/>
                <a:stCxn id="106" idx="4"/>
                <a:endCxn id="107" idx="0"/>
              </p:cNvCxnSpPr>
              <p:nvPr/>
            </p:nvCxnSpPr>
            <p:spPr>
              <a:xfrm>
                <a:off x="1297622" y="2115820"/>
                <a:ext cx="0" cy="619314"/>
              </a:xfrm>
              <a:prstGeom prst="straightConnector1">
                <a:avLst/>
              </a:prstGeom>
              <a:ln w="38100" cmpd="sng">
                <a:solidFill>
                  <a:srgbClr val="002060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DDA62D65-244F-EE85-D908-858267FEBBEC}"/>
                  </a:ext>
                </a:extLst>
              </p:cNvPr>
              <p:cNvCxnSpPr>
                <a:cxnSpLocks/>
                <a:stCxn id="105" idx="4"/>
                <a:endCxn id="108" idx="0"/>
              </p:cNvCxnSpPr>
              <p:nvPr/>
            </p:nvCxnSpPr>
            <p:spPr>
              <a:xfrm>
                <a:off x="2245360" y="2115820"/>
                <a:ext cx="0" cy="619314"/>
              </a:xfrm>
              <a:prstGeom prst="straightConnector1">
                <a:avLst/>
              </a:prstGeom>
              <a:ln w="38100" cmpd="sng">
                <a:solidFill>
                  <a:srgbClr val="002060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854C392A-D09D-014C-C3BE-DC2B1C2AAABF}"/>
                  </a:ext>
                </a:extLst>
              </p:cNvPr>
              <p:cNvCxnSpPr>
                <a:cxnSpLocks/>
                <a:stCxn id="107" idx="6"/>
                <a:endCxn id="108" idx="2"/>
              </p:cNvCxnSpPr>
              <p:nvPr/>
            </p:nvCxnSpPr>
            <p:spPr>
              <a:xfrm>
                <a:off x="1434782" y="2872294"/>
                <a:ext cx="673418" cy="0"/>
              </a:xfrm>
              <a:prstGeom prst="straightConnector1">
                <a:avLst/>
              </a:prstGeom>
              <a:ln w="38100" cmpd="sng">
                <a:solidFill>
                  <a:srgbClr val="002060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B40A5894-AEB6-7CCC-AB6D-2470E166671F}"/>
                  </a:ext>
                </a:extLst>
              </p:cNvPr>
              <p:cNvCxnSpPr>
                <a:cxnSpLocks/>
                <a:stCxn id="106" idx="5"/>
                <a:endCxn id="108" idx="1"/>
              </p:cNvCxnSpPr>
              <p:nvPr/>
            </p:nvCxnSpPr>
            <p:spPr>
              <a:xfrm>
                <a:off x="1394609" y="2075647"/>
                <a:ext cx="753764" cy="699660"/>
              </a:xfrm>
              <a:prstGeom prst="straightConnector1">
                <a:avLst/>
              </a:prstGeom>
              <a:ln w="38100" cmpd="sng">
                <a:solidFill>
                  <a:srgbClr val="002060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0E8120E7-CD2E-092D-6414-7D7B70A9D5EB}"/>
                  </a:ext>
                </a:extLst>
              </p:cNvPr>
              <p:cNvCxnSpPr>
                <a:cxnSpLocks/>
                <a:stCxn id="107" idx="7"/>
                <a:endCxn id="105" idx="3"/>
              </p:cNvCxnSpPr>
              <p:nvPr/>
            </p:nvCxnSpPr>
            <p:spPr>
              <a:xfrm flipV="1">
                <a:off x="1394609" y="2075647"/>
                <a:ext cx="753764" cy="699660"/>
              </a:xfrm>
              <a:prstGeom prst="straightConnector1">
                <a:avLst/>
              </a:prstGeom>
              <a:ln w="38100" cmpd="sng">
                <a:solidFill>
                  <a:srgbClr val="002060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B225232-99F0-4417-099C-F9607FA549F0}"/>
                </a:ext>
              </a:extLst>
            </p:cNvPr>
            <p:cNvSpPr txBox="1"/>
            <p:nvPr/>
          </p:nvSpPr>
          <p:spPr>
            <a:xfrm>
              <a:off x="150749" y="5854468"/>
              <a:ext cx="1852367" cy="475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72C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IBMQ-Tokyo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426BD1A-469A-68DF-C281-9E326321B53E}"/>
              </a:ext>
            </a:extLst>
          </p:cNvPr>
          <p:cNvGrpSpPr/>
          <p:nvPr/>
        </p:nvGrpSpPr>
        <p:grpSpPr>
          <a:xfrm>
            <a:off x="1990686" y="4328898"/>
            <a:ext cx="2348824" cy="1911190"/>
            <a:chOff x="2058984" y="4418741"/>
            <a:chExt cx="2348824" cy="1911190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54C5582-80D3-E257-879B-7FE4A566440E}"/>
                </a:ext>
              </a:extLst>
            </p:cNvPr>
            <p:cNvGrpSpPr/>
            <p:nvPr/>
          </p:nvGrpSpPr>
          <p:grpSpPr>
            <a:xfrm>
              <a:off x="2622367" y="4418741"/>
              <a:ext cx="1222058" cy="1167954"/>
              <a:chOff x="1160462" y="1841500"/>
              <a:chExt cx="1222058" cy="1167954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33638D1C-9C41-1E33-ADF2-6E23908B1C2D}"/>
                  </a:ext>
                </a:extLst>
              </p:cNvPr>
              <p:cNvSpPr/>
              <p:nvPr/>
            </p:nvSpPr>
            <p:spPr>
              <a:xfrm>
                <a:off x="2108200" y="1841500"/>
                <a:ext cx="274320" cy="274320"/>
              </a:xfrm>
              <a:prstGeom prst="ellipse">
                <a:avLst/>
              </a:prstGeom>
              <a:solidFill>
                <a:srgbClr val="EDF6F9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679DBAD9-9240-AAA3-F4EC-EF26FADC14D6}"/>
                  </a:ext>
                </a:extLst>
              </p:cNvPr>
              <p:cNvSpPr/>
              <p:nvPr/>
            </p:nvSpPr>
            <p:spPr>
              <a:xfrm>
                <a:off x="1160462" y="1841500"/>
                <a:ext cx="274320" cy="274320"/>
              </a:xfrm>
              <a:prstGeom prst="ellipse">
                <a:avLst/>
              </a:prstGeom>
              <a:solidFill>
                <a:srgbClr val="EDF6F9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8D16F26C-4E6B-3E19-F9DF-744B911D38CE}"/>
                  </a:ext>
                </a:extLst>
              </p:cNvPr>
              <p:cNvSpPr/>
              <p:nvPr/>
            </p:nvSpPr>
            <p:spPr>
              <a:xfrm>
                <a:off x="1160462" y="2735134"/>
                <a:ext cx="274320" cy="274320"/>
              </a:xfrm>
              <a:prstGeom prst="ellipse">
                <a:avLst/>
              </a:prstGeom>
              <a:solidFill>
                <a:srgbClr val="EDF6F9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25CFE385-B705-F508-9E20-2442F9311BC3}"/>
                  </a:ext>
                </a:extLst>
              </p:cNvPr>
              <p:cNvSpPr/>
              <p:nvPr/>
            </p:nvSpPr>
            <p:spPr>
              <a:xfrm>
                <a:off x="2108200" y="2735134"/>
                <a:ext cx="274320" cy="274320"/>
              </a:xfrm>
              <a:prstGeom prst="ellipse">
                <a:avLst/>
              </a:prstGeom>
              <a:solidFill>
                <a:srgbClr val="EDF6F9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A60C28FF-998A-6912-F7CA-ABD3F9FFB907}"/>
                  </a:ext>
                </a:extLst>
              </p:cNvPr>
              <p:cNvCxnSpPr>
                <a:cxnSpLocks/>
                <a:stCxn id="119" idx="6"/>
                <a:endCxn id="118" idx="2"/>
              </p:cNvCxnSpPr>
              <p:nvPr/>
            </p:nvCxnSpPr>
            <p:spPr>
              <a:xfrm>
                <a:off x="1434782" y="1978660"/>
                <a:ext cx="673418" cy="0"/>
              </a:xfrm>
              <a:prstGeom prst="straightConnector1">
                <a:avLst/>
              </a:prstGeom>
              <a:ln w="38100" cmpd="sng">
                <a:solidFill>
                  <a:srgbClr val="002060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98D92740-A105-0672-6B80-0733E8836A36}"/>
                  </a:ext>
                </a:extLst>
              </p:cNvPr>
              <p:cNvCxnSpPr>
                <a:cxnSpLocks/>
                <a:stCxn id="119" idx="4"/>
                <a:endCxn id="120" idx="0"/>
              </p:cNvCxnSpPr>
              <p:nvPr/>
            </p:nvCxnSpPr>
            <p:spPr>
              <a:xfrm>
                <a:off x="1297622" y="2115820"/>
                <a:ext cx="0" cy="619314"/>
              </a:xfrm>
              <a:prstGeom prst="straightConnector1">
                <a:avLst/>
              </a:prstGeom>
              <a:ln w="38100" cmpd="sng">
                <a:solidFill>
                  <a:srgbClr val="002060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E7F5A691-F769-A596-5698-D113DB2D89F5}"/>
                  </a:ext>
                </a:extLst>
              </p:cNvPr>
              <p:cNvCxnSpPr>
                <a:cxnSpLocks/>
                <a:stCxn id="118" idx="4"/>
                <a:endCxn id="121" idx="0"/>
              </p:cNvCxnSpPr>
              <p:nvPr/>
            </p:nvCxnSpPr>
            <p:spPr>
              <a:xfrm>
                <a:off x="2245360" y="2115820"/>
                <a:ext cx="0" cy="619314"/>
              </a:xfrm>
              <a:prstGeom prst="straightConnector1">
                <a:avLst/>
              </a:prstGeom>
              <a:ln w="38100" cmpd="sng">
                <a:solidFill>
                  <a:srgbClr val="002060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3A51B757-0C71-4971-4D1B-B34DE372646B}"/>
                  </a:ext>
                </a:extLst>
              </p:cNvPr>
              <p:cNvCxnSpPr>
                <a:cxnSpLocks/>
                <a:stCxn id="120" idx="6"/>
                <a:endCxn id="121" idx="2"/>
              </p:cNvCxnSpPr>
              <p:nvPr/>
            </p:nvCxnSpPr>
            <p:spPr>
              <a:xfrm>
                <a:off x="1434782" y="2872294"/>
                <a:ext cx="673418" cy="0"/>
              </a:xfrm>
              <a:prstGeom prst="straightConnector1">
                <a:avLst/>
              </a:prstGeom>
              <a:ln w="38100" cmpd="sng">
                <a:solidFill>
                  <a:srgbClr val="002060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6908948-0711-4048-78A3-C5052D27F73E}"/>
                </a:ext>
              </a:extLst>
            </p:cNvPr>
            <p:cNvSpPr txBox="1"/>
            <p:nvPr/>
          </p:nvSpPr>
          <p:spPr>
            <a:xfrm>
              <a:off x="2058984" y="5854468"/>
              <a:ext cx="2348824" cy="475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72C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Google Sycamore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B1AE1B3-9030-9200-490C-EF722649544B}"/>
              </a:ext>
            </a:extLst>
          </p:cNvPr>
          <p:cNvGrpSpPr/>
          <p:nvPr/>
        </p:nvGrpSpPr>
        <p:grpSpPr>
          <a:xfrm>
            <a:off x="4649604" y="3898144"/>
            <a:ext cx="2714082" cy="2326675"/>
            <a:chOff x="4614989" y="4003256"/>
            <a:chExt cx="2714082" cy="2326675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F1A779A0-2035-1084-A7BD-0476893BEF84}"/>
                </a:ext>
              </a:extLst>
            </p:cNvPr>
            <p:cNvGrpSpPr/>
            <p:nvPr/>
          </p:nvGrpSpPr>
          <p:grpSpPr>
            <a:xfrm>
              <a:off x="4614989" y="4003256"/>
              <a:ext cx="2714082" cy="1837426"/>
              <a:chOff x="5810294" y="4350624"/>
              <a:chExt cx="2714082" cy="1837426"/>
            </a:xfrm>
          </p:grpSpPr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CDAA2243-0AFD-6877-BD49-25C6406476F9}"/>
                  </a:ext>
                </a:extLst>
              </p:cNvPr>
              <p:cNvCxnSpPr>
                <a:cxnSpLocks/>
                <a:stCxn id="141" idx="2"/>
                <a:endCxn id="133" idx="6"/>
              </p:cNvCxnSpPr>
              <p:nvPr/>
            </p:nvCxnSpPr>
            <p:spPr>
              <a:xfrm flipH="1">
                <a:off x="6084614" y="5575297"/>
                <a:ext cx="2165442" cy="4241"/>
              </a:xfrm>
              <a:prstGeom prst="straightConnector1">
                <a:avLst/>
              </a:prstGeom>
              <a:ln w="38100" cmpd="sng">
                <a:solidFill>
                  <a:srgbClr val="002060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B5C41B78-DA35-6921-B360-5B997C3D680B}"/>
                  </a:ext>
                </a:extLst>
              </p:cNvPr>
              <p:cNvCxnSpPr>
                <a:cxnSpLocks/>
                <a:stCxn id="139" idx="2"/>
                <a:endCxn id="132" idx="6"/>
              </p:cNvCxnSpPr>
              <p:nvPr/>
            </p:nvCxnSpPr>
            <p:spPr>
              <a:xfrm flipH="1" flipV="1">
                <a:off x="6084614" y="4978004"/>
                <a:ext cx="2165442" cy="3675"/>
              </a:xfrm>
              <a:prstGeom prst="straightConnector1">
                <a:avLst/>
              </a:prstGeom>
              <a:ln w="38100" cmpd="sng">
                <a:solidFill>
                  <a:srgbClr val="002060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5D7D369B-05CB-CE61-8CCA-61ABEF8402BB}"/>
                  </a:ext>
                </a:extLst>
              </p:cNvPr>
              <p:cNvSpPr/>
              <p:nvPr/>
            </p:nvSpPr>
            <p:spPr>
              <a:xfrm>
                <a:off x="6447786" y="4840844"/>
                <a:ext cx="274320" cy="274320"/>
              </a:xfrm>
              <a:prstGeom prst="ellipse">
                <a:avLst/>
              </a:prstGeom>
              <a:solidFill>
                <a:srgbClr val="EDF6F9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CB9AB9AB-F2E0-3519-6245-E203B16BEF2E}"/>
                  </a:ext>
                </a:extLst>
              </p:cNvPr>
              <p:cNvSpPr/>
              <p:nvPr/>
            </p:nvSpPr>
            <p:spPr>
              <a:xfrm>
                <a:off x="5810294" y="4840844"/>
                <a:ext cx="274320" cy="274320"/>
              </a:xfrm>
              <a:prstGeom prst="ellipse">
                <a:avLst/>
              </a:prstGeom>
              <a:solidFill>
                <a:srgbClr val="EDF6F9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C58DEE95-FDAB-8820-72A3-F35A2099F811}"/>
                  </a:ext>
                </a:extLst>
              </p:cNvPr>
              <p:cNvSpPr/>
              <p:nvPr/>
            </p:nvSpPr>
            <p:spPr>
              <a:xfrm>
                <a:off x="5810294" y="5442378"/>
                <a:ext cx="274320" cy="274320"/>
              </a:xfrm>
              <a:prstGeom prst="ellipse">
                <a:avLst/>
              </a:prstGeom>
              <a:solidFill>
                <a:srgbClr val="EDF6F9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40847732-0389-20E5-566B-4FB74348C932}"/>
                  </a:ext>
                </a:extLst>
              </p:cNvPr>
              <p:cNvSpPr/>
              <p:nvPr/>
            </p:nvSpPr>
            <p:spPr>
              <a:xfrm>
                <a:off x="6444030" y="5433897"/>
                <a:ext cx="274320" cy="274320"/>
              </a:xfrm>
              <a:prstGeom prst="ellipse">
                <a:avLst/>
              </a:prstGeom>
              <a:solidFill>
                <a:srgbClr val="EDF6F9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id="{9D9EC99C-612F-EE0A-F371-B84705C8E1AE}"/>
                  </a:ext>
                </a:extLst>
              </p:cNvPr>
              <p:cNvCxnSpPr>
                <a:cxnSpLocks/>
                <a:stCxn id="132" idx="4"/>
                <a:endCxn id="133" idx="0"/>
              </p:cNvCxnSpPr>
              <p:nvPr/>
            </p:nvCxnSpPr>
            <p:spPr>
              <a:xfrm>
                <a:off x="5947454" y="5115164"/>
                <a:ext cx="0" cy="327214"/>
              </a:xfrm>
              <a:prstGeom prst="straightConnector1">
                <a:avLst/>
              </a:prstGeom>
              <a:ln w="38100" cmpd="sng">
                <a:solidFill>
                  <a:srgbClr val="002060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E9019899-7E4C-9DCC-6E23-3A3C1A45B29D}"/>
                  </a:ext>
                </a:extLst>
              </p:cNvPr>
              <p:cNvSpPr/>
              <p:nvPr/>
            </p:nvSpPr>
            <p:spPr>
              <a:xfrm>
                <a:off x="7085278" y="4836534"/>
                <a:ext cx="274320" cy="274320"/>
              </a:xfrm>
              <a:prstGeom prst="ellipse">
                <a:avLst/>
              </a:prstGeom>
              <a:solidFill>
                <a:srgbClr val="EDF6F9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31614CE0-3879-2228-C877-A1AA8D0B89CC}"/>
                  </a:ext>
                </a:extLst>
              </p:cNvPr>
              <p:cNvSpPr/>
              <p:nvPr/>
            </p:nvSpPr>
            <p:spPr>
              <a:xfrm>
                <a:off x="7087719" y="5432059"/>
                <a:ext cx="274320" cy="274320"/>
              </a:xfrm>
              <a:prstGeom prst="ellipse">
                <a:avLst/>
              </a:prstGeom>
              <a:solidFill>
                <a:srgbClr val="EDF6F9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56202FC3-F5E3-B44B-6A0B-72DD81C5FB72}"/>
                  </a:ext>
                </a:extLst>
              </p:cNvPr>
              <p:cNvSpPr/>
              <p:nvPr/>
            </p:nvSpPr>
            <p:spPr>
              <a:xfrm>
                <a:off x="7661709" y="4836534"/>
                <a:ext cx="274320" cy="274320"/>
              </a:xfrm>
              <a:prstGeom prst="ellipse">
                <a:avLst/>
              </a:prstGeom>
              <a:solidFill>
                <a:srgbClr val="EDF6F9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82D8D3F6-16FD-C27A-18C1-F11BFFB9EB99}"/>
                  </a:ext>
                </a:extLst>
              </p:cNvPr>
              <p:cNvSpPr/>
              <p:nvPr/>
            </p:nvSpPr>
            <p:spPr>
              <a:xfrm>
                <a:off x="8250056" y="4844519"/>
                <a:ext cx="274320" cy="274320"/>
              </a:xfrm>
              <a:prstGeom prst="ellipse">
                <a:avLst/>
              </a:prstGeom>
              <a:solidFill>
                <a:srgbClr val="EDF6F9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395DA855-0C86-65A1-468B-6DCBC48DAE08}"/>
                  </a:ext>
                </a:extLst>
              </p:cNvPr>
              <p:cNvSpPr/>
              <p:nvPr/>
            </p:nvSpPr>
            <p:spPr>
              <a:xfrm>
                <a:off x="7664677" y="5427819"/>
                <a:ext cx="274320" cy="274320"/>
              </a:xfrm>
              <a:prstGeom prst="ellipse">
                <a:avLst/>
              </a:prstGeom>
              <a:solidFill>
                <a:srgbClr val="EDF6F9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EFF8E048-33F7-E317-9AB2-9DF40C9637EB}"/>
                  </a:ext>
                </a:extLst>
              </p:cNvPr>
              <p:cNvSpPr/>
              <p:nvPr/>
            </p:nvSpPr>
            <p:spPr>
              <a:xfrm>
                <a:off x="8250056" y="5438137"/>
                <a:ext cx="274320" cy="274320"/>
              </a:xfrm>
              <a:prstGeom prst="ellipse">
                <a:avLst/>
              </a:prstGeom>
              <a:solidFill>
                <a:srgbClr val="EDF6F9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id="{02989368-2FC4-920C-E355-058EAF794DFF}"/>
                  </a:ext>
                </a:extLst>
              </p:cNvPr>
              <p:cNvCxnSpPr>
                <a:cxnSpLocks/>
                <a:stCxn id="139" idx="4"/>
                <a:endCxn id="141" idx="0"/>
              </p:cNvCxnSpPr>
              <p:nvPr/>
            </p:nvCxnSpPr>
            <p:spPr>
              <a:xfrm>
                <a:off x="8387216" y="5118839"/>
                <a:ext cx="0" cy="319298"/>
              </a:xfrm>
              <a:prstGeom prst="straightConnector1">
                <a:avLst/>
              </a:prstGeom>
              <a:ln w="38100" cmpd="sng">
                <a:solidFill>
                  <a:srgbClr val="002060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24148142-3716-5010-5B21-5EB3E64589ED}"/>
                  </a:ext>
                </a:extLst>
              </p:cNvPr>
              <p:cNvSpPr/>
              <p:nvPr/>
            </p:nvSpPr>
            <p:spPr>
              <a:xfrm>
                <a:off x="7085278" y="4350624"/>
                <a:ext cx="274320" cy="274320"/>
              </a:xfrm>
              <a:prstGeom prst="ellipse">
                <a:avLst/>
              </a:prstGeom>
              <a:solidFill>
                <a:srgbClr val="EDF6F9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18747D2-BECE-F319-EE68-F8002BBD0AB2}"/>
                  </a:ext>
                </a:extLst>
              </p:cNvPr>
              <p:cNvSpPr/>
              <p:nvPr/>
            </p:nvSpPr>
            <p:spPr>
              <a:xfrm>
                <a:off x="7085278" y="5913730"/>
                <a:ext cx="274320" cy="274320"/>
              </a:xfrm>
              <a:prstGeom prst="ellipse">
                <a:avLst/>
              </a:prstGeom>
              <a:solidFill>
                <a:srgbClr val="EDF6F9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D6D4D20C-8E71-ADFF-9745-610582ED0669}"/>
                  </a:ext>
                </a:extLst>
              </p:cNvPr>
              <p:cNvCxnSpPr>
                <a:cxnSpLocks/>
                <a:stCxn id="136" idx="0"/>
                <a:endCxn id="143" idx="4"/>
              </p:cNvCxnSpPr>
              <p:nvPr/>
            </p:nvCxnSpPr>
            <p:spPr>
              <a:xfrm flipV="1">
                <a:off x="7222438" y="4624944"/>
                <a:ext cx="0" cy="211590"/>
              </a:xfrm>
              <a:prstGeom prst="straightConnector1">
                <a:avLst/>
              </a:prstGeom>
              <a:ln w="38100" cmpd="sng">
                <a:solidFill>
                  <a:srgbClr val="002060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B3B451FE-926E-2750-4CD9-B913612AAED0}"/>
                  </a:ext>
                </a:extLst>
              </p:cNvPr>
              <p:cNvCxnSpPr>
                <a:cxnSpLocks/>
                <a:stCxn id="137" idx="4"/>
                <a:endCxn id="144" idx="0"/>
              </p:cNvCxnSpPr>
              <p:nvPr/>
            </p:nvCxnSpPr>
            <p:spPr>
              <a:xfrm flipH="1">
                <a:off x="7222438" y="5706379"/>
                <a:ext cx="2441" cy="207351"/>
              </a:xfrm>
              <a:prstGeom prst="straightConnector1">
                <a:avLst/>
              </a:prstGeom>
              <a:ln w="38100" cmpd="sng">
                <a:solidFill>
                  <a:srgbClr val="002060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485C959-BC0E-C778-0254-AAEEB8F998A0}"/>
                </a:ext>
              </a:extLst>
            </p:cNvPr>
            <p:cNvSpPr txBox="1"/>
            <p:nvPr/>
          </p:nvSpPr>
          <p:spPr>
            <a:xfrm>
              <a:off x="4938294" y="5854468"/>
              <a:ext cx="2348824" cy="475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72C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IBMQ-Toronto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E4EC6E3-2579-6C98-1EBF-178006CFB793}"/>
              </a:ext>
            </a:extLst>
          </p:cNvPr>
          <p:cNvGrpSpPr/>
          <p:nvPr/>
        </p:nvGrpSpPr>
        <p:grpSpPr>
          <a:xfrm>
            <a:off x="7838296" y="4060192"/>
            <a:ext cx="1989527" cy="2167891"/>
            <a:chOff x="7803681" y="4165304"/>
            <a:chExt cx="1989527" cy="2167891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3788C8DC-C5FA-DDB6-EDD0-B2063254A042}"/>
                </a:ext>
              </a:extLst>
            </p:cNvPr>
            <p:cNvGrpSpPr/>
            <p:nvPr/>
          </p:nvGrpSpPr>
          <p:grpSpPr>
            <a:xfrm>
              <a:off x="7803681" y="4165304"/>
              <a:ext cx="1836840" cy="1528367"/>
              <a:chOff x="9037774" y="4367267"/>
              <a:chExt cx="1836840" cy="1528367"/>
            </a:xfrm>
          </p:grpSpPr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F84EC991-E573-7FBC-6DF5-BC3F432F81B3}"/>
                  </a:ext>
                </a:extLst>
              </p:cNvPr>
              <p:cNvCxnSpPr>
                <a:cxnSpLocks/>
                <a:stCxn id="155" idx="1"/>
                <a:endCxn id="154" idx="5"/>
              </p:cNvCxnSpPr>
              <p:nvPr/>
            </p:nvCxnSpPr>
            <p:spPr>
              <a:xfrm flipH="1" flipV="1">
                <a:off x="9271921" y="5496765"/>
                <a:ext cx="217052" cy="159705"/>
              </a:xfrm>
              <a:prstGeom prst="straightConnector1">
                <a:avLst/>
              </a:prstGeom>
              <a:ln w="38100" cmpd="sng">
                <a:solidFill>
                  <a:srgbClr val="002060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>
                <a:extLst>
                  <a:ext uri="{FF2B5EF4-FFF2-40B4-BE49-F238E27FC236}">
                    <a16:creationId xmlns:a16="http://schemas.microsoft.com/office/drawing/2014/main" id="{7BBC9357-2D83-6537-1E3E-317825AE1D09}"/>
                  </a:ext>
                </a:extLst>
              </p:cNvPr>
              <p:cNvCxnSpPr>
                <a:cxnSpLocks/>
                <a:stCxn id="152" idx="3"/>
                <a:endCxn id="153" idx="7"/>
              </p:cNvCxnSpPr>
              <p:nvPr/>
            </p:nvCxnSpPr>
            <p:spPr>
              <a:xfrm flipH="1">
                <a:off x="9271921" y="4601414"/>
                <a:ext cx="257225" cy="176044"/>
              </a:xfrm>
              <a:prstGeom prst="straightConnector1">
                <a:avLst/>
              </a:prstGeom>
              <a:ln w="38100" cmpd="sng">
                <a:solidFill>
                  <a:srgbClr val="002060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6D3FD42E-AB89-9281-2595-F0CDD4940A45}"/>
                  </a:ext>
                </a:extLst>
              </p:cNvPr>
              <p:cNvSpPr/>
              <p:nvPr/>
            </p:nvSpPr>
            <p:spPr>
              <a:xfrm>
                <a:off x="9488973" y="4367267"/>
                <a:ext cx="274320" cy="274320"/>
              </a:xfrm>
              <a:prstGeom prst="ellipse">
                <a:avLst/>
              </a:prstGeom>
              <a:solidFill>
                <a:srgbClr val="EDF6F9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008A802C-ECD8-EB71-59F7-B43A43DA4655}"/>
                  </a:ext>
                </a:extLst>
              </p:cNvPr>
              <p:cNvSpPr/>
              <p:nvPr/>
            </p:nvSpPr>
            <p:spPr>
              <a:xfrm>
                <a:off x="9037774" y="4737285"/>
                <a:ext cx="274320" cy="274320"/>
              </a:xfrm>
              <a:prstGeom prst="ellipse">
                <a:avLst/>
              </a:prstGeom>
              <a:solidFill>
                <a:srgbClr val="EDF6F9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CFCEDADC-2C91-C875-01FD-BB732CA541E2}"/>
                  </a:ext>
                </a:extLst>
              </p:cNvPr>
              <p:cNvSpPr/>
              <p:nvPr/>
            </p:nvSpPr>
            <p:spPr>
              <a:xfrm>
                <a:off x="9037774" y="5262618"/>
                <a:ext cx="274320" cy="274320"/>
              </a:xfrm>
              <a:prstGeom prst="ellipse">
                <a:avLst/>
              </a:prstGeom>
              <a:solidFill>
                <a:srgbClr val="EDF6F9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18D22C26-04BE-4456-3962-1756E1C96010}"/>
                  </a:ext>
                </a:extLst>
              </p:cNvPr>
              <p:cNvSpPr/>
              <p:nvPr/>
            </p:nvSpPr>
            <p:spPr>
              <a:xfrm>
                <a:off x="9448800" y="5616297"/>
                <a:ext cx="274320" cy="274320"/>
              </a:xfrm>
              <a:prstGeom prst="ellipse">
                <a:avLst/>
              </a:prstGeom>
              <a:solidFill>
                <a:srgbClr val="EDF6F9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36E838AA-1278-25F6-4EA6-6A22DF5A417D}"/>
                  </a:ext>
                </a:extLst>
              </p:cNvPr>
              <p:cNvCxnSpPr>
                <a:cxnSpLocks/>
                <a:stCxn id="153" idx="4"/>
                <a:endCxn id="154" idx="0"/>
              </p:cNvCxnSpPr>
              <p:nvPr/>
            </p:nvCxnSpPr>
            <p:spPr>
              <a:xfrm>
                <a:off x="9174934" y="5011605"/>
                <a:ext cx="0" cy="251013"/>
              </a:xfrm>
              <a:prstGeom prst="straightConnector1">
                <a:avLst/>
              </a:prstGeom>
              <a:ln w="38100" cmpd="sng">
                <a:solidFill>
                  <a:srgbClr val="002060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718DB3C8-BAF2-C4E6-3680-E46DA90AE29F}"/>
                  </a:ext>
                </a:extLst>
              </p:cNvPr>
              <p:cNvSpPr/>
              <p:nvPr/>
            </p:nvSpPr>
            <p:spPr>
              <a:xfrm>
                <a:off x="10600294" y="4732975"/>
                <a:ext cx="274320" cy="274320"/>
              </a:xfrm>
              <a:prstGeom prst="ellipse">
                <a:avLst/>
              </a:prstGeom>
              <a:solidFill>
                <a:srgbClr val="EDF6F9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30F5E20D-3584-81DD-0A7F-E1C45A644E9A}"/>
                  </a:ext>
                </a:extLst>
              </p:cNvPr>
              <p:cNvSpPr/>
              <p:nvPr/>
            </p:nvSpPr>
            <p:spPr>
              <a:xfrm>
                <a:off x="10600294" y="5267568"/>
                <a:ext cx="274320" cy="274320"/>
              </a:xfrm>
              <a:prstGeom prst="ellipse">
                <a:avLst/>
              </a:prstGeom>
              <a:solidFill>
                <a:srgbClr val="EDF6F9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4817909A-11A6-B950-2A9E-CB7D1AEE332B}"/>
                  </a:ext>
                </a:extLst>
              </p:cNvPr>
              <p:cNvCxnSpPr>
                <a:cxnSpLocks/>
                <a:stCxn id="157" idx="4"/>
                <a:endCxn id="158" idx="0"/>
              </p:cNvCxnSpPr>
              <p:nvPr/>
            </p:nvCxnSpPr>
            <p:spPr>
              <a:xfrm>
                <a:off x="10737454" y="5007295"/>
                <a:ext cx="0" cy="260273"/>
              </a:xfrm>
              <a:prstGeom prst="straightConnector1">
                <a:avLst/>
              </a:prstGeom>
              <a:ln w="38100" cmpd="sng">
                <a:solidFill>
                  <a:srgbClr val="002060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FF59E3B4-9066-04C4-A09F-8B4B9DF3303E}"/>
                  </a:ext>
                </a:extLst>
              </p:cNvPr>
              <p:cNvSpPr/>
              <p:nvPr/>
            </p:nvSpPr>
            <p:spPr>
              <a:xfrm>
                <a:off x="10141308" y="4370743"/>
                <a:ext cx="274320" cy="274320"/>
              </a:xfrm>
              <a:prstGeom prst="ellipse">
                <a:avLst/>
              </a:prstGeom>
              <a:solidFill>
                <a:srgbClr val="EDF6F9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17CB46A4-290B-4A59-6A6A-794B05F6E58A}"/>
                  </a:ext>
                </a:extLst>
              </p:cNvPr>
              <p:cNvSpPr/>
              <p:nvPr/>
            </p:nvSpPr>
            <p:spPr>
              <a:xfrm>
                <a:off x="10198458" y="5621314"/>
                <a:ext cx="274320" cy="274320"/>
              </a:xfrm>
              <a:prstGeom prst="ellipse">
                <a:avLst/>
              </a:prstGeom>
              <a:solidFill>
                <a:srgbClr val="EDF6F9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C3C0EEB4-81E2-CDB5-AB7E-968B365C4822}"/>
                  </a:ext>
                </a:extLst>
              </p:cNvPr>
              <p:cNvCxnSpPr>
                <a:cxnSpLocks/>
                <a:stCxn id="152" idx="6"/>
                <a:endCxn id="160" idx="2"/>
              </p:cNvCxnSpPr>
              <p:nvPr/>
            </p:nvCxnSpPr>
            <p:spPr>
              <a:xfrm>
                <a:off x="9763293" y="4504427"/>
                <a:ext cx="378015" cy="3476"/>
              </a:xfrm>
              <a:prstGeom prst="straightConnector1">
                <a:avLst/>
              </a:prstGeom>
              <a:ln w="38100" cmpd="sng">
                <a:solidFill>
                  <a:srgbClr val="002060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75231AD3-4536-8F06-DF0A-189D36CC032E}"/>
                  </a:ext>
                </a:extLst>
              </p:cNvPr>
              <p:cNvCxnSpPr>
                <a:cxnSpLocks/>
                <a:stCxn id="155" idx="6"/>
                <a:endCxn id="161" idx="2"/>
              </p:cNvCxnSpPr>
              <p:nvPr/>
            </p:nvCxnSpPr>
            <p:spPr>
              <a:xfrm>
                <a:off x="9723120" y="5753457"/>
                <a:ext cx="475338" cy="5017"/>
              </a:xfrm>
              <a:prstGeom prst="straightConnector1">
                <a:avLst/>
              </a:prstGeom>
              <a:ln w="38100" cmpd="sng">
                <a:solidFill>
                  <a:srgbClr val="002060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>
                <a:extLst>
                  <a:ext uri="{FF2B5EF4-FFF2-40B4-BE49-F238E27FC236}">
                    <a16:creationId xmlns:a16="http://schemas.microsoft.com/office/drawing/2014/main" id="{59A50B55-DDA8-62BC-64A3-4D2E0E997C1F}"/>
                  </a:ext>
                </a:extLst>
              </p:cNvPr>
              <p:cNvCxnSpPr>
                <a:cxnSpLocks/>
                <a:stCxn id="160" idx="5"/>
                <a:endCxn id="157" idx="1"/>
              </p:cNvCxnSpPr>
              <p:nvPr/>
            </p:nvCxnSpPr>
            <p:spPr>
              <a:xfrm>
                <a:off x="10375455" y="4604890"/>
                <a:ext cx="265012" cy="168258"/>
              </a:xfrm>
              <a:prstGeom prst="straightConnector1">
                <a:avLst/>
              </a:prstGeom>
              <a:ln w="38100" cmpd="sng">
                <a:solidFill>
                  <a:srgbClr val="002060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>
                <a:extLst>
                  <a:ext uri="{FF2B5EF4-FFF2-40B4-BE49-F238E27FC236}">
                    <a16:creationId xmlns:a16="http://schemas.microsoft.com/office/drawing/2014/main" id="{C0A258AF-1342-49CD-00CD-B442A1C33350}"/>
                  </a:ext>
                </a:extLst>
              </p:cNvPr>
              <p:cNvCxnSpPr>
                <a:cxnSpLocks/>
                <a:stCxn id="161" idx="7"/>
                <a:endCxn id="158" idx="3"/>
              </p:cNvCxnSpPr>
              <p:nvPr/>
            </p:nvCxnSpPr>
            <p:spPr>
              <a:xfrm flipV="1">
                <a:off x="10432605" y="5501715"/>
                <a:ext cx="207862" cy="159772"/>
              </a:xfrm>
              <a:prstGeom prst="straightConnector1">
                <a:avLst/>
              </a:prstGeom>
              <a:ln w="38100" cmpd="sng">
                <a:solidFill>
                  <a:srgbClr val="002060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81F25D4-DEEB-9ACA-E8CB-6623466F7DE9}"/>
                </a:ext>
              </a:extLst>
            </p:cNvPr>
            <p:cNvSpPr txBox="1"/>
            <p:nvPr/>
          </p:nvSpPr>
          <p:spPr>
            <a:xfrm>
              <a:off x="7940841" y="5857732"/>
              <a:ext cx="1852367" cy="475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72C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Rigetti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72C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Aspen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617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5" grpId="0"/>
      <p:bldGraphic spid="90" grpId="0">
        <p:bldAsOne/>
      </p:bldGraphic>
      <p:bldP spid="9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Qubit Routing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10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SWAPs increase the overall gate count and depth of programs thereby, reducing fidelity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BA4A818-E31C-8A66-52E7-82FE732950C6}"/>
              </a:ext>
            </a:extLst>
          </p:cNvPr>
          <p:cNvSpPr txBox="1">
            <a:spLocks/>
          </p:cNvSpPr>
          <p:nvPr/>
        </p:nvSpPr>
        <p:spPr>
          <a:xfrm>
            <a:off x="0" y="1209664"/>
            <a:ext cx="1249680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90575" indent="-380990" defTabSz="609585">
              <a:spcBef>
                <a:spcPct val="20000"/>
              </a:spcBef>
              <a:buFont typeface="Arial"/>
              <a:buChar char="–"/>
              <a:defRPr sz="3733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 defTabSz="609585">
              <a:spcBef>
                <a:spcPct val="20000"/>
              </a:spcBef>
              <a:buFont typeface="Arial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 defTabSz="609585">
              <a:spcBef>
                <a:spcPct val="20000"/>
              </a:spcBef>
              <a:buFont typeface="Arial"/>
              <a:buChar char="–"/>
              <a:defRPr sz="2667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 defTabSz="609585">
              <a:spcBef>
                <a:spcPct val="20000"/>
              </a:spcBef>
              <a:buFont typeface="Arial"/>
              <a:buChar char="»"/>
              <a:defRPr sz="2667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/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Key Objective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Minimize #SWAPs required to relocate a qubit from one point to another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SWAP Overheads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Increase in total number of two-qubit operations and circuit depth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F1845D-77D0-9836-FEF2-CFF2F48FB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31" y="3169445"/>
            <a:ext cx="3086100" cy="1778000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16D7CE6-D5B8-D6CC-2FDC-D09D40BE57E0}"/>
              </a:ext>
            </a:extLst>
          </p:cNvPr>
          <p:cNvGraphicFramePr>
            <a:graphicFrameLocks/>
          </p:cNvGraphicFramePr>
          <p:nvPr/>
        </p:nvGraphicFramePr>
        <p:xfrm>
          <a:off x="5181600" y="2860922"/>
          <a:ext cx="54229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Left-Right Arrow 16">
            <a:extLst>
              <a:ext uri="{FF2B5EF4-FFF2-40B4-BE49-F238E27FC236}">
                <a16:creationId xmlns:a16="http://schemas.microsoft.com/office/drawing/2014/main" id="{9CED7CD6-DC6C-86C9-4B75-264ABB03971D}"/>
              </a:ext>
            </a:extLst>
          </p:cNvPr>
          <p:cNvSpPr/>
          <p:nvPr/>
        </p:nvSpPr>
        <p:spPr bwMode="auto">
          <a:xfrm rot="5400000">
            <a:off x="10262496" y="3722717"/>
            <a:ext cx="684007" cy="256151"/>
          </a:xfrm>
          <a:prstGeom prst="leftRightArrow">
            <a:avLst>
              <a:gd name="adj1" fmla="val 23279"/>
              <a:gd name="adj2" fmla="val 44813"/>
            </a:avLst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Left-Right Arrow 17">
            <a:extLst>
              <a:ext uri="{FF2B5EF4-FFF2-40B4-BE49-F238E27FC236}">
                <a16:creationId xmlns:a16="http://schemas.microsoft.com/office/drawing/2014/main" id="{A2151981-A24B-863F-5DA0-BAD3D19D12FB}"/>
              </a:ext>
            </a:extLst>
          </p:cNvPr>
          <p:cNvSpPr/>
          <p:nvPr/>
        </p:nvSpPr>
        <p:spPr bwMode="auto">
          <a:xfrm rot="5400000">
            <a:off x="10411091" y="3470415"/>
            <a:ext cx="1188611" cy="256151"/>
          </a:xfrm>
          <a:prstGeom prst="leftRightArrow">
            <a:avLst>
              <a:gd name="adj1" fmla="val 23279"/>
              <a:gd name="adj2" fmla="val 44813"/>
            </a:avLst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60C134-CB1E-58FF-9594-AA895E29F7D8}"/>
              </a:ext>
            </a:extLst>
          </p:cNvPr>
          <p:cNvSpPr txBox="1"/>
          <p:nvPr/>
        </p:nvSpPr>
        <p:spPr>
          <a:xfrm>
            <a:off x="10328642" y="3066604"/>
            <a:ext cx="576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2x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F06479-467C-7F2D-C299-D74074B7918C}"/>
              </a:ext>
            </a:extLst>
          </p:cNvPr>
          <p:cNvSpPr txBox="1"/>
          <p:nvPr/>
        </p:nvSpPr>
        <p:spPr>
          <a:xfrm>
            <a:off x="10746842" y="2589580"/>
            <a:ext cx="576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3x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DFB01B-7C63-7BD0-3FBF-62E2297D9E02}"/>
              </a:ext>
            </a:extLst>
          </p:cNvPr>
          <p:cNvSpPr txBox="1"/>
          <p:nvPr/>
        </p:nvSpPr>
        <p:spPr>
          <a:xfrm>
            <a:off x="1380700" y="2703735"/>
            <a:ext cx="244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Google Sycamore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A3D780-D536-5C88-F6A4-DF54A5E25AEE}"/>
              </a:ext>
            </a:extLst>
          </p:cNvPr>
          <p:cNvSpPr txBox="1"/>
          <p:nvPr/>
        </p:nvSpPr>
        <p:spPr>
          <a:xfrm>
            <a:off x="1380699" y="5022609"/>
            <a:ext cx="378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Max-Cut beyond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17 qubits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72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3" name="Picture 10" descr="❌ Cross Mark Emoji — Meaning In Texting, Copy &amp;amp; Paste 📚">
            <a:extLst>
              <a:ext uri="{FF2B5EF4-FFF2-40B4-BE49-F238E27FC236}">
                <a16:creationId xmlns:a16="http://schemas.microsoft.com/office/drawing/2014/main" id="{CC9D666E-9B48-A9D7-87D0-10A4E2FCE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48" y="5041426"/>
            <a:ext cx="413352" cy="41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14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6" grpId="0">
        <p:bldAsOne/>
      </p:bldGraphic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BE5700"/>
                </a:solidFill>
              </a:rPr>
              <a:t>Abstractions &amp; Transformations: Key To Computing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BE57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10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no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will focus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the software, architecture, and systems aspect of quantum computing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2DEE738-EBC2-2002-1165-687F5780D3DE}"/>
              </a:ext>
            </a:extLst>
          </p:cNvPr>
          <p:cNvSpPr/>
          <p:nvPr/>
        </p:nvSpPr>
        <p:spPr>
          <a:xfrm>
            <a:off x="6281972" y="5358784"/>
            <a:ext cx="2466065" cy="7072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>
                  <a:alpha val="74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174860-56BF-9BB3-D731-2A8E99FB68A3}"/>
              </a:ext>
            </a:extLst>
          </p:cNvPr>
          <p:cNvSpPr/>
          <p:nvPr/>
        </p:nvSpPr>
        <p:spPr>
          <a:xfrm>
            <a:off x="6282065" y="2328815"/>
            <a:ext cx="2466065" cy="30144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>
                  <a:alpha val="74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2599940-0113-7F73-7F34-7030D43CFDE9}"/>
              </a:ext>
            </a:extLst>
          </p:cNvPr>
          <p:cNvSpPr/>
          <p:nvPr/>
        </p:nvSpPr>
        <p:spPr>
          <a:xfrm>
            <a:off x="6281972" y="1118925"/>
            <a:ext cx="2466065" cy="14540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>
                  <a:alpha val="74000"/>
                </a:schemeClr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14B623B-62A7-956E-3E21-FDC86B565107}"/>
              </a:ext>
            </a:extLst>
          </p:cNvPr>
          <p:cNvGrpSpPr/>
          <p:nvPr/>
        </p:nvGrpSpPr>
        <p:grpSpPr>
          <a:xfrm>
            <a:off x="1524000" y="1235216"/>
            <a:ext cx="2286000" cy="4754880"/>
            <a:chOff x="582185" y="1054167"/>
            <a:chExt cx="4464599" cy="4855480"/>
          </a:xfrm>
        </p:grpSpPr>
        <p:sp>
          <p:nvSpPr>
            <p:cNvPr id="38" name="Rounded Rectangular Callout 10">
              <a:extLst>
                <a:ext uri="{FF2B5EF4-FFF2-40B4-BE49-F238E27FC236}">
                  <a16:creationId xmlns:a16="http://schemas.microsoft.com/office/drawing/2014/main" id="{ABF82506-B022-BA57-3662-0DF6625FC755}"/>
                </a:ext>
              </a:extLst>
            </p:cNvPr>
            <p:cNvSpPr/>
            <p:nvPr/>
          </p:nvSpPr>
          <p:spPr>
            <a:xfrm>
              <a:off x="582188" y="1054167"/>
              <a:ext cx="4464592" cy="615080"/>
            </a:xfrm>
            <a:prstGeom prst="wedgeRoundRectCallout">
              <a:avLst>
                <a:gd name="adj1" fmla="val -41475"/>
                <a:gd name="adj2" fmla="val -49150"/>
                <a:gd name="adj3" fmla="val 16667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5400" cap="flat" cmpd="sng" algn="ctr">
              <a:solidFill>
                <a:srgbClr val="10421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kern="0" dirty="0">
                  <a:solidFill>
                    <a:srgbClr val="10421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Application</a:t>
              </a:r>
            </a:p>
          </p:txBody>
        </p:sp>
        <p:sp>
          <p:nvSpPr>
            <p:cNvPr id="39" name="Rounded Rectangular Callout 10">
              <a:extLst>
                <a:ext uri="{FF2B5EF4-FFF2-40B4-BE49-F238E27FC236}">
                  <a16:creationId xmlns:a16="http://schemas.microsoft.com/office/drawing/2014/main" id="{7F60198C-4457-1D2D-019F-A60C7ADBBE98}"/>
                </a:ext>
              </a:extLst>
            </p:cNvPr>
            <p:cNvSpPr/>
            <p:nvPr/>
          </p:nvSpPr>
          <p:spPr>
            <a:xfrm>
              <a:off x="582187" y="1761388"/>
              <a:ext cx="4464593" cy="615080"/>
            </a:xfrm>
            <a:prstGeom prst="wedgeRoundRectCallout">
              <a:avLst>
                <a:gd name="adj1" fmla="val -41475"/>
                <a:gd name="adj2" fmla="val -49150"/>
                <a:gd name="adj3" fmla="val 16667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5400" cap="flat" cmpd="sng" algn="ctr">
              <a:solidFill>
                <a:srgbClr val="10421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kern="0" dirty="0">
                  <a:solidFill>
                    <a:srgbClr val="10421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Algorithm</a:t>
              </a:r>
            </a:p>
          </p:txBody>
        </p:sp>
        <p:sp>
          <p:nvSpPr>
            <p:cNvPr id="40" name="Rounded Rectangular Callout 10">
              <a:extLst>
                <a:ext uri="{FF2B5EF4-FFF2-40B4-BE49-F238E27FC236}">
                  <a16:creationId xmlns:a16="http://schemas.microsoft.com/office/drawing/2014/main" id="{8E7046E3-DDA7-6888-214D-F15BCD453E0D}"/>
                </a:ext>
              </a:extLst>
            </p:cNvPr>
            <p:cNvSpPr/>
            <p:nvPr/>
          </p:nvSpPr>
          <p:spPr>
            <a:xfrm>
              <a:off x="582188" y="2468609"/>
              <a:ext cx="4464594" cy="615080"/>
            </a:xfrm>
            <a:prstGeom prst="wedgeRoundRectCallout">
              <a:avLst>
                <a:gd name="adj1" fmla="val -41475"/>
                <a:gd name="adj2" fmla="val -49150"/>
                <a:gd name="adj3" fmla="val 16667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5400" cap="flat" cmpd="sng" algn="ctr">
              <a:solidFill>
                <a:srgbClr val="10421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kern="0" dirty="0">
                  <a:solidFill>
                    <a:srgbClr val="10421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Program</a:t>
              </a:r>
            </a:p>
          </p:txBody>
        </p:sp>
        <p:sp>
          <p:nvSpPr>
            <p:cNvPr id="41" name="Rounded Rectangular Callout 10">
              <a:extLst>
                <a:ext uri="{FF2B5EF4-FFF2-40B4-BE49-F238E27FC236}">
                  <a16:creationId xmlns:a16="http://schemas.microsoft.com/office/drawing/2014/main" id="{DDC24FC3-58A1-234A-44FC-1DAE3552D19A}"/>
                </a:ext>
              </a:extLst>
            </p:cNvPr>
            <p:cNvSpPr/>
            <p:nvPr/>
          </p:nvSpPr>
          <p:spPr>
            <a:xfrm>
              <a:off x="582188" y="3175830"/>
              <a:ext cx="4464594" cy="615080"/>
            </a:xfrm>
            <a:prstGeom prst="wedgeRoundRectCallout">
              <a:avLst>
                <a:gd name="adj1" fmla="val -41475"/>
                <a:gd name="adj2" fmla="val -49150"/>
                <a:gd name="adj3" fmla="val 16667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5400" cap="flat" cmpd="sng" algn="ctr">
              <a:solidFill>
                <a:srgbClr val="10421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kern="0" dirty="0">
                  <a:solidFill>
                    <a:srgbClr val="10421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ISA</a:t>
              </a:r>
            </a:p>
          </p:txBody>
        </p:sp>
        <p:sp>
          <p:nvSpPr>
            <p:cNvPr id="42" name="Rounded Rectangular Callout 10">
              <a:extLst>
                <a:ext uri="{FF2B5EF4-FFF2-40B4-BE49-F238E27FC236}">
                  <a16:creationId xmlns:a16="http://schemas.microsoft.com/office/drawing/2014/main" id="{499E4E20-7545-02A8-8D85-625149A5B991}"/>
                </a:ext>
              </a:extLst>
            </p:cNvPr>
            <p:cNvSpPr/>
            <p:nvPr/>
          </p:nvSpPr>
          <p:spPr>
            <a:xfrm>
              <a:off x="582187" y="3883051"/>
              <a:ext cx="4464597" cy="615080"/>
            </a:xfrm>
            <a:prstGeom prst="wedgeRoundRectCallout">
              <a:avLst>
                <a:gd name="adj1" fmla="val -41475"/>
                <a:gd name="adj2" fmla="val -49150"/>
                <a:gd name="adj3" fmla="val 16667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5400" cap="flat" cmpd="sng" algn="ctr">
              <a:solidFill>
                <a:srgbClr val="10421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kern="0" dirty="0">
                  <a:solidFill>
                    <a:srgbClr val="10421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𝞵architecture</a:t>
              </a:r>
            </a:p>
          </p:txBody>
        </p:sp>
        <p:sp>
          <p:nvSpPr>
            <p:cNvPr id="43" name="Rounded Rectangular Callout 10">
              <a:extLst>
                <a:ext uri="{FF2B5EF4-FFF2-40B4-BE49-F238E27FC236}">
                  <a16:creationId xmlns:a16="http://schemas.microsoft.com/office/drawing/2014/main" id="{6B73E893-18A4-29BD-D08A-9479916F7DAC}"/>
                </a:ext>
              </a:extLst>
            </p:cNvPr>
            <p:cNvSpPr/>
            <p:nvPr/>
          </p:nvSpPr>
          <p:spPr>
            <a:xfrm>
              <a:off x="582186" y="4590272"/>
              <a:ext cx="4464597" cy="615080"/>
            </a:xfrm>
            <a:prstGeom prst="wedgeRoundRectCallout">
              <a:avLst>
                <a:gd name="adj1" fmla="val -41475"/>
                <a:gd name="adj2" fmla="val -49150"/>
                <a:gd name="adj3" fmla="val 16667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5400" cap="flat" cmpd="sng" algn="ctr">
              <a:solidFill>
                <a:srgbClr val="10421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kern="0" dirty="0">
                  <a:solidFill>
                    <a:srgbClr val="10421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Circuits</a:t>
              </a:r>
            </a:p>
          </p:txBody>
        </p:sp>
        <p:sp>
          <p:nvSpPr>
            <p:cNvPr id="44" name="Rounded Rectangular Callout 10">
              <a:extLst>
                <a:ext uri="{FF2B5EF4-FFF2-40B4-BE49-F238E27FC236}">
                  <a16:creationId xmlns:a16="http://schemas.microsoft.com/office/drawing/2014/main" id="{CFA8D297-A027-3EEE-1F6C-3AA053E874BA}"/>
                </a:ext>
              </a:extLst>
            </p:cNvPr>
            <p:cNvSpPr/>
            <p:nvPr/>
          </p:nvSpPr>
          <p:spPr>
            <a:xfrm>
              <a:off x="582185" y="5294567"/>
              <a:ext cx="4464597" cy="615080"/>
            </a:xfrm>
            <a:prstGeom prst="wedgeRoundRectCallout">
              <a:avLst>
                <a:gd name="adj1" fmla="val -41475"/>
                <a:gd name="adj2" fmla="val -49150"/>
                <a:gd name="adj3" fmla="val 16667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5400" cap="flat" cmpd="sng" algn="ctr">
              <a:solidFill>
                <a:srgbClr val="10421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kern="0" dirty="0">
                  <a:solidFill>
                    <a:srgbClr val="10421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Electrons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7E49C4B-C109-8054-C209-118C70D1381D}"/>
              </a:ext>
            </a:extLst>
          </p:cNvPr>
          <p:cNvGrpSpPr/>
          <p:nvPr/>
        </p:nvGrpSpPr>
        <p:grpSpPr>
          <a:xfrm>
            <a:off x="6360965" y="1231429"/>
            <a:ext cx="2308077" cy="4773574"/>
            <a:chOff x="6704333" y="912336"/>
            <a:chExt cx="2308077" cy="5227878"/>
          </a:xfrm>
          <a:solidFill>
            <a:srgbClr val="104210"/>
          </a:solidFill>
        </p:grpSpPr>
        <p:sp>
          <p:nvSpPr>
            <p:cNvPr id="45" name="Rounded Rectangular Callout 10">
              <a:extLst>
                <a:ext uri="{FF2B5EF4-FFF2-40B4-BE49-F238E27FC236}">
                  <a16:creationId xmlns:a16="http://schemas.microsoft.com/office/drawing/2014/main" id="{54602D05-4B7D-9CD8-C5C0-AE701FF02744}"/>
                </a:ext>
              </a:extLst>
            </p:cNvPr>
            <p:cNvSpPr/>
            <p:nvPr/>
          </p:nvSpPr>
          <p:spPr>
            <a:xfrm>
              <a:off x="6718148" y="912336"/>
              <a:ext cx="2285996" cy="658368"/>
            </a:xfrm>
            <a:prstGeom prst="wedgeRoundRectCallout">
              <a:avLst>
                <a:gd name="adj1" fmla="val -41475"/>
                <a:gd name="adj2" fmla="val -49150"/>
                <a:gd name="adj3" fmla="val 16667"/>
              </a:avLst>
            </a:prstGeom>
            <a:grpFill/>
            <a:ln w="25400" cap="flat" cmpd="sng" algn="ctr">
              <a:solidFill>
                <a:srgbClr val="01014B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Application</a:t>
              </a:r>
            </a:p>
          </p:txBody>
        </p:sp>
        <p:sp>
          <p:nvSpPr>
            <p:cNvPr id="46" name="Rounded Rectangular Callout 45">
              <a:extLst>
                <a:ext uri="{FF2B5EF4-FFF2-40B4-BE49-F238E27FC236}">
                  <a16:creationId xmlns:a16="http://schemas.microsoft.com/office/drawing/2014/main" id="{B197F611-0148-B2D1-E717-829E069A8D4F}"/>
                </a:ext>
              </a:extLst>
            </p:cNvPr>
            <p:cNvSpPr/>
            <p:nvPr/>
          </p:nvSpPr>
          <p:spPr>
            <a:xfrm>
              <a:off x="6704333" y="1672678"/>
              <a:ext cx="2285997" cy="658368"/>
            </a:xfrm>
            <a:prstGeom prst="wedgeRoundRectCallout">
              <a:avLst>
                <a:gd name="adj1" fmla="val -41475"/>
                <a:gd name="adj2" fmla="val -49150"/>
                <a:gd name="adj3" fmla="val 16667"/>
              </a:avLst>
            </a:prstGeom>
            <a:grpFill/>
            <a:ln w="25400" cap="flat" cmpd="sng" algn="ctr">
              <a:solidFill>
                <a:srgbClr val="01014B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Algorithm</a:t>
              </a:r>
            </a:p>
          </p:txBody>
        </p:sp>
        <p:sp>
          <p:nvSpPr>
            <p:cNvPr id="47" name="Rounded Rectangular Callout 10">
              <a:extLst>
                <a:ext uri="{FF2B5EF4-FFF2-40B4-BE49-F238E27FC236}">
                  <a16:creationId xmlns:a16="http://schemas.microsoft.com/office/drawing/2014/main" id="{933D44B4-84A2-AC04-FCC5-7DF6DBE1A892}"/>
                </a:ext>
              </a:extLst>
            </p:cNvPr>
            <p:cNvSpPr/>
            <p:nvPr/>
          </p:nvSpPr>
          <p:spPr>
            <a:xfrm>
              <a:off x="6710384" y="2426814"/>
              <a:ext cx="2285997" cy="658368"/>
            </a:xfrm>
            <a:prstGeom prst="wedgeRoundRectCallout">
              <a:avLst>
                <a:gd name="adj1" fmla="val -41475"/>
                <a:gd name="adj2" fmla="val -49150"/>
                <a:gd name="adj3" fmla="val 16667"/>
              </a:avLst>
            </a:prstGeom>
            <a:grpFill/>
            <a:ln w="25400" cap="flat" cmpd="sng" algn="ctr">
              <a:solidFill>
                <a:srgbClr val="01014B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Program</a:t>
              </a:r>
            </a:p>
          </p:txBody>
        </p:sp>
        <p:sp>
          <p:nvSpPr>
            <p:cNvPr id="48" name="Rounded Rectangular Callout 10">
              <a:extLst>
                <a:ext uri="{FF2B5EF4-FFF2-40B4-BE49-F238E27FC236}">
                  <a16:creationId xmlns:a16="http://schemas.microsoft.com/office/drawing/2014/main" id="{F4C67E1B-E432-B88B-9D61-DBDF90A98869}"/>
                </a:ext>
              </a:extLst>
            </p:cNvPr>
            <p:cNvSpPr/>
            <p:nvPr/>
          </p:nvSpPr>
          <p:spPr>
            <a:xfrm>
              <a:off x="6715796" y="3191002"/>
              <a:ext cx="2285997" cy="658368"/>
            </a:xfrm>
            <a:prstGeom prst="wedgeRoundRectCallout">
              <a:avLst>
                <a:gd name="adj1" fmla="val -41475"/>
                <a:gd name="adj2" fmla="val -49150"/>
                <a:gd name="adj3" fmla="val 16667"/>
              </a:avLst>
            </a:prstGeom>
            <a:grpFill/>
            <a:ln w="25400" cap="flat" cmpd="sng" algn="ctr">
              <a:solidFill>
                <a:srgbClr val="01014B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ISA</a:t>
              </a:r>
            </a:p>
          </p:txBody>
        </p:sp>
        <p:sp>
          <p:nvSpPr>
            <p:cNvPr id="49" name="Rounded Rectangular Callout 10">
              <a:extLst>
                <a:ext uri="{FF2B5EF4-FFF2-40B4-BE49-F238E27FC236}">
                  <a16:creationId xmlns:a16="http://schemas.microsoft.com/office/drawing/2014/main" id="{E17827E1-0B05-B56C-1DA4-216E3E5FB495}"/>
                </a:ext>
              </a:extLst>
            </p:cNvPr>
            <p:cNvSpPr/>
            <p:nvPr/>
          </p:nvSpPr>
          <p:spPr>
            <a:xfrm>
              <a:off x="6726411" y="3945085"/>
              <a:ext cx="2285999" cy="658368"/>
            </a:xfrm>
            <a:prstGeom prst="wedgeRoundRectCallout">
              <a:avLst>
                <a:gd name="adj1" fmla="val -41475"/>
                <a:gd name="adj2" fmla="val -49150"/>
                <a:gd name="adj3" fmla="val 16667"/>
              </a:avLst>
            </a:prstGeom>
            <a:grpFill/>
            <a:ln w="25400" cap="flat" cmpd="sng" algn="ctr">
              <a:solidFill>
                <a:srgbClr val="01014B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 </a:t>
              </a:r>
              <a:r>
                <a: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Ctrl</a:t>
              </a: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𝞵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arch</a:t>
              </a:r>
            </a:p>
          </p:txBody>
        </p:sp>
        <p:sp>
          <p:nvSpPr>
            <p:cNvPr id="50" name="Rounded Rectangular Callout 10">
              <a:extLst>
                <a:ext uri="{FF2B5EF4-FFF2-40B4-BE49-F238E27FC236}">
                  <a16:creationId xmlns:a16="http://schemas.microsoft.com/office/drawing/2014/main" id="{B01D2B45-BCE8-9305-B472-890825AE4AEA}"/>
                </a:ext>
              </a:extLst>
            </p:cNvPr>
            <p:cNvSpPr/>
            <p:nvPr/>
          </p:nvSpPr>
          <p:spPr>
            <a:xfrm>
              <a:off x="6718145" y="4702212"/>
              <a:ext cx="2285999" cy="658368"/>
            </a:xfrm>
            <a:prstGeom prst="wedgeRoundRectCallout">
              <a:avLst>
                <a:gd name="adj1" fmla="val -41475"/>
                <a:gd name="adj2" fmla="val -49150"/>
                <a:gd name="adj3" fmla="val 16667"/>
              </a:avLst>
            </a:prstGeom>
            <a:grpFill/>
            <a:ln w="25400" cap="flat" cmpd="sng" algn="ctr">
              <a:solidFill>
                <a:srgbClr val="01014B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Circuits</a:t>
              </a:r>
            </a:p>
          </p:txBody>
        </p:sp>
        <p:sp>
          <p:nvSpPr>
            <p:cNvPr id="51" name="Rounded Rectangular Callout 10">
              <a:extLst>
                <a:ext uri="{FF2B5EF4-FFF2-40B4-BE49-F238E27FC236}">
                  <a16:creationId xmlns:a16="http://schemas.microsoft.com/office/drawing/2014/main" id="{037609A5-1CA5-2B2D-1DFA-DD45833A8387}"/>
                </a:ext>
              </a:extLst>
            </p:cNvPr>
            <p:cNvSpPr/>
            <p:nvPr/>
          </p:nvSpPr>
          <p:spPr>
            <a:xfrm>
              <a:off x="6704333" y="5481846"/>
              <a:ext cx="2285999" cy="658368"/>
            </a:xfrm>
            <a:prstGeom prst="wedgeRoundRectCallout">
              <a:avLst>
                <a:gd name="adj1" fmla="val -41475"/>
                <a:gd name="adj2" fmla="val -49150"/>
                <a:gd name="adj3" fmla="val 16667"/>
              </a:avLst>
            </a:prstGeom>
            <a:grpFill/>
            <a:ln w="25400" cap="flat" cmpd="sng" algn="ctr">
              <a:solidFill>
                <a:srgbClr val="01014B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i="1" kern="0" dirty="0">
                  <a:solidFill>
                    <a:schemeClr val="bg1"/>
                  </a:solidFill>
                  <a:latin typeface="Calibri"/>
                </a:rPr>
                <a:t>Qubits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rPr>
                <a:t>(atoms, ions)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DFDD94C-0C6A-DE0D-F0B1-916CC3C5BD4B}"/>
              </a:ext>
            </a:extLst>
          </p:cNvPr>
          <p:cNvSpPr txBox="1"/>
          <p:nvPr/>
        </p:nvSpPr>
        <p:spPr>
          <a:xfrm>
            <a:off x="8707987" y="1503005"/>
            <a:ext cx="3142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Math, Quantum Information Theory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E3184B3-7B04-4FF8-734B-58322355F0B1}"/>
              </a:ext>
            </a:extLst>
          </p:cNvPr>
          <p:cNvSpPr txBox="1"/>
          <p:nvPr/>
        </p:nvSpPr>
        <p:spPr>
          <a:xfrm>
            <a:off x="8780760" y="3092690"/>
            <a:ext cx="3045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ECE/CSE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[Software, Architecture, &amp; Systems]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3084CF3-C54E-4950-F220-8AFEDA624FC1}"/>
              </a:ext>
            </a:extLst>
          </p:cNvPr>
          <p:cNvSpPr txBox="1"/>
          <p:nvPr/>
        </p:nvSpPr>
        <p:spPr>
          <a:xfrm>
            <a:off x="8759769" y="5506373"/>
            <a:ext cx="153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Devices</a:t>
            </a:r>
          </a:p>
        </p:txBody>
      </p:sp>
    </p:spTree>
    <p:extLst>
      <p:ext uri="{BB962C8B-B14F-4D97-AF65-F5344CB8AC3E}">
        <p14:creationId xmlns:p14="http://schemas.microsoft.com/office/powerpoint/2010/main" val="171742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  <p:bldP spid="35" grpId="0" animBg="1"/>
      <p:bldP spid="36" grpId="0" animBg="1"/>
      <p:bldP spid="52" grpId="0"/>
      <p:bldP spid="53" grpId="0"/>
      <p:bldP spid="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Minimizing SWAPs As A Token Swapping Problem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10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Token swapping may be used to formulate the transformation of one qubit mapping to another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CCB1C1-8E0A-6CA1-C16D-CDD5AA9367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288" t="-2320" r="5288" b="2320"/>
          <a:stretch/>
        </p:blipFill>
        <p:spPr>
          <a:xfrm>
            <a:off x="5741879" y="1592263"/>
            <a:ext cx="6368058" cy="31675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639F18-8F52-D3A1-6FB0-7CE4E79980D3}"/>
              </a:ext>
            </a:extLst>
          </p:cNvPr>
          <p:cNvSpPr txBox="1"/>
          <p:nvPr/>
        </p:nvSpPr>
        <p:spPr>
          <a:xfrm>
            <a:off x="-885" y="1054167"/>
            <a:ext cx="5894971" cy="452431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 sz="2400" b="1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90575" indent="-380990" defTabSz="609585">
              <a:spcBef>
                <a:spcPct val="20000"/>
              </a:spcBef>
              <a:buFont typeface="Arial"/>
              <a:buChar char="–"/>
              <a:defRPr sz="3733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 defTabSz="609585">
              <a:spcBef>
                <a:spcPct val="20000"/>
              </a:spcBef>
              <a:buFont typeface="Arial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 defTabSz="609585">
              <a:spcBef>
                <a:spcPct val="20000"/>
              </a:spcBef>
              <a:buFont typeface="Arial"/>
              <a:buChar char="–"/>
              <a:defRPr sz="2667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 defTabSz="609585">
              <a:spcBef>
                <a:spcPct val="20000"/>
              </a:spcBef>
              <a:buFont typeface="Arial"/>
              <a:buChar char="»"/>
              <a:defRPr sz="2667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/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Given a graph G with nodes V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edges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ij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Each node has a token that can only be exchanged via SWAP with the neighbor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Token configuration 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denotes the initial condition or arrangement of tokens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Find the minimum number of SWAPs to transform one token configuration 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into another 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after swapping in t steps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93D77B-16FA-4D6F-75DC-085A6253C935}"/>
              </a:ext>
            </a:extLst>
          </p:cNvPr>
          <p:cNvSpPr/>
          <p:nvPr/>
        </p:nvSpPr>
        <p:spPr>
          <a:xfrm>
            <a:off x="6095556" y="2514600"/>
            <a:ext cx="2743644" cy="248620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9DE8A0-D58D-7890-7447-05D553ED01F2}"/>
              </a:ext>
            </a:extLst>
          </p:cNvPr>
          <p:cNvSpPr/>
          <p:nvPr/>
        </p:nvSpPr>
        <p:spPr>
          <a:xfrm>
            <a:off x="9448356" y="1271498"/>
            <a:ext cx="2743644" cy="372929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26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Implementation Example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10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SWAP minimization is NP-hard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639F18-8F52-D3A1-6FB0-7CE4E79980D3}"/>
              </a:ext>
            </a:extLst>
          </p:cNvPr>
          <p:cNvSpPr txBox="1"/>
          <p:nvPr/>
        </p:nvSpPr>
        <p:spPr>
          <a:xfrm>
            <a:off x="0" y="1079813"/>
            <a:ext cx="12027875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 sz="2400" b="1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90575" indent="-380990" defTabSz="609585">
              <a:spcBef>
                <a:spcPct val="20000"/>
              </a:spcBef>
              <a:buFont typeface="Arial"/>
              <a:buChar char="–"/>
              <a:defRPr sz="3733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 defTabSz="609585">
              <a:spcBef>
                <a:spcPct val="20000"/>
              </a:spcBef>
              <a:buFont typeface="Arial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 defTabSz="609585">
              <a:spcBef>
                <a:spcPct val="20000"/>
              </a:spcBef>
              <a:buFont typeface="Arial"/>
              <a:buChar char="–"/>
              <a:defRPr sz="2667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 defTabSz="609585">
              <a:spcBef>
                <a:spcPct val="20000"/>
              </a:spcBef>
              <a:buFont typeface="Arial"/>
              <a:buChar char="»"/>
              <a:defRPr sz="2667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/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Split program into independent layers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Transform (if required) the qubit mapping 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400" b="0" i="0" u="none" strike="noStrike" kern="1200" cap="none" spc="0" normalizeH="0" baseline="30000" noProof="0" dirty="0" err="1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layer into (i+1)</a:t>
            </a:r>
            <a:r>
              <a:rPr kumimoji="0" lang="en-US" sz="2400" b="0" i="0" u="none" strike="noStrike" kern="1200" cap="none" spc="0" normalizeH="0" baseline="30000" noProof="0" dirty="0" err="1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layer using SWAPs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55C06E5-6647-41E1-50EB-41CB6DD9B013}"/>
              </a:ext>
            </a:extLst>
          </p:cNvPr>
          <p:cNvSpPr/>
          <p:nvPr/>
        </p:nvSpPr>
        <p:spPr>
          <a:xfrm>
            <a:off x="700743" y="2705376"/>
            <a:ext cx="24842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cnot A,B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cnot C,D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cnot A,C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cnot A,D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2253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13D11AA-6F0A-CBBF-1D20-11726B8060C0}"/>
              </a:ext>
            </a:extLst>
          </p:cNvPr>
          <p:cNvGrpSpPr/>
          <p:nvPr/>
        </p:nvGrpSpPr>
        <p:grpSpPr>
          <a:xfrm>
            <a:off x="139696" y="2754625"/>
            <a:ext cx="3020760" cy="1088980"/>
            <a:chOff x="-24720" y="2535915"/>
            <a:chExt cx="2922209" cy="108898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2D99457-25D7-3FAF-9B15-4964C31951C5}"/>
                </a:ext>
              </a:extLst>
            </p:cNvPr>
            <p:cNvSpPr/>
            <p:nvPr/>
          </p:nvSpPr>
          <p:spPr>
            <a:xfrm>
              <a:off x="51921" y="2633637"/>
              <a:ext cx="2845568" cy="991258"/>
            </a:xfrm>
            <a:prstGeom prst="rect">
              <a:avLst/>
            </a:prstGeom>
            <a:solidFill>
              <a:srgbClr val="EEECE1">
                <a:lumMod val="90000"/>
                <a:alpha val="49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9ADB007-0A40-28D3-9D76-8F9EC0233365}"/>
                </a:ext>
              </a:extLst>
            </p:cNvPr>
            <p:cNvSpPr/>
            <p:nvPr/>
          </p:nvSpPr>
          <p:spPr>
            <a:xfrm>
              <a:off x="-24720" y="2535915"/>
              <a:ext cx="4700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22539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L1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FDC4AEF-F7E6-EB54-00CE-69C8C7A8BDFB}"/>
              </a:ext>
            </a:extLst>
          </p:cNvPr>
          <p:cNvGrpSpPr/>
          <p:nvPr/>
        </p:nvGrpSpPr>
        <p:grpSpPr>
          <a:xfrm>
            <a:off x="165942" y="3908166"/>
            <a:ext cx="2973967" cy="535100"/>
            <a:chOff x="0" y="3689456"/>
            <a:chExt cx="2876943" cy="5351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80EFC8E-AE55-2EF5-3314-F975CA02EF08}"/>
                </a:ext>
              </a:extLst>
            </p:cNvPr>
            <p:cNvSpPr/>
            <p:nvPr/>
          </p:nvSpPr>
          <p:spPr>
            <a:xfrm>
              <a:off x="51921" y="3689456"/>
              <a:ext cx="2825022" cy="535100"/>
            </a:xfrm>
            <a:prstGeom prst="rect">
              <a:avLst/>
            </a:prstGeom>
            <a:solidFill>
              <a:srgbClr val="EEECE1">
                <a:lumMod val="90000"/>
                <a:alpha val="49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921F466-81CE-A0D1-629A-C6B43C895766}"/>
                </a:ext>
              </a:extLst>
            </p:cNvPr>
            <p:cNvSpPr/>
            <p:nvPr/>
          </p:nvSpPr>
          <p:spPr>
            <a:xfrm>
              <a:off x="0" y="3703026"/>
              <a:ext cx="4700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22539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L2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6ACA9A5-69DC-E749-EC00-EF68EC797FF0}"/>
              </a:ext>
            </a:extLst>
          </p:cNvPr>
          <p:cNvGrpSpPr/>
          <p:nvPr/>
        </p:nvGrpSpPr>
        <p:grpSpPr>
          <a:xfrm>
            <a:off x="172356" y="4507827"/>
            <a:ext cx="2977729" cy="535100"/>
            <a:chOff x="6537" y="4289117"/>
            <a:chExt cx="2880582" cy="5351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16FEBDF-4D50-5E55-9BBB-1C0FB46E50E9}"/>
                </a:ext>
              </a:extLst>
            </p:cNvPr>
            <p:cNvSpPr/>
            <p:nvPr/>
          </p:nvSpPr>
          <p:spPr>
            <a:xfrm>
              <a:off x="51921" y="4289117"/>
              <a:ext cx="2835198" cy="535100"/>
            </a:xfrm>
            <a:prstGeom prst="rect">
              <a:avLst/>
            </a:prstGeom>
            <a:solidFill>
              <a:srgbClr val="EEECE1">
                <a:lumMod val="90000"/>
                <a:alpha val="49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C87964C-7F10-C49E-F7C1-C424004F0183}"/>
                </a:ext>
              </a:extLst>
            </p:cNvPr>
            <p:cNvSpPr/>
            <p:nvPr/>
          </p:nvSpPr>
          <p:spPr>
            <a:xfrm>
              <a:off x="6537" y="4300190"/>
              <a:ext cx="4700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22539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L3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8F9698B8-2A91-9EFD-629D-CE9719B96029}"/>
              </a:ext>
            </a:extLst>
          </p:cNvPr>
          <p:cNvSpPr/>
          <p:nvPr/>
        </p:nvSpPr>
        <p:spPr>
          <a:xfrm>
            <a:off x="11360551" y="2969211"/>
            <a:ext cx="344757" cy="1986128"/>
          </a:xfrm>
          <a:prstGeom prst="rect">
            <a:avLst/>
          </a:prstGeom>
          <a:solidFill>
            <a:srgbClr val="FFFFFF">
              <a:lumMod val="95000"/>
            </a:srgbClr>
          </a:solidFill>
          <a:ln w="28575" cap="flat" cmpd="sng" algn="ctr">
            <a:solidFill>
              <a:srgbClr val="022539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35622C2-D5E3-9973-1F30-9F763BFD147A}"/>
              </a:ext>
            </a:extLst>
          </p:cNvPr>
          <p:cNvSpPr/>
          <p:nvPr/>
        </p:nvSpPr>
        <p:spPr>
          <a:xfrm>
            <a:off x="9348161" y="2969211"/>
            <a:ext cx="344757" cy="1977210"/>
          </a:xfrm>
          <a:prstGeom prst="rect">
            <a:avLst/>
          </a:prstGeom>
          <a:solidFill>
            <a:srgbClr val="FFFFFF">
              <a:lumMod val="95000"/>
            </a:srgbClr>
          </a:solidFill>
          <a:ln w="28575" cap="flat" cmpd="sng" algn="ctr">
            <a:solidFill>
              <a:srgbClr val="022539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49EFFA8-B08E-6EB7-00CC-472AF01F939F}"/>
              </a:ext>
            </a:extLst>
          </p:cNvPr>
          <p:cNvSpPr/>
          <p:nvPr/>
        </p:nvSpPr>
        <p:spPr>
          <a:xfrm>
            <a:off x="7330839" y="2969211"/>
            <a:ext cx="344757" cy="2002632"/>
          </a:xfrm>
          <a:prstGeom prst="rect">
            <a:avLst/>
          </a:prstGeom>
          <a:solidFill>
            <a:srgbClr val="FFFFFF">
              <a:lumMod val="95000"/>
            </a:srgbClr>
          </a:solidFill>
          <a:ln w="28575" cap="flat" cmpd="sng" algn="ctr">
            <a:solidFill>
              <a:srgbClr val="022539"/>
            </a:solidFill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9184F95-D577-252F-C702-54F934DBE667}"/>
              </a:ext>
            </a:extLst>
          </p:cNvPr>
          <p:cNvSpPr/>
          <p:nvPr/>
        </p:nvSpPr>
        <p:spPr>
          <a:xfrm>
            <a:off x="7427943" y="3594494"/>
            <a:ext cx="152060" cy="119209"/>
          </a:xfrm>
          <a:prstGeom prst="ellipse">
            <a:avLst/>
          </a:prstGeom>
          <a:noFill/>
          <a:ln w="28575" cap="flat" cmpd="sng" algn="ctr">
            <a:solidFill>
              <a:srgbClr val="02253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27E582D-725B-F554-9338-41D5457356EC}"/>
              </a:ext>
            </a:extLst>
          </p:cNvPr>
          <p:cNvSpPr/>
          <p:nvPr/>
        </p:nvSpPr>
        <p:spPr>
          <a:xfrm>
            <a:off x="7427943" y="4796540"/>
            <a:ext cx="152060" cy="119209"/>
          </a:xfrm>
          <a:prstGeom prst="ellipse">
            <a:avLst/>
          </a:prstGeom>
          <a:noFill/>
          <a:ln w="28575" cap="flat" cmpd="sng" algn="ctr">
            <a:solidFill>
              <a:srgbClr val="02253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ABF564E-0598-D75F-ED25-0A37485825C0}"/>
              </a:ext>
            </a:extLst>
          </p:cNvPr>
          <p:cNvSpPr/>
          <p:nvPr/>
        </p:nvSpPr>
        <p:spPr>
          <a:xfrm>
            <a:off x="11463294" y="4799962"/>
            <a:ext cx="152060" cy="119209"/>
          </a:xfrm>
          <a:prstGeom prst="ellipse">
            <a:avLst/>
          </a:prstGeom>
          <a:noFill/>
          <a:ln w="28575" cap="flat" cmpd="sng" algn="ctr">
            <a:solidFill>
              <a:srgbClr val="02253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E31EAE6-6301-4C67-9DBA-32CE5214D8AE}"/>
              </a:ext>
            </a:extLst>
          </p:cNvPr>
          <p:cNvSpPr/>
          <p:nvPr/>
        </p:nvSpPr>
        <p:spPr>
          <a:xfrm>
            <a:off x="9433404" y="4186032"/>
            <a:ext cx="152060" cy="119209"/>
          </a:xfrm>
          <a:prstGeom prst="ellipse">
            <a:avLst/>
          </a:prstGeom>
          <a:noFill/>
          <a:ln w="28575" cap="flat" cmpd="sng" algn="ctr">
            <a:solidFill>
              <a:srgbClr val="02253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89EE558-98C3-9CC8-0459-A8A7D3581EC6}"/>
              </a:ext>
            </a:extLst>
          </p:cNvPr>
          <p:cNvSpPr/>
          <p:nvPr/>
        </p:nvSpPr>
        <p:spPr>
          <a:xfrm>
            <a:off x="7478451" y="3040018"/>
            <a:ext cx="46495" cy="45026"/>
          </a:xfrm>
          <a:prstGeom prst="ellipse">
            <a:avLst/>
          </a:prstGeom>
          <a:solidFill>
            <a:srgbClr val="1F497D"/>
          </a:solidFill>
          <a:ln w="28575" cap="flat" cmpd="sng" algn="ctr">
            <a:solidFill>
              <a:srgbClr val="02253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2FCF6C9-CCCE-6D1C-C903-BCDFC6BE2089}"/>
              </a:ext>
            </a:extLst>
          </p:cNvPr>
          <p:cNvSpPr/>
          <p:nvPr/>
        </p:nvSpPr>
        <p:spPr>
          <a:xfrm>
            <a:off x="7475145" y="4231461"/>
            <a:ext cx="46495" cy="45026"/>
          </a:xfrm>
          <a:prstGeom prst="ellipse">
            <a:avLst/>
          </a:prstGeom>
          <a:solidFill>
            <a:srgbClr val="1F497D"/>
          </a:solidFill>
          <a:ln w="28575" cap="flat" cmpd="sng" algn="ctr">
            <a:solidFill>
              <a:srgbClr val="02253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05BB1B4-B636-2DC0-1315-0E748290860C}"/>
              </a:ext>
            </a:extLst>
          </p:cNvPr>
          <p:cNvSpPr/>
          <p:nvPr/>
        </p:nvSpPr>
        <p:spPr>
          <a:xfrm>
            <a:off x="9486186" y="3017505"/>
            <a:ext cx="46495" cy="45026"/>
          </a:xfrm>
          <a:prstGeom prst="ellipse">
            <a:avLst/>
          </a:prstGeom>
          <a:solidFill>
            <a:srgbClr val="1F497D"/>
          </a:solidFill>
          <a:ln w="28575" cap="flat" cmpd="sng" algn="ctr">
            <a:solidFill>
              <a:srgbClr val="02253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1C9F9A4-B2E3-6BC3-A03C-F6614987CE80}"/>
              </a:ext>
            </a:extLst>
          </p:cNvPr>
          <p:cNvSpPr/>
          <p:nvPr/>
        </p:nvSpPr>
        <p:spPr>
          <a:xfrm>
            <a:off x="11502285" y="3040286"/>
            <a:ext cx="46495" cy="45026"/>
          </a:xfrm>
          <a:prstGeom prst="ellipse">
            <a:avLst/>
          </a:prstGeom>
          <a:solidFill>
            <a:srgbClr val="1F497D"/>
          </a:solidFill>
          <a:ln w="28575" cap="flat" cmpd="sng" algn="ctr">
            <a:solidFill>
              <a:srgbClr val="02253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E5EAC66-5189-1456-F47C-C6C14E44765D}"/>
              </a:ext>
            </a:extLst>
          </p:cNvPr>
          <p:cNvCxnSpPr/>
          <p:nvPr/>
        </p:nvCxnSpPr>
        <p:spPr>
          <a:xfrm>
            <a:off x="7118765" y="3051616"/>
            <a:ext cx="4853621" cy="0"/>
          </a:xfrm>
          <a:prstGeom prst="line">
            <a:avLst/>
          </a:prstGeom>
          <a:noFill/>
          <a:ln w="28575" cap="flat" cmpd="sng" algn="ctr">
            <a:solidFill>
              <a:srgbClr val="022539"/>
            </a:solidFill>
            <a:prstDash val="soli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584638D-DD65-464F-F696-152B80953ECD}"/>
              </a:ext>
            </a:extLst>
          </p:cNvPr>
          <p:cNvCxnSpPr/>
          <p:nvPr/>
        </p:nvCxnSpPr>
        <p:spPr>
          <a:xfrm>
            <a:off x="7118765" y="3653913"/>
            <a:ext cx="4853621" cy="0"/>
          </a:xfrm>
          <a:prstGeom prst="line">
            <a:avLst/>
          </a:prstGeom>
          <a:noFill/>
          <a:ln w="28575" cap="flat" cmpd="sng" algn="ctr">
            <a:solidFill>
              <a:srgbClr val="022539"/>
            </a:solidFill>
            <a:prstDash val="solid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ACED99D-C9D2-8A13-27E1-DF3153D35B01}"/>
              </a:ext>
            </a:extLst>
          </p:cNvPr>
          <p:cNvCxnSpPr/>
          <p:nvPr/>
        </p:nvCxnSpPr>
        <p:spPr>
          <a:xfrm>
            <a:off x="7118765" y="4256211"/>
            <a:ext cx="4853621" cy="0"/>
          </a:xfrm>
          <a:prstGeom prst="line">
            <a:avLst/>
          </a:prstGeom>
          <a:noFill/>
          <a:ln w="28575" cap="flat" cmpd="sng" algn="ctr">
            <a:solidFill>
              <a:srgbClr val="022539"/>
            </a:solidFill>
            <a:prstDash val="solid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D5EC373-E066-2FD8-8746-2D83B3382A0D}"/>
              </a:ext>
            </a:extLst>
          </p:cNvPr>
          <p:cNvCxnSpPr/>
          <p:nvPr/>
        </p:nvCxnSpPr>
        <p:spPr>
          <a:xfrm>
            <a:off x="7118765" y="4858508"/>
            <a:ext cx="4853621" cy="0"/>
          </a:xfrm>
          <a:prstGeom prst="line">
            <a:avLst/>
          </a:prstGeom>
          <a:noFill/>
          <a:ln w="28575" cap="flat" cmpd="sng" algn="ctr">
            <a:solidFill>
              <a:srgbClr val="022539"/>
            </a:solidFill>
            <a:prstDash val="solid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F5C06C1-3B46-D896-C06A-B493008BCE9F}"/>
              </a:ext>
            </a:extLst>
          </p:cNvPr>
          <p:cNvCxnSpPr>
            <a:cxnSpLocks/>
          </p:cNvCxnSpPr>
          <p:nvPr/>
        </p:nvCxnSpPr>
        <p:spPr>
          <a:xfrm>
            <a:off x="7501703" y="3065551"/>
            <a:ext cx="5707" cy="666226"/>
          </a:xfrm>
          <a:prstGeom prst="line">
            <a:avLst/>
          </a:prstGeom>
          <a:noFill/>
          <a:ln w="28575" cap="flat" cmpd="sng" algn="ctr">
            <a:solidFill>
              <a:srgbClr val="022539"/>
            </a:solidFill>
            <a:prstDash val="solid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0BD2E30-8D4B-564C-722C-804FDAC600F8}"/>
              </a:ext>
            </a:extLst>
          </p:cNvPr>
          <p:cNvCxnSpPr>
            <a:cxnSpLocks/>
          </p:cNvCxnSpPr>
          <p:nvPr/>
        </p:nvCxnSpPr>
        <p:spPr>
          <a:xfrm>
            <a:off x="7501705" y="4262297"/>
            <a:ext cx="5707" cy="666226"/>
          </a:xfrm>
          <a:prstGeom prst="line">
            <a:avLst/>
          </a:prstGeom>
          <a:noFill/>
          <a:ln w="28575" cap="flat" cmpd="sng" algn="ctr">
            <a:solidFill>
              <a:srgbClr val="022539"/>
            </a:solidFill>
            <a:prstDash val="soli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D1047F3-52C6-BE17-EAE0-448F6FEE095A}"/>
              </a:ext>
            </a:extLst>
          </p:cNvPr>
          <p:cNvCxnSpPr>
            <a:cxnSpLocks/>
          </p:cNvCxnSpPr>
          <p:nvPr/>
        </p:nvCxnSpPr>
        <p:spPr>
          <a:xfrm>
            <a:off x="9509439" y="3028618"/>
            <a:ext cx="3" cy="1283972"/>
          </a:xfrm>
          <a:prstGeom prst="line">
            <a:avLst/>
          </a:prstGeom>
          <a:noFill/>
          <a:ln w="28575" cap="flat" cmpd="sng" algn="ctr">
            <a:solidFill>
              <a:srgbClr val="022539"/>
            </a:solidFill>
            <a:prstDash val="solid"/>
          </a:ln>
          <a:effectLst/>
        </p:spPr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41810DE-787F-7441-7179-EFF231F3CDD4}"/>
              </a:ext>
            </a:extLst>
          </p:cNvPr>
          <p:cNvSpPr txBox="1"/>
          <p:nvPr/>
        </p:nvSpPr>
        <p:spPr>
          <a:xfrm>
            <a:off x="6619558" y="2833065"/>
            <a:ext cx="566718" cy="355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D83B3DF-A536-B224-51E0-4696A6FE9BC0}"/>
              </a:ext>
            </a:extLst>
          </p:cNvPr>
          <p:cNvSpPr txBox="1"/>
          <p:nvPr/>
        </p:nvSpPr>
        <p:spPr>
          <a:xfrm>
            <a:off x="6619558" y="3458359"/>
            <a:ext cx="566718" cy="355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B47D6AB-71E8-42A4-3472-DAC7DF3D95DE}"/>
              </a:ext>
            </a:extLst>
          </p:cNvPr>
          <p:cNvSpPr txBox="1"/>
          <p:nvPr/>
        </p:nvSpPr>
        <p:spPr>
          <a:xfrm>
            <a:off x="6610237" y="4056730"/>
            <a:ext cx="592352" cy="355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52B7F4B-C067-A2D0-906D-0E089104A83B}"/>
              </a:ext>
            </a:extLst>
          </p:cNvPr>
          <p:cNvSpPr txBox="1"/>
          <p:nvPr/>
        </p:nvSpPr>
        <p:spPr>
          <a:xfrm>
            <a:off x="6610236" y="4682022"/>
            <a:ext cx="592352" cy="355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C4257B7-F975-1094-8A5E-85C2737A8B12}"/>
              </a:ext>
            </a:extLst>
          </p:cNvPr>
          <p:cNvCxnSpPr>
            <a:cxnSpLocks/>
          </p:cNvCxnSpPr>
          <p:nvPr/>
        </p:nvCxnSpPr>
        <p:spPr>
          <a:xfrm>
            <a:off x="11526494" y="3051615"/>
            <a:ext cx="12832" cy="1894802"/>
          </a:xfrm>
          <a:prstGeom prst="line">
            <a:avLst/>
          </a:prstGeom>
          <a:noFill/>
          <a:ln w="28575" cap="flat" cmpd="sng" algn="ctr">
            <a:solidFill>
              <a:srgbClr val="022539"/>
            </a:solidFill>
            <a:prstDash val="solid"/>
          </a:ln>
          <a:effectLst/>
        </p:spPr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FD169543-D167-4496-B8CE-0A22408AC407}"/>
              </a:ext>
            </a:extLst>
          </p:cNvPr>
          <p:cNvSpPr txBox="1"/>
          <p:nvPr/>
        </p:nvSpPr>
        <p:spPr>
          <a:xfrm>
            <a:off x="7309744" y="249924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6240B16-CCB3-3F5C-F3EA-2444B4026AB9}"/>
              </a:ext>
            </a:extLst>
          </p:cNvPr>
          <p:cNvSpPr txBox="1"/>
          <p:nvPr/>
        </p:nvSpPr>
        <p:spPr>
          <a:xfrm>
            <a:off x="9317384" y="252213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1D85107-BFCB-B99F-A8C3-D4F87E9AB967}"/>
              </a:ext>
            </a:extLst>
          </p:cNvPr>
          <p:cNvSpPr txBox="1"/>
          <p:nvPr/>
        </p:nvSpPr>
        <p:spPr>
          <a:xfrm>
            <a:off x="11314351" y="24971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L3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B6D9432-CF69-0778-3699-2707F577915C}"/>
              </a:ext>
            </a:extLst>
          </p:cNvPr>
          <p:cNvSpPr/>
          <p:nvPr/>
        </p:nvSpPr>
        <p:spPr>
          <a:xfrm>
            <a:off x="8237961" y="2891467"/>
            <a:ext cx="592352" cy="212223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S12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F5022B1-FA06-C266-32EB-41AFF661CA37}"/>
              </a:ext>
            </a:extLst>
          </p:cNvPr>
          <p:cNvSpPr/>
          <p:nvPr/>
        </p:nvSpPr>
        <p:spPr>
          <a:xfrm>
            <a:off x="10251053" y="2891466"/>
            <a:ext cx="592352" cy="212223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S23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405F3FA-578A-A182-165E-4C2DD59C1B0D}"/>
              </a:ext>
            </a:extLst>
          </p:cNvPr>
          <p:cNvGrpSpPr/>
          <p:nvPr/>
        </p:nvGrpSpPr>
        <p:grpSpPr>
          <a:xfrm>
            <a:off x="3844757" y="2535881"/>
            <a:ext cx="2105734" cy="2371315"/>
            <a:chOff x="6377891" y="2582813"/>
            <a:chExt cx="2105734" cy="2371315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5A0CCEA8-9A54-7CBC-933E-A2886C945323}"/>
                </a:ext>
              </a:extLst>
            </p:cNvPr>
            <p:cNvGrpSpPr/>
            <p:nvPr/>
          </p:nvGrpSpPr>
          <p:grpSpPr>
            <a:xfrm>
              <a:off x="6467905" y="3191998"/>
              <a:ext cx="1966433" cy="1762130"/>
              <a:chOff x="12192000" y="-501143"/>
              <a:chExt cx="2678049" cy="2371559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6AAB0A72-3E88-3C3E-AF6C-58344ED4D03D}"/>
                  </a:ext>
                </a:extLst>
              </p:cNvPr>
              <p:cNvGrpSpPr/>
              <p:nvPr/>
            </p:nvGrpSpPr>
            <p:grpSpPr>
              <a:xfrm>
                <a:off x="12192000" y="-501143"/>
                <a:ext cx="2678049" cy="2371559"/>
                <a:chOff x="7299826" y="2478408"/>
                <a:chExt cx="2521400" cy="2511018"/>
              </a:xfrm>
            </p:grpSpPr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AD084C4A-B08D-B504-9E2B-F4207513CC35}"/>
                    </a:ext>
                  </a:extLst>
                </p:cNvPr>
                <p:cNvGrpSpPr/>
                <p:nvPr/>
              </p:nvGrpSpPr>
              <p:grpSpPr>
                <a:xfrm>
                  <a:off x="7299826" y="2478408"/>
                  <a:ext cx="2521400" cy="2511018"/>
                  <a:chOff x="7379936" y="2128204"/>
                  <a:chExt cx="2085130" cy="1992014"/>
                </a:xfrm>
              </p:grpSpPr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82CE9BF8-4B8E-C65E-6AAD-E7A06B5F87AB}"/>
                      </a:ext>
                    </a:extLst>
                  </p:cNvPr>
                  <p:cNvSpPr/>
                  <p:nvPr/>
                </p:nvSpPr>
                <p:spPr>
                  <a:xfrm>
                    <a:off x="7379936" y="2128205"/>
                    <a:ext cx="582627" cy="590719"/>
                  </a:xfrm>
                  <a:prstGeom prst="ellipse">
                    <a:avLst/>
                  </a:prstGeom>
                  <a:solidFill>
                    <a:srgbClr val="022539"/>
                  </a:solidFill>
                  <a:ln w="9525" cap="flat" cmpd="sng" algn="ctr">
                    <a:solidFill>
                      <a:srgbClr val="022539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B</a:t>
                    </a:r>
                    <a:endParaRPr kumimoji="0" lang="en-US" sz="24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4DB45030-BD68-8BAF-58B1-5268C33CB1E0}"/>
                      </a:ext>
                    </a:extLst>
                  </p:cNvPr>
                  <p:cNvSpPr/>
                  <p:nvPr/>
                </p:nvSpPr>
                <p:spPr>
                  <a:xfrm>
                    <a:off x="8882439" y="2128204"/>
                    <a:ext cx="582627" cy="590719"/>
                  </a:xfrm>
                  <a:prstGeom prst="ellipse">
                    <a:avLst/>
                  </a:prstGeom>
                  <a:solidFill>
                    <a:srgbClr val="022539"/>
                  </a:solidFill>
                  <a:ln w="9525" cap="flat" cmpd="sng" algn="ctr">
                    <a:solidFill>
                      <a:srgbClr val="022539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D</a:t>
                    </a:r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221EA3AD-A842-1B7E-14DD-DF835C3288D4}"/>
                      </a:ext>
                    </a:extLst>
                  </p:cNvPr>
                  <p:cNvSpPr/>
                  <p:nvPr/>
                </p:nvSpPr>
                <p:spPr>
                  <a:xfrm>
                    <a:off x="8882439" y="3529499"/>
                    <a:ext cx="582627" cy="590719"/>
                  </a:xfrm>
                  <a:prstGeom prst="ellipse">
                    <a:avLst/>
                  </a:prstGeom>
                  <a:solidFill>
                    <a:srgbClr val="022539"/>
                  </a:solidFill>
                  <a:ln w="9525" cap="flat" cmpd="sng" algn="ctr">
                    <a:solidFill>
                      <a:srgbClr val="022539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2097393E-4C19-4FF2-ADFA-2CEFE2DE4EBE}"/>
                      </a:ext>
                    </a:extLst>
                  </p:cNvPr>
                  <p:cNvSpPr/>
                  <p:nvPr/>
                </p:nvSpPr>
                <p:spPr>
                  <a:xfrm>
                    <a:off x="7379936" y="3507897"/>
                    <a:ext cx="582627" cy="590719"/>
                  </a:xfrm>
                  <a:prstGeom prst="ellipse">
                    <a:avLst/>
                  </a:prstGeom>
                  <a:solidFill>
                    <a:srgbClr val="022539"/>
                  </a:solidFill>
                  <a:ln w="9525" cap="flat" cmpd="sng" algn="ctr">
                    <a:solidFill>
                      <a:srgbClr val="022539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A</a:t>
                    </a:r>
                  </a:p>
                </p:txBody>
              </p:sp>
            </p:grp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7D3EEF1B-D231-DDBC-6102-BADA1046B618}"/>
                    </a:ext>
                  </a:extLst>
                </p:cNvPr>
                <p:cNvCxnSpPr>
                  <a:cxnSpLocks/>
                  <a:stCxn id="105" idx="6"/>
                  <a:endCxn id="106" idx="2"/>
                </p:cNvCxnSpPr>
                <p:nvPr/>
              </p:nvCxnSpPr>
              <p:spPr>
                <a:xfrm flipV="1">
                  <a:off x="8004356" y="2850721"/>
                  <a:ext cx="1112340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AC38B442-15AF-AB59-707B-2DA1A1295D24}"/>
                    </a:ext>
                  </a:extLst>
                </p:cNvPr>
                <p:cNvCxnSpPr>
                  <a:cxnSpLocks/>
                  <a:stCxn id="105" idx="4"/>
                </p:cNvCxnSpPr>
                <p:nvPr/>
              </p:nvCxnSpPr>
              <p:spPr>
                <a:xfrm>
                  <a:off x="7652091" y="3223035"/>
                  <a:ext cx="0" cy="102176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F8911D8E-7553-0F5D-3BB6-3138913E68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3222" y="3214210"/>
                  <a:ext cx="0" cy="102176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95EB8F58-DF57-4D87-63C4-27EFF57A69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40301" y="1492165"/>
                <a:ext cx="1181448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02253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01CFC43-D851-EED4-98CF-20C2B4A975E9}"/>
                </a:ext>
              </a:extLst>
            </p:cNvPr>
            <p:cNvSpPr txBox="1"/>
            <p:nvPr/>
          </p:nvSpPr>
          <p:spPr>
            <a:xfrm>
              <a:off x="6377891" y="2582813"/>
              <a:ext cx="21057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22539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Initial Qubit Allocation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6939230-71C0-1F05-42D6-1505909BE6D0}"/>
              </a:ext>
            </a:extLst>
          </p:cNvPr>
          <p:cNvGrpSpPr/>
          <p:nvPr/>
        </p:nvGrpSpPr>
        <p:grpSpPr>
          <a:xfrm>
            <a:off x="10295746" y="2783305"/>
            <a:ext cx="457200" cy="1724522"/>
            <a:chOff x="10295746" y="2783305"/>
            <a:chExt cx="457200" cy="1724522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3D3FEEC-AD3B-23BE-8C3D-7FD6FE8D348F}"/>
                </a:ext>
              </a:extLst>
            </p:cNvPr>
            <p:cNvCxnSpPr>
              <a:cxnSpLocks/>
            </p:cNvCxnSpPr>
            <p:nvPr/>
          </p:nvCxnSpPr>
          <p:spPr>
            <a:xfrm>
              <a:off x="10523881" y="3032278"/>
              <a:ext cx="0" cy="1174904"/>
            </a:xfrm>
            <a:prstGeom prst="line">
              <a:avLst/>
            </a:prstGeom>
            <a:noFill/>
            <a:ln w="28575" cap="flat" cmpd="sng" algn="ctr">
              <a:solidFill>
                <a:srgbClr val="022539"/>
              </a:solidFill>
              <a:prstDash val="solid"/>
            </a:ln>
            <a:effectLst/>
          </p:spPr>
        </p:cxnSp>
        <p:sp>
          <p:nvSpPr>
            <p:cNvPr id="113" name="Multiply 112">
              <a:extLst>
                <a:ext uri="{FF2B5EF4-FFF2-40B4-BE49-F238E27FC236}">
                  <a16:creationId xmlns:a16="http://schemas.microsoft.com/office/drawing/2014/main" id="{B949F177-19AF-48BC-C16F-EE3421A8B33B}"/>
                </a:ext>
              </a:extLst>
            </p:cNvPr>
            <p:cNvSpPr/>
            <p:nvPr/>
          </p:nvSpPr>
          <p:spPr>
            <a:xfrm>
              <a:off x="10295746" y="2783305"/>
              <a:ext cx="457200" cy="457200"/>
            </a:xfrm>
            <a:prstGeom prst="mathMultiply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Multiply 113">
              <a:extLst>
                <a:ext uri="{FF2B5EF4-FFF2-40B4-BE49-F238E27FC236}">
                  <a16:creationId xmlns:a16="http://schemas.microsoft.com/office/drawing/2014/main" id="{31325D16-7462-B182-E939-4AA409FB6CDA}"/>
                </a:ext>
              </a:extLst>
            </p:cNvPr>
            <p:cNvSpPr/>
            <p:nvPr/>
          </p:nvSpPr>
          <p:spPr>
            <a:xfrm>
              <a:off x="10295746" y="4050627"/>
              <a:ext cx="457200" cy="457200"/>
            </a:xfrm>
            <a:prstGeom prst="mathMultiply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92084629-7416-665B-E28E-67996007E2FC}"/>
              </a:ext>
            </a:extLst>
          </p:cNvPr>
          <p:cNvSpPr/>
          <p:nvPr/>
        </p:nvSpPr>
        <p:spPr>
          <a:xfrm>
            <a:off x="3937119" y="4383401"/>
            <a:ext cx="549461" cy="522548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02253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E136A64-4F1F-607E-40C7-77C531E6487F}"/>
              </a:ext>
            </a:extLst>
          </p:cNvPr>
          <p:cNvSpPr/>
          <p:nvPr/>
        </p:nvSpPr>
        <p:spPr>
          <a:xfrm>
            <a:off x="5350482" y="4393907"/>
            <a:ext cx="549461" cy="522548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02253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0A053DAC-8703-9071-E2F4-1D71E9A9C220}"/>
              </a:ext>
            </a:extLst>
          </p:cNvPr>
          <p:cNvSpPr/>
          <p:nvPr/>
        </p:nvSpPr>
        <p:spPr>
          <a:xfrm>
            <a:off x="11505485" y="4236099"/>
            <a:ext cx="46495" cy="45026"/>
          </a:xfrm>
          <a:prstGeom prst="ellipse">
            <a:avLst/>
          </a:prstGeom>
          <a:solidFill>
            <a:srgbClr val="1F497D"/>
          </a:solidFill>
          <a:ln w="28575" cap="flat" cmpd="sng" algn="ctr">
            <a:solidFill>
              <a:srgbClr val="02253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C6714D32-9BC9-3AD0-B762-36A235D77691}"/>
              </a:ext>
            </a:extLst>
          </p:cNvPr>
          <p:cNvCxnSpPr>
            <a:cxnSpLocks/>
            <a:stCxn id="119" idx="4"/>
            <a:endCxn id="60" idx="4"/>
          </p:cNvCxnSpPr>
          <p:nvPr/>
        </p:nvCxnSpPr>
        <p:spPr>
          <a:xfrm>
            <a:off x="11528733" y="4281125"/>
            <a:ext cx="10591" cy="638046"/>
          </a:xfrm>
          <a:prstGeom prst="line">
            <a:avLst/>
          </a:prstGeom>
          <a:noFill/>
          <a:ln w="28575" cap="flat" cmpd="sng" algn="ctr">
            <a:solidFill>
              <a:srgbClr val="022539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39481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5" grpId="0" animBg="1"/>
      <p:bldP spid="56" grpId="0" animBg="1"/>
      <p:bldP spid="57" grpId="0" animBg="1"/>
      <p:bldP spid="65" grpId="0" animBg="1"/>
      <p:bldP spid="78" grpId="0"/>
      <p:bldP spid="79" grpId="0"/>
      <p:bldP spid="80" grpId="0"/>
      <p:bldP spid="81" grpId="0" animBg="1"/>
      <p:bldP spid="81" grpId="1" animBg="1"/>
      <p:bldP spid="82" grpId="0" animBg="1"/>
      <p:bldP spid="82" grpId="1" animBg="1"/>
      <p:bldP spid="115" grpId="0" animBg="1"/>
      <p:bldP spid="116" grpId="0" animBg="1"/>
      <p:bldP spid="1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Multiple SWAP Candidates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10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A* search is not scalable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55C06E5-6647-41E1-50EB-41CB6DD9B013}"/>
              </a:ext>
            </a:extLst>
          </p:cNvPr>
          <p:cNvSpPr/>
          <p:nvPr/>
        </p:nvSpPr>
        <p:spPr>
          <a:xfrm>
            <a:off x="520389" y="1301410"/>
            <a:ext cx="24842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cnot A,B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cnot C,D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cnot A,C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cnot A,D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2253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13D11AA-6F0A-CBBF-1D20-11726B8060C0}"/>
              </a:ext>
            </a:extLst>
          </p:cNvPr>
          <p:cNvGrpSpPr/>
          <p:nvPr/>
        </p:nvGrpSpPr>
        <p:grpSpPr>
          <a:xfrm>
            <a:off x="-40658" y="1350659"/>
            <a:ext cx="3020760" cy="1088980"/>
            <a:chOff x="-24720" y="2535915"/>
            <a:chExt cx="2922209" cy="108898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2D99457-25D7-3FAF-9B15-4964C31951C5}"/>
                </a:ext>
              </a:extLst>
            </p:cNvPr>
            <p:cNvSpPr/>
            <p:nvPr/>
          </p:nvSpPr>
          <p:spPr>
            <a:xfrm>
              <a:off x="51921" y="2633637"/>
              <a:ext cx="2845568" cy="991258"/>
            </a:xfrm>
            <a:prstGeom prst="rect">
              <a:avLst/>
            </a:prstGeom>
            <a:solidFill>
              <a:srgbClr val="EEECE1">
                <a:lumMod val="90000"/>
                <a:alpha val="49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9ADB007-0A40-28D3-9D76-8F9EC0233365}"/>
                </a:ext>
              </a:extLst>
            </p:cNvPr>
            <p:cNvSpPr/>
            <p:nvPr/>
          </p:nvSpPr>
          <p:spPr>
            <a:xfrm>
              <a:off x="-24720" y="2535915"/>
              <a:ext cx="4700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22539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L1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FDC4AEF-F7E6-EB54-00CE-69C8C7A8BDFB}"/>
              </a:ext>
            </a:extLst>
          </p:cNvPr>
          <p:cNvGrpSpPr/>
          <p:nvPr/>
        </p:nvGrpSpPr>
        <p:grpSpPr>
          <a:xfrm>
            <a:off x="-14412" y="2504200"/>
            <a:ext cx="2973967" cy="535100"/>
            <a:chOff x="0" y="3689456"/>
            <a:chExt cx="2876943" cy="5351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80EFC8E-AE55-2EF5-3314-F975CA02EF08}"/>
                </a:ext>
              </a:extLst>
            </p:cNvPr>
            <p:cNvSpPr/>
            <p:nvPr/>
          </p:nvSpPr>
          <p:spPr>
            <a:xfrm>
              <a:off x="51921" y="3689456"/>
              <a:ext cx="2825022" cy="535100"/>
            </a:xfrm>
            <a:prstGeom prst="rect">
              <a:avLst/>
            </a:prstGeom>
            <a:solidFill>
              <a:srgbClr val="EEECE1">
                <a:lumMod val="90000"/>
                <a:alpha val="49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921F466-81CE-A0D1-629A-C6B43C895766}"/>
                </a:ext>
              </a:extLst>
            </p:cNvPr>
            <p:cNvSpPr/>
            <p:nvPr/>
          </p:nvSpPr>
          <p:spPr>
            <a:xfrm>
              <a:off x="0" y="3703026"/>
              <a:ext cx="4700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22539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L2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6ACA9A5-69DC-E749-EC00-EF68EC797FF0}"/>
              </a:ext>
            </a:extLst>
          </p:cNvPr>
          <p:cNvGrpSpPr/>
          <p:nvPr/>
        </p:nvGrpSpPr>
        <p:grpSpPr>
          <a:xfrm>
            <a:off x="-7998" y="3103861"/>
            <a:ext cx="2977729" cy="535100"/>
            <a:chOff x="6537" y="4289117"/>
            <a:chExt cx="2880582" cy="5351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16FEBDF-4D50-5E55-9BBB-1C0FB46E50E9}"/>
                </a:ext>
              </a:extLst>
            </p:cNvPr>
            <p:cNvSpPr/>
            <p:nvPr/>
          </p:nvSpPr>
          <p:spPr>
            <a:xfrm>
              <a:off x="51921" y="4289117"/>
              <a:ext cx="2835198" cy="535100"/>
            </a:xfrm>
            <a:prstGeom prst="rect">
              <a:avLst/>
            </a:prstGeom>
            <a:solidFill>
              <a:srgbClr val="EEECE1">
                <a:lumMod val="90000"/>
                <a:alpha val="49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C87964C-7F10-C49E-F7C1-C424004F0183}"/>
                </a:ext>
              </a:extLst>
            </p:cNvPr>
            <p:cNvSpPr/>
            <p:nvPr/>
          </p:nvSpPr>
          <p:spPr>
            <a:xfrm>
              <a:off x="6537" y="4300190"/>
              <a:ext cx="4700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22539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L3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A0CCEA8-9A54-7CBC-933E-A2886C945323}"/>
              </a:ext>
            </a:extLst>
          </p:cNvPr>
          <p:cNvGrpSpPr/>
          <p:nvPr/>
        </p:nvGrpSpPr>
        <p:grpSpPr>
          <a:xfrm>
            <a:off x="3175162" y="1456858"/>
            <a:ext cx="1966433" cy="1762130"/>
            <a:chOff x="12192000" y="-501143"/>
            <a:chExt cx="2678049" cy="2371559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6AAB0A72-3E88-3C3E-AF6C-58344ED4D03D}"/>
                </a:ext>
              </a:extLst>
            </p:cNvPr>
            <p:cNvGrpSpPr/>
            <p:nvPr/>
          </p:nvGrpSpPr>
          <p:grpSpPr>
            <a:xfrm>
              <a:off x="12192000" y="-501143"/>
              <a:ext cx="2678049" cy="2371559"/>
              <a:chOff x="7299826" y="2478408"/>
              <a:chExt cx="2521400" cy="2511018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AD084C4A-B08D-B504-9E2B-F4207513CC35}"/>
                  </a:ext>
                </a:extLst>
              </p:cNvPr>
              <p:cNvGrpSpPr/>
              <p:nvPr/>
            </p:nvGrpSpPr>
            <p:grpSpPr>
              <a:xfrm>
                <a:off x="7299826" y="2478408"/>
                <a:ext cx="2521400" cy="2511018"/>
                <a:chOff x="7379936" y="2128204"/>
                <a:chExt cx="2085130" cy="1992014"/>
              </a:xfrm>
            </p:grpSpPr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82CE9BF8-4B8E-C65E-6AAD-E7A06B5F87AB}"/>
                    </a:ext>
                  </a:extLst>
                </p:cNvPr>
                <p:cNvSpPr/>
                <p:nvPr/>
              </p:nvSpPr>
              <p:spPr>
                <a:xfrm>
                  <a:off x="7379936" y="2128205"/>
                  <a:ext cx="582627" cy="590719"/>
                </a:xfrm>
                <a:prstGeom prst="ellipse">
                  <a:avLst/>
                </a:prstGeom>
                <a:solidFill>
                  <a:srgbClr val="022539"/>
                </a:solidFill>
                <a:ln w="9525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</a:t>
                  </a:r>
                  <a:endPara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4DB45030-BD68-8BAF-58B1-5268C33CB1E0}"/>
                    </a:ext>
                  </a:extLst>
                </p:cNvPr>
                <p:cNvSpPr/>
                <p:nvPr/>
              </p:nvSpPr>
              <p:spPr>
                <a:xfrm>
                  <a:off x="8882439" y="2128204"/>
                  <a:ext cx="582627" cy="590719"/>
                </a:xfrm>
                <a:prstGeom prst="ellipse">
                  <a:avLst/>
                </a:prstGeom>
                <a:solidFill>
                  <a:srgbClr val="022539"/>
                </a:solidFill>
                <a:ln w="9525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D</a:t>
                  </a:r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221EA3AD-A842-1B7E-14DD-DF835C3288D4}"/>
                    </a:ext>
                  </a:extLst>
                </p:cNvPr>
                <p:cNvSpPr/>
                <p:nvPr/>
              </p:nvSpPr>
              <p:spPr>
                <a:xfrm>
                  <a:off x="8882439" y="3529499"/>
                  <a:ext cx="582627" cy="590719"/>
                </a:xfrm>
                <a:prstGeom prst="ellipse">
                  <a:avLst/>
                </a:prstGeom>
                <a:solidFill>
                  <a:srgbClr val="022539"/>
                </a:solidFill>
                <a:ln w="9525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2097393E-4C19-4FF2-ADFA-2CEFE2DE4EBE}"/>
                    </a:ext>
                  </a:extLst>
                </p:cNvPr>
                <p:cNvSpPr/>
                <p:nvPr/>
              </p:nvSpPr>
              <p:spPr>
                <a:xfrm>
                  <a:off x="7379936" y="3507897"/>
                  <a:ext cx="582627" cy="590719"/>
                </a:xfrm>
                <a:prstGeom prst="ellipse">
                  <a:avLst/>
                </a:prstGeom>
                <a:solidFill>
                  <a:srgbClr val="022539"/>
                </a:solidFill>
                <a:ln w="9525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</a:t>
                  </a:r>
                </a:p>
              </p:txBody>
            </p:sp>
          </p:grp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7D3EEF1B-D231-DDBC-6102-BADA1046B618}"/>
                  </a:ext>
                </a:extLst>
              </p:cNvPr>
              <p:cNvCxnSpPr>
                <a:cxnSpLocks/>
                <a:stCxn id="105" idx="6"/>
                <a:endCxn id="106" idx="2"/>
              </p:cNvCxnSpPr>
              <p:nvPr/>
            </p:nvCxnSpPr>
            <p:spPr>
              <a:xfrm flipV="1">
                <a:off x="8004356" y="2850721"/>
                <a:ext cx="1112340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02253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AC38B442-15AF-AB59-707B-2DA1A1295D24}"/>
                  </a:ext>
                </a:extLst>
              </p:cNvPr>
              <p:cNvCxnSpPr>
                <a:cxnSpLocks/>
                <a:stCxn id="105" idx="4"/>
              </p:cNvCxnSpPr>
              <p:nvPr/>
            </p:nvCxnSpPr>
            <p:spPr>
              <a:xfrm>
                <a:off x="7652091" y="3223035"/>
                <a:ext cx="0" cy="1021765"/>
              </a:xfrm>
              <a:prstGeom prst="line">
                <a:avLst/>
              </a:prstGeom>
              <a:noFill/>
              <a:ln w="57150" cap="flat" cmpd="sng" algn="ctr">
                <a:solidFill>
                  <a:srgbClr val="02253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8911D8E-7553-0F5D-3BB6-3138913E68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3222" y="3214210"/>
                <a:ext cx="0" cy="1021765"/>
              </a:xfrm>
              <a:prstGeom prst="line">
                <a:avLst/>
              </a:prstGeom>
              <a:noFill/>
              <a:ln w="57150" cap="flat" cmpd="sng" algn="ctr">
                <a:solidFill>
                  <a:srgbClr val="02253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5EB8F58-DF57-4D87-63C4-27EFF57A69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40301" y="1492165"/>
              <a:ext cx="1181448" cy="1"/>
            </a:xfrm>
            <a:prstGeom prst="line">
              <a:avLst/>
            </a:prstGeom>
            <a:noFill/>
            <a:ln w="57150" cap="flat" cmpd="sng" algn="ctr">
              <a:solidFill>
                <a:srgbClr val="022539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92084629-7416-665B-E28E-67996007E2FC}"/>
              </a:ext>
            </a:extLst>
          </p:cNvPr>
          <p:cNvSpPr/>
          <p:nvPr/>
        </p:nvSpPr>
        <p:spPr>
          <a:xfrm>
            <a:off x="3177510" y="2695193"/>
            <a:ext cx="549461" cy="522548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02253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E136A64-4F1F-607E-40C7-77C531E6487F}"/>
              </a:ext>
            </a:extLst>
          </p:cNvPr>
          <p:cNvSpPr/>
          <p:nvPr/>
        </p:nvSpPr>
        <p:spPr>
          <a:xfrm>
            <a:off x="4590873" y="2705699"/>
            <a:ext cx="549461" cy="522548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02253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113B2FF-AD50-CDB0-05A3-10FF27FE42F9}"/>
              </a:ext>
            </a:extLst>
          </p:cNvPr>
          <p:cNvSpPr txBox="1"/>
          <p:nvPr/>
        </p:nvSpPr>
        <p:spPr>
          <a:xfrm>
            <a:off x="3216559" y="3526209"/>
            <a:ext cx="1881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SWAP A,C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E7B8276-1B32-50F9-9D29-4E62998B260A}"/>
              </a:ext>
            </a:extLst>
          </p:cNvPr>
          <p:cNvGrpSpPr/>
          <p:nvPr/>
        </p:nvGrpSpPr>
        <p:grpSpPr>
          <a:xfrm>
            <a:off x="5532706" y="1483936"/>
            <a:ext cx="1966433" cy="2538159"/>
            <a:chOff x="5532706" y="1483936"/>
            <a:chExt cx="1966433" cy="253815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B9A2ACE-2FFF-6AAE-D8BD-BE12D7C6A544}"/>
                </a:ext>
              </a:extLst>
            </p:cNvPr>
            <p:cNvGrpSpPr/>
            <p:nvPr/>
          </p:nvGrpSpPr>
          <p:grpSpPr>
            <a:xfrm>
              <a:off x="5532706" y="1483936"/>
              <a:ext cx="1966433" cy="1762130"/>
              <a:chOff x="12192000" y="-501143"/>
              <a:chExt cx="2678049" cy="237155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BB3153D-FBC7-8A29-27F7-42368CE79159}"/>
                  </a:ext>
                </a:extLst>
              </p:cNvPr>
              <p:cNvGrpSpPr/>
              <p:nvPr/>
            </p:nvGrpSpPr>
            <p:grpSpPr>
              <a:xfrm>
                <a:off x="12192000" y="-501143"/>
                <a:ext cx="2678049" cy="2371559"/>
                <a:chOff x="7299826" y="2478408"/>
                <a:chExt cx="2521400" cy="2511018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F7EB39F0-36CE-BA76-D532-FB63C847C7C9}"/>
                    </a:ext>
                  </a:extLst>
                </p:cNvPr>
                <p:cNvGrpSpPr/>
                <p:nvPr/>
              </p:nvGrpSpPr>
              <p:grpSpPr>
                <a:xfrm>
                  <a:off x="7299826" y="2478408"/>
                  <a:ext cx="2521400" cy="2511018"/>
                  <a:chOff x="7379936" y="2128204"/>
                  <a:chExt cx="2085130" cy="1992014"/>
                </a:xfrm>
              </p:grpSpPr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C423CD3B-380C-D7A1-C929-0AA55B33FEF5}"/>
                      </a:ext>
                    </a:extLst>
                  </p:cNvPr>
                  <p:cNvSpPr/>
                  <p:nvPr/>
                </p:nvSpPr>
                <p:spPr>
                  <a:xfrm>
                    <a:off x="7379936" y="2128205"/>
                    <a:ext cx="582627" cy="590719"/>
                  </a:xfrm>
                  <a:prstGeom prst="ellipse">
                    <a:avLst/>
                  </a:prstGeom>
                  <a:solidFill>
                    <a:srgbClr val="022539"/>
                  </a:solidFill>
                  <a:ln w="9525" cap="flat" cmpd="sng" algn="ctr">
                    <a:solidFill>
                      <a:srgbClr val="022539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B</a:t>
                    </a:r>
                    <a:endParaRPr kumimoji="0" lang="en-US" sz="24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8D696032-E289-8553-2D53-92AA34A24C96}"/>
                      </a:ext>
                    </a:extLst>
                  </p:cNvPr>
                  <p:cNvSpPr/>
                  <p:nvPr/>
                </p:nvSpPr>
                <p:spPr>
                  <a:xfrm>
                    <a:off x="8882439" y="2128204"/>
                    <a:ext cx="582627" cy="590719"/>
                  </a:xfrm>
                  <a:prstGeom prst="ellipse">
                    <a:avLst/>
                  </a:prstGeom>
                  <a:solidFill>
                    <a:srgbClr val="022539"/>
                  </a:solidFill>
                  <a:ln w="9525" cap="flat" cmpd="sng" algn="ctr">
                    <a:solidFill>
                      <a:srgbClr val="022539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D</a:t>
                    </a:r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07E79580-BF49-E9F2-3692-095DD0350D64}"/>
                      </a:ext>
                    </a:extLst>
                  </p:cNvPr>
                  <p:cNvSpPr/>
                  <p:nvPr/>
                </p:nvSpPr>
                <p:spPr>
                  <a:xfrm>
                    <a:off x="8882439" y="3529499"/>
                    <a:ext cx="582627" cy="590719"/>
                  </a:xfrm>
                  <a:prstGeom prst="ellipse">
                    <a:avLst/>
                  </a:prstGeom>
                  <a:solidFill>
                    <a:srgbClr val="022539"/>
                  </a:solidFill>
                  <a:ln w="9525" cap="flat" cmpd="sng" algn="ctr">
                    <a:solidFill>
                      <a:srgbClr val="022539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413AA38C-7EEF-2CAE-A02B-19861FF55350}"/>
                      </a:ext>
                    </a:extLst>
                  </p:cNvPr>
                  <p:cNvSpPr/>
                  <p:nvPr/>
                </p:nvSpPr>
                <p:spPr>
                  <a:xfrm>
                    <a:off x="7379936" y="3507897"/>
                    <a:ext cx="582627" cy="590719"/>
                  </a:xfrm>
                  <a:prstGeom prst="ellipse">
                    <a:avLst/>
                  </a:prstGeom>
                  <a:solidFill>
                    <a:srgbClr val="022539"/>
                  </a:solidFill>
                  <a:ln w="9525" cap="flat" cmpd="sng" algn="ctr">
                    <a:solidFill>
                      <a:srgbClr val="022539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A</a:t>
                    </a:r>
                  </a:p>
                </p:txBody>
              </p:sp>
            </p:grp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46C60C1E-FE68-B1F2-6674-097B1EA526B1}"/>
                    </a:ext>
                  </a:extLst>
                </p:cNvPr>
                <p:cNvCxnSpPr>
                  <a:cxnSpLocks/>
                  <a:stCxn id="15" idx="6"/>
                  <a:endCxn id="16" idx="2"/>
                </p:cNvCxnSpPr>
                <p:nvPr/>
              </p:nvCxnSpPr>
              <p:spPr>
                <a:xfrm flipV="1">
                  <a:off x="8004356" y="2850721"/>
                  <a:ext cx="1112340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FC18E443-E24B-85D3-B86E-4594C792D14F}"/>
                    </a:ext>
                  </a:extLst>
                </p:cNvPr>
                <p:cNvCxnSpPr>
                  <a:cxnSpLocks/>
                  <a:stCxn id="15" idx="4"/>
                </p:cNvCxnSpPr>
                <p:nvPr/>
              </p:nvCxnSpPr>
              <p:spPr>
                <a:xfrm>
                  <a:off x="7652091" y="3223035"/>
                  <a:ext cx="0" cy="102176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230E92CA-04A6-C1A8-1B43-42CD495617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3222" y="3214210"/>
                  <a:ext cx="0" cy="102176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948210A-CD1C-BDDE-3DBB-FEAC74D7F4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40301" y="1492165"/>
                <a:ext cx="1181448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02253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30D8633-8E5E-91FE-50FD-2A221B5944BB}"/>
                </a:ext>
              </a:extLst>
            </p:cNvPr>
            <p:cNvSpPr/>
            <p:nvPr/>
          </p:nvSpPr>
          <p:spPr>
            <a:xfrm>
              <a:off x="5535054" y="2722271"/>
              <a:ext cx="549461" cy="522548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solidFill>
                <a:srgbClr val="02253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533B2B5-5EA2-E1A0-95E8-E3689AFAB809}"/>
                </a:ext>
              </a:extLst>
            </p:cNvPr>
            <p:cNvSpPr/>
            <p:nvPr/>
          </p:nvSpPr>
          <p:spPr>
            <a:xfrm>
              <a:off x="5532706" y="1492868"/>
              <a:ext cx="549461" cy="522548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solidFill>
                <a:srgbClr val="02253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3F3F251-21A2-F7F0-CA64-283584032FC8}"/>
                </a:ext>
              </a:extLst>
            </p:cNvPr>
            <p:cNvSpPr txBox="1"/>
            <p:nvPr/>
          </p:nvSpPr>
          <p:spPr>
            <a:xfrm>
              <a:off x="5575245" y="3560430"/>
              <a:ext cx="18813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22539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SWAP A,B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87218AC-D461-72EF-9EEA-83E99E320107}"/>
              </a:ext>
            </a:extLst>
          </p:cNvPr>
          <p:cNvGrpSpPr/>
          <p:nvPr/>
        </p:nvGrpSpPr>
        <p:grpSpPr>
          <a:xfrm>
            <a:off x="7859546" y="1483936"/>
            <a:ext cx="1966433" cy="2531966"/>
            <a:chOff x="7859546" y="1483936"/>
            <a:chExt cx="1966433" cy="253196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9EF6168-A6E3-19E0-4552-AB6B4D6D512A}"/>
                </a:ext>
              </a:extLst>
            </p:cNvPr>
            <p:cNvGrpSpPr/>
            <p:nvPr/>
          </p:nvGrpSpPr>
          <p:grpSpPr>
            <a:xfrm>
              <a:off x="7859546" y="1490129"/>
              <a:ext cx="1966433" cy="1762130"/>
              <a:chOff x="12192000" y="-501143"/>
              <a:chExt cx="2678049" cy="2371559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B378CC9-7121-D5A5-EDF4-6D1D363896C1}"/>
                  </a:ext>
                </a:extLst>
              </p:cNvPr>
              <p:cNvGrpSpPr/>
              <p:nvPr/>
            </p:nvGrpSpPr>
            <p:grpSpPr>
              <a:xfrm>
                <a:off x="12192000" y="-501143"/>
                <a:ext cx="2678049" cy="2371559"/>
                <a:chOff x="7299826" y="2478408"/>
                <a:chExt cx="2521400" cy="2511018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414EDE1D-E61F-9C5B-15EB-FA04FAD798C4}"/>
                    </a:ext>
                  </a:extLst>
                </p:cNvPr>
                <p:cNvGrpSpPr/>
                <p:nvPr/>
              </p:nvGrpSpPr>
              <p:grpSpPr>
                <a:xfrm>
                  <a:off x="7299826" y="2478408"/>
                  <a:ext cx="2521400" cy="2511018"/>
                  <a:chOff x="7379936" y="2128204"/>
                  <a:chExt cx="2085130" cy="1992014"/>
                </a:xfrm>
              </p:grpSpPr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44F28128-38C4-E880-27DD-AB5B4CD11B12}"/>
                      </a:ext>
                    </a:extLst>
                  </p:cNvPr>
                  <p:cNvSpPr/>
                  <p:nvPr/>
                </p:nvSpPr>
                <p:spPr>
                  <a:xfrm>
                    <a:off x="7379936" y="2128205"/>
                    <a:ext cx="582627" cy="590719"/>
                  </a:xfrm>
                  <a:prstGeom prst="ellipse">
                    <a:avLst/>
                  </a:prstGeom>
                  <a:solidFill>
                    <a:srgbClr val="022539"/>
                  </a:solidFill>
                  <a:ln w="9525" cap="flat" cmpd="sng" algn="ctr">
                    <a:solidFill>
                      <a:srgbClr val="022539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B</a:t>
                    </a:r>
                    <a:endParaRPr kumimoji="0" lang="en-US" sz="24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13EE7B88-A36E-A5D8-379E-2626C75C4543}"/>
                      </a:ext>
                    </a:extLst>
                  </p:cNvPr>
                  <p:cNvSpPr/>
                  <p:nvPr/>
                </p:nvSpPr>
                <p:spPr>
                  <a:xfrm>
                    <a:off x="8882439" y="2128204"/>
                    <a:ext cx="582627" cy="590719"/>
                  </a:xfrm>
                  <a:prstGeom prst="ellipse">
                    <a:avLst/>
                  </a:prstGeom>
                  <a:solidFill>
                    <a:srgbClr val="022539"/>
                  </a:solidFill>
                  <a:ln w="9525" cap="flat" cmpd="sng" algn="ctr">
                    <a:solidFill>
                      <a:srgbClr val="022539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D</a:t>
                    </a:r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2B8C608C-E2DB-3B82-E4B5-50BA6DAF0471}"/>
                      </a:ext>
                    </a:extLst>
                  </p:cNvPr>
                  <p:cNvSpPr/>
                  <p:nvPr/>
                </p:nvSpPr>
                <p:spPr>
                  <a:xfrm>
                    <a:off x="8882439" y="3529499"/>
                    <a:ext cx="582627" cy="590719"/>
                  </a:xfrm>
                  <a:prstGeom prst="ellipse">
                    <a:avLst/>
                  </a:prstGeom>
                  <a:solidFill>
                    <a:srgbClr val="022539"/>
                  </a:solidFill>
                  <a:ln w="9525" cap="flat" cmpd="sng" algn="ctr">
                    <a:solidFill>
                      <a:srgbClr val="022539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0367F93C-8A8B-5872-64F2-5CF94455BF27}"/>
                      </a:ext>
                    </a:extLst>
                  </p:cNvPr>
                  <p:cNvSpPr/>
                  <p:nvPr/>
                </p:nvSpPr>
                <p:spPr>
                  <a:xfrm>
                    <a:off x="7379936" y="3507897"/>
                    <a:ext cx="582627" cy="590719"/>
                  </a:xfrm>
                  <a:prstGeom prst="ellipse">
                    <a:avLst/>
                  </a:prstGeom>
                  <a:solidFill>
                    <a:srgbClr val="022539"/>
                  </a:solidFill>
                  <a:ln w="9525" cap="flat" cmpd="sng" algn="ctr">
                    <a:solidFill>
                      <a:srgbClr val="022539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A</a:t>
                    </a:r>
                  </a:p>
                </p:txBody>
              </p:sp>
            </p:grp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440684D4-4A26-72C2-3429-B877D95A09C3}"/>
                    </a:ext>
                  </a:extLst>
                </p:cNvPr>
                <p:cNvCxnSpPr>
                  <a:cxnSpLocks/>
                  <a:stCxn id="28" idx="6"/>
                  <a:endCxn id="29" idx="2"/>
                </p:cNvCxnSpPr>
                <p:nvPr/>
              </p:nvCxnSpPr>
              <p:spPr>
                <a:xfrm flipV="1">
                  <a:off x="8004356" y="2850721"/>
                  <a:ext cx="1112340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009659DE-BB40-8458-BE6F-99D025170984}"/>
                    </a:ext>
                  </a:extLst>
                </p:cNvPr>
                <p:cNvCxnSpPr>
                  <a:cxnSpLocks/>
                  <a:stCxn id="28" idx="4"/>
                </p:cNvCxnSpPr>
                <p:nvPr/>
              </p:nvCxnSpPr>
              <p:spPr>
                <a:xfrm>
                  <a:off x="7652091" y="3223035"/>
                  <a:ext cx="0" cy="102176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17C3C318-453B-8AA2-939E-C40F66778E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3222" y="3214210"/>
                  <a:ext cx="0" cy="102176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807DDB0-0464-06BB-6E9C-92C002781E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40301" y="1492165"/>
                <a:ext cx="1181448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02253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5BC5D7-FDDC-28A2-A474-9F2090D1C5FA}"/>
                </a:ext>
              </a:extLst>
            </p:cNvPr>
            <p:cNvSpPr/>
            <p:nvPr/>
          </p:nvSpPr>
          <p:spPr>
            <a:xfrm>
              <a:off x="9274170" y="1483936"/>
              <a:ext cx="549461" cy="522548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solidFill>
                <a:srgbClr val="02253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61DE585-3B1F-1051-91A9-345E73EB024B}"/>
                </a:ext>
              </a:extLst>
            </p:cNvPr>
            <p:cNvSpPr/>
            <p:nvPr/>
          </p:nvSpPr>
          <p:spPr>
            <a:xfrm>
              <a:off x="9274170" y="2723518"/>
              <a:ext cx="549461" cy="522548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solidFill>
                <a:srgbClr val="02253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74ED1A4-9E34-D81E-825B-81C9F9B1D0E2}"/>
                </a:ext>
              </a:extLst>
            </p:cNvPr>
            <p:cNvSpPr txBox="1"/>
            <p:nvPr/>
          </p:nvSpPr>
          <p:spPr>
            <a:xfrm>
              <a:off x="7902085" y="3554237"/>
              <a:ext cx="18813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22539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SWAP C,D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05DC069-9FD2-319D-51DA-5EB013401C79}"/>
              </a:ext>
            </a:extLst>
          </p:cNvPr>
          <p:cNvGrpSpPr/>
          <p:nvPr/>
        </p:nvGrpSpPr>
        <p:grpSpPr>
          <a:xfrm>
            <a:off x="10151512" y="1478742"/>
            <a:ext cx="1966433" cy="2537159"/>
            <a:chOff x="10151512" y="1478742"/>
            <a:chExt cx="1966433" cy="253715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E57E41E-FAB8-E169-02BA-6C8D9EFE2DCE}"/>
                </a:ext>
              </a:extLst>
            </p:cNvPr>
            <p:cNvGrpSpPr/>
            <p:nvPr/>
          </p:nvGrpSpPr>
          <p:grpSpPr>
            <a:xfrm>
              <a:off x="10151512" y="1478742"/>
              <a:ext cx="1966433" cy="1762130"/>
              <a:chOff x="12192000" y="-501143"/>
              <a:chExt cx="2678049" cy="2371559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B70CD37-03EA-B80A-49A5-A23210248F34}"/>
                  </a:ext>
                </a:extLst>
              </p:cNvPr>
              <p:cNvGrpSpPr/>
              <p:nvPr/>
            </p:nvGrpSpPr>
            <p:grpSpPr>
              <a:xfrm>
                <a:off x="12192000" y="-501143"/>
                <a:ext cx="2678049" cy="2371559"/>
                <a:chOff x="7299826" y="2478408"/>
                <a:chExt cx="2521400" cy="2511018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00BDB2EC-475D-787A-3659-1FA87EE4ABA1}"/>
                    </a:ext>
                  </a:extLst>
                </p:cNvPr>
                <p:cNvGrpSpPr/>
                <p:nvPr/>
              </p:nvGrpSpPr>
              <p:grpSpPr>
                <a:xfrm>
                  <a:off x="7299826" y="2478408"/>
                  <a:ext cx="2521400" cy="2511018"/>
                  <a:chOff x="7379936" y="2128204"/>
                  <a:chExt cx="2085130" cy="1992014"/>
                </a:xfrm>
              </p:grpSpPr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5CC3D89A-D6AE-F92C-D272-11B3E52AF2F5}"/>
                      </a:ext>
                    </a:extLst>
                  </p:cNvPr>
                  <p:cNvSpPr/>
                  <p:nvPr/>
                </p:nvSpPr>
                <p:spPr>
                  <a:xfrm>
                    <a:off x="7379936" y="2128205"/>
                    <a:ext cx="582627" cy="590719"/>
                  </a:xfrm>
                  <a:prstGeom prst="ellipse">
                    <a:avLst/>
                  </a:prstGeom>
                  <a:solidFill>
                    <a:srgbClr val="022539"/>
                  </a:solidFill>
                  <a:ln w="9525" cap="flat" cmpd="sng" algn="ctr">
                    <a:solidFill>
                      <a:srgbClr val="022539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B</a:t>
                    </a:r>
                    <a:endParaRPr kumimoji="0" lang="en-US" sz="24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BBF43A78-553B-A24A-D544-F17F720D6289}"/>
                      </a:ext>
                    </a:extLst>
                  </p:cNvPr>
                  <p:cNvSpPr/>
                  <p:nvPr/>
                </p:nvSpPr>
                <p:spPr>
                  <a:xfrm>
                    <a:off x="8882439" y="2128204"/>
                    <a:ext cx="582627" cy="590719"/>
                  </a:xfrm>
                  <a:prstGeom prst="ellipse">
                    <a:avLst/>
                  </a:prstGeom>
                  <a:solidFill>
                    <a:srgbClr val="022539"/>
                  </a:solidFill>
                  <a:ln w="9525" cap="flat" cmpd="sng" algn="ctr">
                    <a:solidFill>
                      <a:srgbClr val="022539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D</a:t>
                    </a:r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18FDB7C8-1B1F-D19B-638C-C0456BCAC652}"/>
                      </a:ext>
                    </a:extLst>
                  </p:cNvPr>
                  <p:cNvSpPr/>
                  <p:nvPr/>
                </p:nvSpPr>
                <p:spPr>
                  <a:xfrm>
                    <a:off x="8882439" y="3529499"/>
                    <a:ext cx="582627" cy="590719"/>
                  </a:xfrm>
                  <a:prstGeom prst="ellipse">
                    <a:avLst/>
                  </a:prstGeom>
                  <a:solidFill>
                    <a:srgbClr val="022539"/>
                  </a:solidFill>
                  <a:ln w="9525" cap="flat" cmpd="sng" algn="ctr">
                    <a:solidFill>
                      <a:srgbClr val="022539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00906B07-B93D-E3E6-6027-529ADFF806BA}"/>
                      </a:ext>
                    </a:extLst>
                  </p:cNvPr>
                  <p:cNvSpPr/>
                  <p:nvPr/>
                </p:nvSpPr>
                <p:spPr>
                  <a:xfrm>
                    <a:off x="7379936" y="3507897"/>
                    <a:ext cx="582627" cy="590719"/>
                  </a:xfrm>
                  <a:prstGeom prst="ellipse">
                    <a:avLst/>
                  </a:prstGeom>
                  <a:solidFill>
                    <a:srgbClr val="022539"/>
                  </a:solidFill>
                  <a:ln w="9525" cap="flat" cmpd="sng" algn="ctr">
                    <a:solidFill>
                      <a:srgbClr val="022539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A</a:t>
                    </a:r>
                  </a:p>
                </p:txBody>
              </p:sp>
            </p:grp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BCF323F0-0660-DAE5-F5AB-1C0BC658EE21}"/>
                    </a:ext>
                  </a:extLst>
                </p:cNvPr>
                <p:cNvCxnSpPr>
                  <a:cxnSpLocks/>
                  <a:stCxn id="41" idx="6"/>
                  <a:endCxn id="42" idx="2"/>
                </p:cNvCxnSpPr>
                <p:nvPr/>
              </p:nvCxnSpPr>
              <p:spPr>
                <a:xfrm flipV="1">
                  <a:off x="8004356" y="2850721"/>
                  <a:ext cx="1112340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207B5E4D-F71C-77AF-963F-C1287BEC7600}"/>
                    </a:ext>
                  </a:extLst>
                </p:cNvPr>
                <p:cNvCxnSpPr>
                  <a:cxnSpLocks/>
                  <a:stCxn id="41" idx="4"/>
                </p:cNvCxnSpPr>
                <p:nvPr/>
              </p:nvCxnSpPr>
              <p:spPr>
                <a:xfrm>
                  <a:off x="7652091" y="3223035"/>
                  <a:ext cx="0" cy="102176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2505E38A-39E0-FD26-0514-0ECC2A0AE8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3222" y="3214210"/>
                  <a:ext cx="0" cy="102176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83B6585-6514-F99E-78B2-CC82C81381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40301" y="1492165"/>
                <a:ext cx="1181448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02253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9B040A0-7F98-8FA2-8C6E-5F542957275B}"/>
                </a:ext>
              </a:extLst>
            </p:cNvPr>
            <p:cNvSpPr/>
            <p:nvPr/>
          </p:nvSpPr>
          <p:spPr>
            <a:xfrm>
              <a:off x="11566136" y="1492868"/>
              <a:ext cx="549461" cy="522548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solidFill>
                <a:srgbClr val="02253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831836F-9AD5-0E7F-BBF5-4CDDE11DC929}"/>
                </a:ext>
              </a:extLst>
            </p:cNvPr>
            <p:cNvSpPr/>
            <p:nvPr/>
          </p:nvSpPr>
          <p:spPr>
            <a:xfrm>
              <a:off x="10151512" y="1487674"/>
              <a:ext cx="549461" cy="522548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solidFill>
                <a:srgbClr val="02253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D01ACA3-723D-5FEE-D476-C719404D6532}"/>
                </a:ext>
              </a:extLst>
            </p:cNvPr>
            <p:cNvSpPr txBox="1"/>
            <p:nvPr/>
          </p:nvSpPr>
          <p:spPr>
            <a:xfrm>
              <a:off x="10194051" y="3554236"/>
              <a:ext cx="18813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22539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SWAP B,D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6684D930-C30E-26A4-E80C-13A4BA7BABE3}"/>
              </a:ext>
            </a:extLst>
          </p:cNvPr>
          <p:cNvSpPr txBox="1"/>
          <p:nvPr/>
        </p:nvSpPr>
        <p:spPr>
          <a:xfrm>
            <a:off x="68229" y="4151608"/>
            <a:ext cx="12027875" cy="193899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 sz="2400" b="1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90575" indent="-380990" defTabSz="609585">
              <a:spcBef>
                <a:spcPct val="20000"/>
              </a:spcBef>
              <a:buFont typeface="Arial"/>
              <a:buChar char="–"/>
              <a:defRPr sz="3733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 defTabSz="609585">
              <a:spcBef>
                <a:spcPct val="20000"/>
              </a:spcBef>
              <a:buFont typeface="Arial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 defTabSz="609585">
              <a:spcBef>
                <a:spcPct val="20000"/>
              </a:spcBef>
              <a:buFont typeface="Arial"/>
              <a:buChar char="–"/>
              <a:defRPr sz="2667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 defTabSz="609585">
              <a:spcBef>
                <a:spcPct val="20000"/>
              </a:spcBef>
              <a:buFont typeface="Arial"/>
              <a:buChar char="»"/>
              <a:defRPr sz="2667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/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A* search to locate candidates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Search complexity scales rapidly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Large memory footprint to store the A* search tree</a:t>
            </a:r>
          </a:p>
        </p:txBody>
      </p:sp>
    </p:spTree>
    <p:extLst>
      <p:ext uri="{BB962C8B-B14F-4D97-AF65-F5344CB8AC3E}">
        <p14:creationId xmlns:p14="http://schemas.microsoft.com/office/powerpoint/2010/main" val="379917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Lookahead Scheme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10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far should you lookahead? What are the trade-offs?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55C06E5-6647-41E1-50EB-41CB6DD9B013}"/>
              </a:ext>
            </a:extLst>
          </p:cNvPr>
          <p:cNvSpPr/>
          <p:nvPr/>
        </p:nvSpPr>
        <p:spPr>
          <a:xfrm>
            <a:off x="520389" y="1301410"/>
            <a:ext cx="24842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cnot A,B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cnot C,D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cnot A,C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cnot A,D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cnot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A,B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2253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13D11AA-6F0A-CBBF-1D20-11726B8060C0}"/>
              </a:ext>
            </a:extLst>
          </p:cNvPr>
          <p:cNvGrpSpPr/>
          <p:nvPr/>
        </p:nvGrpSpPr>
        <p:grpSpPr>
          <a:xfrm>
            <a:off x="-40658" y="1350659"/>
            <a:ext cx="3020760" cy="1088980"/>
            <a:chOff x="-24720" y="2535915"/>
            <a:chExt cx="2922209" cy="108898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2D99457-25D7-3FAF-9B15-4964C31951C5}"/>
                </a:ext>
              </a:extLst>
            </p:cNvPr>
            <p:cNvSpPr/>
            <p:nvPr/>
          </p:nvSpPr>
          <p:spPr>
            <a:xfrm>
              <a:off x="51921" y="2633637"/>
              <a:ext cx="2845568" cy="991258"/>
            </a:xfrm>
            <a:prstGeom prst="rect">
              <a:avLst/>
            </a:prstGeom>
            <a:solidFill>
              <a:srgbClr val="EEECE1">
                <a:lumMod val="90000"/>
                <a:alpha val="49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9ADB007-0A40-28D3-9D76-8F9EC0233365}"/>
                </a:ext>
              </a:extLst>
            </p:cNvPr>
            <p:cNvSpPr/>
            <p:nvPr/>
          </p:nvSpPr>
          <p:spPr>
            <a:xfrm>
              <a:off x="-24720" y="2535915"/>
              <a:ext cx="4700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22539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L1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FDC4AEF-F7E6-EB54-00CE-69C8C7A8BDFB}"/>
              </a:ext>
            </a:extLst>
          </p:cNvPr>
          <p:cNvGrpSpPr/>
          <p:nvPr/>
        </p:nvGrpSpPr>
        <p:grpSpPr>
          <a:xfrm>
            <a:off x="-14412" y="2504200"/>
            <a:ext cx="2973967" cy="535100"/>
            <a:chOff x="0" y="3689456"/>
            <a:chExt cx="2876943" cy="5351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80EFC8E-AE55-2EF5-3314-F975CA02EF08}"/>
                </a:ext>
              </a:extLst>
            </p:cNvPr>
            <p:cNvSpPr/>
            <p:nvPr/>
          </p:nvSpPr>
          <p:spPr>
            <a:xfrm>
              <a:off x="51921" y="3689456"/>
              <a:ext cx="2825022" cy="535100"/>
            </a:xfrm>
            <a:prstGeom prst="rect">
              <a:avLst/>
            </a:prstGeom>
            <a:solidFill>
              <a:srgbClr val="EEECE1">
                <a:lumMod val="90000"/>
                <a:alpha val="49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921F466-81CE-A0D1-629A-C6B43C895766}"/>
                </a:ext>
              </a:extLst>
            </p:cNvPr>
            <p:cNvSpPr/>
            <p:nvPr/>
          </p:nvSpPr>
          <p:spPr>
            <a:xfrm>
              <a:off x="0" y="3703026"/>
              <a:ext cx="4700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22539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L2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6ACA9A5-69DC-E749-EC00-EF68EC797FF0}"/>
              </a:ext>
            </a:extLst>
          </p:cNvPr>
          <p:cNvGrpSpPr/>
          <p:nvPr/>
        </p:nvGrpSpPr>
        <p:grpSpPr>
          <a:xfrm>
            <a:off x="-14412" y="3047854"/>
            <a:ext cx="2977729" cy="535100"/>
            <a:chOff x="6537" y="4289117"/>
            <a:chExt cx="2880582" cy="5351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16FEBDF-4D50-5E55-9BBB-1C0FB46E50E9}"/>
                </a:ext>
              </a:extLst>
            </p:cNvPr>
            <p:cNvSpPr/>
            <p:nvPr/>
          </p:nvSpPr>
          <p:spPr>
            <a:xfrm>
              <a:off x="51921" y="4289117"/>
              <a:ext cx="2835198" cy="535100"/>
            </a:xfrm>
            <a:prstGeom prst="rect">
              <a:avLst/>
            </a:prstGeom>
            <a:solidFill>
              <a:srgbClr val="EEECE1">
                <a:lumMod val="90000"/>
                <a:alpha val="49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C87964C-7F10-C49E-F7C1-C424004F0183}"/>
                </a:ext>
              </a:extLst>
            </p:cNvPr>
            <p:cNvSpPr/>
            <p:nvPr/>
          </p:nvSpPr>
          <p:spPr>
            <a:xfrm>
              <a:off x="6537" y="4300190"/>
              <a:ext cx="4700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22539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L3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A0CCEA8-9A54-7CBC-933E-A2886C945323}"/>
              </a:ext>
            </a:extLst>
          </p:cNvPr>
          <p:cNvGrpSpPr/>
          <p:nvPr/>
        </p:nvGrpSpPr>
        <p:grpSpPr>
          <a:xfrm>
            <a:off x="3175162" y="1456858"/>
            <a:ext cx="1966433" cy="1762130"/>
            <a:chOff x="12192000" y="-501143"/>
            <a:chExt cx="2678049" cy="2371559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6AAB0A72-3E88-3C3E-AF6C-58344ED4D03D}"/>
                </a:ext>
              </a:extLst>
            </p:cNvPr>
            <p:cNvGrpSpPr/>
            <p:nvPr/>
          </p:nvGrpSpPr>
          <p:grpSpPr>
            <a:xfrm>
              <a:off x="12192000" y="-501143"/>
              <a:ext cx="2678049" cy="2371559"/>
              <a:chOff x="7299826" y="2478408"/>
              <a:chExt cx="2521400" cy="2511018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AD084C4A-B08D-B504-9E2B-F4207513CC35}"/>
                  </a:ext>
                </a:extLst>
              </p:cNvPr>
              <p:cNvGrpSpPr/>
              <p:nvPr/>
            </p:nvGrpSpPr>
            <p:grpSpPr>
              <a:xfrm>
                <a:off x="7299826" y="2478408"/>
                <a:ext cx="2521400" cy="2511018"/>
                <a:chOff x="7379936" y="2128204"/>
                <a:chExt cx="2085130" cy="1992014"/>
              </a:xfrm>
            </p:grpSpPr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82CE9BF8-4B8E-C65E-6AAD-E7A06B5F87AB}"/>
                    </a:ext>
                  </a:extLst>
                </p:cNvPr>
                <p:cNvSpPr/>
                <p:nvPr/>
              </p:nvSpPr>
              <p:spPr>
                <a:xfrm>
                  <a:off x="7379936" y="2128205"/>
                  <a:ext cx="582627" cy="590719"/>
                </a:xfrm>
                <a:prstGeom prst="ellipse">
                  <a:avLst/>
                </a:prstGeom>
                <a:solidFill>
                  <a:srgbClr val="022539"/>
                </a:solidFill>
                <a:ln w="9525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</a:t>
                  </a:r>
                  <a:endPara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4DB45030-BD68-8BAF-58B1-5268C33CB1E0}"/>
                    </a:ext>
                  </a:extLst>
                </p:cNvPr>
                <p:cNvSpPr/>
                <p:nvPr/>
              </p:nvSpPr>
              <p:spPr>
                <a:xfrm>
                  <a:off x="8882439" y="2128204"/>
                  <a:ext cx="582627" cy="590719"/>
                </a:xfrm>
                <a:prstGeom prst="ellipse">
                  <a:avLst/>
                </a:prstGeom>
                <a:solidFill>
                  <a:srgbClr val="022539"/>
                </a:solidFill>
                <a:ln w="9525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D</a:t>
                  </a:r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221EA3AD-A842-1B7E-14DD-DF835C3288D4}"/>
                    </a:ext>
                  </a:extLst>
                </p:cNvPr>
                <p:cNvSpPr/>
                <p:nvPr/>
              </p:nvSpPr>
              <p:spPr>
                <a:xfrm>
                  <a:off x="8882439" y="3529499"/>
                  <a:ext cx="582627" cy="590719"/>
                </a:xfrm>
                <a:prstGeom prst="ellipse">
                  <a:avLst/>
                </a:prstGeom>
                <a:solidFill>
                  <a:srgbClr val="022539"/>
                </a:solidFill>
                <a:ln w="9525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2097393E-4C19-4FF2-ADFA-2CEFE2DE4EBE}"/>
                    </a:ext>
                  </a:extLst>
                </p:cNvPr>
                <p:cNvSpPr/>
                <p:nvPr/>
              </p:nvSpPr>
              <p:spPr>
                <a:xfrm>
                  <a:off x="7379936" y="3507897"/>
                  <a:ext cx="582627" cy="590719"/>
                </a:xfrm>
                <a:prstGeom prst="ellipse">
                  <a:avLst/>
                </a:prstGeom>
                <a:solidFill>
                  <a:srgbClr val="022539"/>
                </a:solidFill>
                <a:ln w="9525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</a:t>
                  </a:r>
                </a:p>
              </p:txBody>
            </p:sp>
          </p:grp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7D3EEF1B-D231-DDBC-6102-BADA1046B618}"/>
                  </a:ext>
                </a:extLst>
              </p:cNvPr>
              <p:cNvCxnSpPr>
                <a:cxnSpLocks/>
                <a:stCxn id="105" idx="6"/>
                <a:endCxn id="106" idx="2"/>
              </p:cNvCxnSpPr>
              <p:nvPr/>
            </p:nvCxnSpPr>
            <p:spPr>
              <a:xfrm flipV="1">
                <a:off x="8004356" y="2850721"/>
                <a:ext cx="1112340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02253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AC38B442-15AF-AB59-707B-2DA1A1295D24}"/>
                  </a:ext>
                </a:extLst>
              </p:cNvPr>
              <p:cNvCxnSpPr>
                <a:cxnSpLocks/>
                <a:stCxn id="105" idx="4"/>
              </p:cNvCxnSpPr>
              <p:nvPr/>
            </p:nvCxnSpPr>
            <p:spPr>
              <a:xfrm>
                <a:off x="7652091" y="3223035"/>
                <a:ext cx="0" cy="1021765"/>
              </a:xfrm>
              <a:prstGeom prst="line">
                <a:avLst/>
              </a:prstGeom>
              <a:noFill/>
              <a:ln w="57150" cap="flat" cmpd="sng" algn="ctr">
                <a:solidFill>
                  <a:srgbClr val="02253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8911D8E-7553-0F5D-3BB6-3138913E68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3222" y="3214210"/>
                <a:ext cx="0" cy="1021765"/>
              </a:xfrm>
              <a:prstGeom prst="line">
                <a:avLst/>
              </a:prstGeom>
              <a:noFill/>
              <a:ln w="57150" cap="flat" cmpd="sng" algn="ctr">
                <a:solidFill>
                  <a:srgbClr val="02253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5EB8F58-DF57-4D87-63C4-27EFF57A69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40301" y="1492165"/>
              <a:ext cx="1181448" cy="1"/>
            </a:xfrm>
            <a:prstGeom prst="line">
              <a:avLst/>
            </a:prstGeom>
            <a:noFill/>
            <a:ln w="57150" cap="flat" cmpd="sng" algn="ctr">
              <a:solidFill>
                <a:srgbClr val="022539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92084629-7416-665B-E28E-67996007E2FC}"/>
              </a:ext>
            </a:extLst>
          </p:cNvPr>
          <p:cNvSpPr/>
          <p:nvPr/>
        </p:nvSpPr>
        <p:spPr>
          <a:xfrm>
            <a:off x="3177510" y="2695193"/>
            <a:ext cx="549461" cy="522548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02253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E136A64-4F1F-607E-40C7-77C531E6487F}"/>
              </a:ext>
            </a:extLst>
          </p:cNvPr>
          <p:cNvSpPr/>
          <p:nvPr/>
        </p:nvSpPr>
        <p:spPr>
          <a:xfrm>
            <a:off x="4590873" y="2705699"/>
            <a:ext cx="549461" cy="522548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02253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9A2ACE-2FFF-6AAE-D8BD-BE12D7C6A544}"/>
              </a:ext>
            </a:extLst>
          </p:cNvPr>
          <p:cNvGrpSpPr/>
          <p:nvPr/>
        </p:nvGrpSpPr>
        <p:grpSpPr>
          <a:xfrm>
            <a:off x="5532706" y="1483936"/>
            <a:ext cx="1966433" cy="1762130"/>
            <a:chOff x="12192000" y="-501143"/>
            <a:chExt cx="2678049" cy="237155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BB3153D-FBC7-8A29-27F7-42368CE79159}"/>
                </a:ext>
              </a:extLst>
            </p:cNvPr>
            <p:cNvGrpSpPr/>
            <p:nvPr/>
          </p:nvGrpSpPr>
          <p:grpSpPr>
            <a:xfrm>
              <a:off x="12192000" y="-501143"/>
              <a:ext cx="2678049" cy="2371559"/>
              <a:chOff x="7299826" y="2478408"/>
              <a:chExt cx="2521400" cy="251101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7EB39F0-36CE-BA76-D532-FB63C847C7C9}"/>
                  </a:ext>
                </a:extLst>
              </p:cNvPr>
              <p:cNvGrpSpPr/>
              <p:nvPr/>
            </p:nvGrpSpPr>
            <p:grpSpPr>
              <a:xfrm>
                <a:off x="7299826" y="2478408"/>
                <a:ext cx="2521400" cy="2511018"/>
                <a:chOff x="7379936" y="2128204"/>
                <a:chExt cx="2085130" cy="1992014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423CD3B-380C-D7A1-C929-0AA55B33FEF5}"/>
                    </a:ext>
                  </a:extLst>
                </p:cNvPr>
                <p:cNvSpPr/>
                <p:nvPr/>
              </p:nvSpPr>
              <p:spPr>
                <a:xfrm>
                  <a:off x="7379936" y="2128205"/>
                  <a:ext cx="582627" cy="590719"/>
                </a:xfrm>
                <a:prstGeom prst="ellipse">
                  <a:avLst/>
                </a:prstGeom>
                <a:solidFill>
                  <a:srgbClr val="022539"/>
                </a:solidFill>
                <a:ln w="9525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</a:t>
                  </a:r>
                  <a:endPara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8D696032-E289-8553-2D53-92AA34A24C96}"/>
                    </a:ext>
                  </a:extLst>
                </p:cNvPr>
                <p:cNvSpPr/>
                <p:nvPr/>
              </p:nvSpPr>
              <p:spPr>
                <a:xfrm>
                  <a:off x="8882439" y="2128204"/>
                  <a:ext cx="582627" cy="590719"/>
                </a:xfrm>
                <a:prstGeom prst="ellipse">
                  <a:avLst/>
                </a:prstGeom>
                <a:solidFill>
                  <a:srgbClr val="022539"/>
                </a:solidFill>
                <a:ln w="9525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D</a:t>
                  </a: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07E79580-BF49-E9F2-3692-095DD0350D64}"/>
                    </a:ext>
                  </a:extLst>
                </p:cNvPr>
                <p:cNvSpPr/>
                <p:nvPr/>
              </p:nvSpPr>
              <p:spPr>
                <a:xfrm>
                  <a:off x="8882439" y="3529499"/>
                  <a:ext cx="582627" cy="590719"/>
                </a:xfrm>
                <a:prstGeom prst="ellipse">
                  <a:avLst/>
                </a:prstGeom>
                <a:solidFill>
                  <a:srgbClr val="022539"/>
                </a:solidFill>
                <a:ln w="9525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13AA38C-7EEF-2CAE-A02B-19861FF55350}"/>
                    </a:ext>
                  </a:extLst>
                </p:cNvPr>
                <p:cNvSpPr/>
                <p:nvPr/>
              </p:nvSpPr>
              <p:spPr>
                <a:xfrm>
                  <a:off x="7379936" y="3507897"/>
                  <a:ext cx="582627" cy="590719"/>
                </a:xfrm>
                <a:prstGeom prst="ellipse">
                  <a:avLst/>
                </a:prstGeom>
                <a:solidFill>
                  <a:srgbClr val="022539"/>
                </a:solidFill>
                <a:ln w="9525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</a:t>
                  </a:r>
                </a:p>
              </p:txBody>
            </p: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6C60C1E-FE68-B1F2-6674-097B1EA526B1}"/>
                  </a:ext>
                </a:extLst>
              </p:cNvPr>
              <p:cNvCxnSpPr>
                <a:cxnSpLocks/>
                <a:stCxn id="15" idx="6"/>
                <a:endCxn id="16" idx="2"/>
              </p:cNvCxnSpPr>
              <p:nvPr/>
            </p:nvCxnSpPr>
            <p:spPr>
              <a:xfrm flipV="1">
                <a:off x="8004356" y="2850721"/>
                <a:ext cx="1112340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02253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C18E443-E24B-85D3-B86E-4594C792D14F}"/>
                  </a:ext>
                </a:extLst>
              </p:cNvPr>
              <p:cNvCxnSpPr>
                <a:cxnSpLocks/>
                <a:stCxn id="15" idx="4"/>
              </p:cNvCxnSpPr>
              <p:nvPr/>
            </p:nvCxnSpPr>
            <p:spPr>
              <a:xfrm>
                <a:off x="7652091" y="3223035"/>
                <a:ext cx="0" cy="1021765"/>
              </a:xfrm>
              <a:prstGeom prst="line">
                <a:avLst/>
              </a:prstGeom>
              <a:noFill/>
              <a:ln w="57150" cap="flat" cmpd="sng" algn="ctr">
                <a:solidFill>
                  <a:srgbClr val="02253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30E92CA-04A6-C1A8-1B43-42CD495617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3222" y="3214210"/>
                <a:ext cx="0" cy="1021765"/>
              </a:xfrm>
              <a:prstGeom prst="line">
                <a:avLst/>
              </a:prstGeom>
              <a:noFill/>
              <a:ln w="57150" cap="flat" cmpd="sng" algn="ctr">
                <a:solidFill>
                  <a:srgbClr val="02253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948210A-CD1C-BDDE-3DBB-FEAC74D7F4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40301" y="1492165"/>
              <a:ext cx="1181448" cy="1"/>
            </a:xfrm>
            <a:prstGeom prst="line">
              <a:avLst/>
            </a:prstGeom>
            <a:noFill/>
            <a:ln w="57150" cap="flat" cmpd="sng" algn="ctr">
              <a:solidFill>
                <a:srgbClr val="022539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730D8633-8E5E-91FE-50FD-2A221B5944BB}"/>
              </a:ext>
            </a:extLst>
          </p:cNvPr>
          <p:cNvSpPr/>
          <p:nvPr/>
        </p:nvSpPr>
        <p:spPr>
          <a:xfrm>
            <a:off x="5535054" y="2722271"/>
            <a:ext cx="549461" cy="522548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02253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33B2B5-5EA2-E1A0-95E8-E3689AFAB809}"/>
              </a:ext>
            </a:extLst>
          </p:cNvPr>
          <p:cNvSpPr/>
          <p:nvPr/>
        </p:nvSpPr>
        <p:spPr>
          <a:xfrm>
            <a:off x="5532706" y="1492868"/>
            <a:ext cx="549461" cy="522548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02253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EF6168-A6E3-19E0-4552-AB6B4D6D512A}"/>
              </a:ext>
            </a:extLst>
          </p:cNvPr>
          <p:cNvGrpSpPr/>
          <p:nvPr/>
        </p:nvGrpSpPr>
        <p:grpSpPr>
          <a:xfrm>
            <a:off x="7859546" y="1490129"/>
            <a:ext cx="1966433" cy="1762130"/>
            <a:chOff x="12192000" y="-501143"/>
            <a:chExt cx="2678049" cy="237155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B378CC9-7121-D5A5-EDF4-6D1D363896C1}"/>
                </a:ext>
              </a:extLst>
            </p:cNvPr>
            <p:cNvGrpSpPr/>
            <p:nvPr/>
          </p:nvGrpSpPr>
          <p:grpSpPr>
            <a:xfrm>
              <a:off x="12192000" y="-501143"/>
              <a:ext cx="2678049" cy="2371559"/>
              <a:chOff x="7299826" y="2478408"/>
              <a:chExt cx="2521400" cy="2511018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414EDE1D-E61F-9C5B-15EB-FA04FAD798C4}"/>
                  </a:ext>
                </a:extLst>
              </p:cNvPr>
              <p:cNvGrpSpPr/>
              <p:nvPr/>
            </p:nvGrpSpPr>
            <p:grpSpPr>
              <a:xfrm>
                <a:off x="7299826" y="2478408"/>
                <a:ext cx="2521400" cy="2511018"/>
                <a:chOff x="7379936" y="2128204"/>
                <a:chExt cx="2085130" cy="1992014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44F28128-38C4-E880-27DD-AB5B4CD11B12}"/>
                    </a:ext>
                  </a:extLst>
                </p:cNvPr>
                <p:cNvSpPr/>
                <p:nvPr/>
              </p:nvSpPr>
              <p:spPr>
                <a:xfrm>
                  <a:off x="7379936" y="2128205"/>
                  <a:ext cx="582627" cy="590719"/>
                </a:xfrm>
                <a:prstGeom prst="ellipse">
                  <a:avLst/>
                </a:prstGeom>
                <a:solidFill>
                  <a:srgbClr val="022539"/>
                </a:solidFill>
                <a:ln w="9525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</a:t>
                  </a:r>
                  <a:endPara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13EE7B88-A36E-A5D8-379E-2626C75C4543}"/>
                    </a:ext>
                  </a:extLst>
                </p:cNvPr>
                <p:cNvSpPr/>
                <p:nvPr/>
              </p:nvSpPr>
              <p:spPr>
                <a:xfrm>
                  <a:off x="8882439" y="2128204"/>
                  <a:ext cx="582627" cy="590719"/>
                </a:xfrm>
                <a:prstGeom prst="ellipse">
                  <a:avLst/>
                </a:prstGeom>
                <a:solidFill>
                  <a:srgbClr val="022539"/>
                </a:solidFill>
                <a:ln w="9525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D</a:t>
                  </a: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2B8C608C-E2DB-3B82-E4B5-50BA6DAF0471}"/>
                    </a:ext>
                  </a:extLst>
                </p:cNvPr>
                <p:cNvSpPr/>
                <p:nvPr/>
              </p:nvSpPr>
              <p:spPr>
                <a:xfrm>
                  <a:off x="8882439" y="3529499"/>
                  <a:ext cx="582627" cy="590719"/>
                </a:xfrm>
                <a:prstGeom prst="ellipse">
                  <a:avLst/>
                </a:prstGeom>
                <a:solidFill>
                  <a:srgbClr val="022539"/>
                </a:solidFill>
                <a:ln w="9525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0367F93C-8A8B-5872-64F2-5CF94455BF27}"/>
                    </a:ext>
                  </a:extLst>
                </p:cNvPr>
                <p:cNvSpPr/>
                <p:nvPr/>
              </p:nvSpPr>
              <p:spPr>
                <a:xfrm>
                  <a:off x="7379936" y="3507897"/>
                  <a:ext cx="582627" cy="590719"/>
                </a:xfrm>
                <a:prstGeom prst="ellipse">
                  <a:avLst/>
                </a:prstGeom>
                <a:solidFill>
                  <a:srgbClr val="022539"/>
                </a:solidFill>
                <a:ln w="9525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</a:t>
                  </a:r>
                </a:p>
              </p:txBody>
            </p:sp>
          </p:grp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40684D4-4A26-72C2-3429-B877D95A09C3}"/>
                  </a:ext>
                </a:extLst>
              </p:cNvPr>
              <p:cNvCxnSpPr>
                <a:cxnSpLocks/>
                <a:stCxn id="28" idx="6"/>
                <a:endCxn id="29" idx="2"/>
              </p:cNvCxnSpPr>
              <p:nvPr/>
            </p:nvCxnSpPr>
            <p:spPr>
              <a:xfrm flipV="1">
                <a:off x="8004356" y="2850721"/>
                <a:ext cx="1112340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02253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09659DE-BB40-8458-BE6F-99D025170984}"/>
                  </a:ext>
                </a:extLst>
              </p:cNvPr>
              <p:cNvCxnSpPr>
                <a:cxnSpLocks/>
                <a:stCxn id="28" idx="4"/>
              </p:cNvCxnSpPr>
              <p:nvPr/>
            </p:nvCxnSpPr>
            <p:spPr>
              <a:xfrm>
                <a:off x="7652091" y="3223035"/>
                <a:ext cx="0" cy="1021765"/>
              </a:xfrm>
              <a:prstGeom prst="line">
                <a:avLst/>
              </a:prstGeom>
              <a:noFill/>
              <a:ln w="57150" cap="flat" cmpd="sng" algn="ctr">
                <a:solidFill>
                  <a:srgbClr val="02253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7C3C318-453B-8AA2-939E-C40F66778E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3222" y="3214210"/>
                <a:ext cx="0" cy="1021765"/>
              </a:xfrm>
              <a:prstGeom prst="line">
                <a:avLst/>
              </a:prstGeom>
              <a:noFill/>
              <a:ln w="57150" cap="flat" cmpd="sng" algn="ctr">
                <a:solidFill>
                  <a:srgbClr val="02253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807DDB0-0464-06BB-6E9C-92C002781E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40301" y="1492165"/>
              <a:ext cx="1181448" cy="1"/>
            </a:xfrm>
            <a:prstGeom prst="line">
              <a:avLst/>
            </a:prstGeom>
            <a:noFill/>
            <a:ln w="57150" cap="flat" cmpd="sng" algn="ctr">
              <a:solidFill>
                <a:srgbClr val="022539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6D5BC5D7-FDDC-28A2-A474-9F2090D1C5FA}"/>
              </a:ext>
            </a:extLst>
          </p:cNvPr>
          <p:cNvSpPr/>
          <p:nvPr/>
        </p:nvSpPr>
        <p:spPr>
          <a:xfrm>
            <a:off x="9274170" y="1483936"/>
            <a:ext cx="549461" cy="522548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02253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61DE585-3B1F-1051-91A9-345E73EB024B}"/>
              </a:ext>
            </a:extLst>
          </p:cNvPr>
          <p:cNvSpPr/>
          <p:nvPr/>
        </p:nvSpPr>
        <p:spPr>
          <a:xfrm>
            <a:off x="9274170" y="2723518"/>
            <a:ext cx="549461" cy="522548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02253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E57E41E-FAB8-E169-02BA-6C8D9EFE2DCE}"/>
              </a:ext>
            </a:extLst>
          </p:cNvPr>
          <p:cNvGrpSpPr/>
          <p:nvPr/>
        </p:nvGrpSpPr>
        <p:grpSpPr>
          <a:xfrm>
            <a:off x="10151512" y="1478742"/>
            <a:ext cx="1966433" cy="1762130"/>
            <a:chOff x="12192000" y="-501143"/>
            <a:chExt cx="2678049" cy="237155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B70CD37-03EA-B80A-49A5-A23210248F34}"/>
                </a:ext>
              </a:extLst>
            </p:cNvPr>
            <p:cNvGrpSpPr/>
            <p:nvPr/>
          </p:nvGrpSpPr>
          <p:grpSpPr>
            <a:xfrm>
              <a:off x="12192000" y="-501143"/>
              <a:ext cx="2678049" cy="2371559"/>
              <a:chOff x="7299826" y="2478408"/>
              <a:chExt cx="2521400" cy="2511018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00BDB2EC-475D-787A-3659-1FA87EE4ABA1}"/>
                  </a:ext>
                </a:extLst>
              </p:cNvPr>
              <p:cNvGrpSpPr/>
              <p:nvPr/>
            </p:nvGrpSpPr>
            <p:grpSpPr>
              <a:xfrm>
                <a:off x="7299826" y="2478408"/>
                <a:ext cx="2521400" cy="2511018"/>
                <a:chOff x="7379936" y="2128204"/>
                <a:chExt cx="2085130" cy="1992014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5CC3D89A-D6AE-F92C-D272-11B3E52AF2F5}"/>
                    </a:ext>
                  </a:extLst>
                </p:cNvPr>
                <p:cNvSpPr/>
                <p:nvPr/>
              </p:nvSpPr>
              <p:spPr>
                <a:xfrm>
                  <a:off x="7379936" y="2128205"/>
                  <a:ext cx="582627" cy="590719"/>
                </a:xfrm>
                <a:prstGeom prst="ellipse">
                  <a:avLst/>
                </a:prstGeom>
                <a:solidFill>
                  <a:srgbClr val="022539"/>
                </a:solidFill>
                <a:ln w="9525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</a:t>
                  </a:r>
                  <a:endPara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BBF43A78-553B-A24A-D544-F17F720D6289}"/>
                    </a:ext>
                  </a:extLst>
                </p:cNvPr>
                <p:cNvSpPr/>
                <p:nvPr/>
              </p:nvSpPr>
              <p:spPr>
                <a:xfrm>
                  <a:off x="8882439" y="2128204"/>
                  <a:ext cx="582627" cy="590719"/>
                </a:xfrm>
                <a:prstGeom prst="ellipse">
                  <a:avLst/>
                </a:prstGeom>
                <a:solidFill>
                  <a:srgbClr val="022539"/>
                </a:solidFill>
                <a:ln w="9525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D</a:t>
                  </a: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18FDB7C8-1B1F-D19B-638C-C0456BCAC652}"/>
                    </a:ext>
                  </a:extLst>
                </p:cNvPr>
                <p:cNvSpPr/>
                <p:nvPr/>
              </p:nvSpPr>
              <p:spPr>
                <a:xfrm>
                  <a:off x="8882439" y="3529499"/>
                  <a:ext cx="582627" cy="590719"/>
                </a:xfrm>
                <a:prstGeom prst="ellipse">
                  <a:avLst/>
                </a:prstGeom>
                <a:solidFill>
                  <a:srgbClr val="022539"/>
                </a:solidFill>
                <a:ln w="9525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00906B07-B93D-E3E6-6027-529ADFF806BA}"/>
                    </a:ext>
                  </a:extLst>
                </p:cNvPr>
                <p:cNvSpPr/>
                <p:nvPr/>
              </p:nvSpPr>
              <p:spPr>
                <a:xfrm>
                  <a:off x="7379936" y="3507897"/>
                  <a:ext cx="582627" cy="590719"/>
                </a:xfrm>
                <a:prstGeom prst="ellipse">
                  <a:avLst/>
                </a:prstGeom>
                <a:solidFill>
                  <a:srgbClr val="022539"/>
                </a:solidFill>
                <a:ln w="9525" cap="flat" cmpd="sng" algn="ctr">
                  <a:solidFill>
                    <a:srgbClr val="022539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</a:t>
                  </a:r>
                </a:p>
              </p:txBody>
            </p:sp>
          </p:grp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CF323F0-0660-DAE5-F5AB-1C0BC658EE21}"/>
                  </a:ext>
                </a:extLst>
              </p:cNvPr>
              <p:cNvCxnSpPr>
                <a:cxnSpLocks/>
                <a:stCxn id="41" idx="6"/>
                <a:endCxn id="42" idx="2"/>
              </p:cNvCxnSpPr>
              <p:nvPr/>
            </p:nvCxnSpPr>
            <p:spPr>
              <a:xfrm flipV="1">
                <a:off x="8004356" y="2850721"/>
                <a:ext cx="1112340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02253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07B5E4D-F71C-77AF-963F-C1287BEC7600}"/>
                  </a:ext>
                </a:extLst>
              </p:cNvPr>
              <p:cNvCxnSpPr>
                <a:cxnSpLocks/>
                <a:stCxn id="41" idx="4"/>
              </p:cNvCxnSpPr>
              <p:nvPr/>
            </p:nvCxnSpPr>
            <p:spPr>
              <a:xfrm>
                <a:off x="7652091" y="3223035"/>
                <a:ext cx="0" cy="1021765"/>
              </a:xfrm>
              <a:prstGeom prst="line">
                <a:avLst/>
              </a:prstGeom>
              <a:noFill/>
              <a:ln w="57150" cap="flat" cmpd="sng" algn="ctr">
                <a:solidFill>
                  <a:srgbClr val="02253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505E38A-39E0-FD26-0514-0ECC2A0AE8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3222" y="3214210"/>
                <a:ext cx="0" cy="1021765"/>
              </a:xfrm>
              <a:prstGeom prst="line">
                <a:avLst/>
              </a:prstGeom>
              <a:noFill/>
              <a:ln w="57150" cap="flat" cmpd="sng" algn="ctr">
                <a:solidFill>
                  <a:srgbClr val="02253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83B6585-6514-F99E-78B2-CC82C81381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40301" y="1492165"/>
              <a:ext cx="1181448" cy="1"/>
            </a:xfrm>
            <a:prstGeom prst="line">
              <a:avLst/>
            </a:prstGeom>
            <a:noFill/>
            <a:ln w="57150" cap="flat" cmpd="sng" algn="ctr">
              <a:solidFill>
                <a:srgbClr val="022539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id="{39B040A0-7F98-8FA2-8C6E-5F542957275B}"/>
              </a:ext>
            </a:extLst>
          </p:cNvPr>
          <p:cNvSpPr/>
          <p:nvPr/>
        </p:nvSpPr>
        <p:spPr>
          <a:xfrm>
            <a:off x="11566136" y="1492868"/>
            <a:ext cx="549461" cy="522548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02253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831836F-9AD5-0E7F-BBF5-4CDDE11DC929}"/>
              </a:ext>
            </a:extLst>
          </p:cNvPr>
          <p:cNvSpPr/>
          <p:nvPr/>
        </p:nvSpPr>
        <p:spPr>
          <a:xfrm>
            <a:off x="10151512" y="1487674"/>
            <a:ext cx="549461" cy="522548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02253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113B2FF-AD50-CDB0-05A3-10FF27FE42F9}"/>
              </a:ext>
            </a:extLst>
          </p:cNvPr>
          <p:cNvSpPr txBox="1"/>
          <p:nvPr/>
        </p:nvSpPr>
        <p:spPr>
          <a:xfrm>
            <a:off x="3216559" y="3526209"/>
            <a:ext cx="1881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SWAP A,C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3F3F251-21A2-F7F0-CA64-283584032FC8}"/>
              </a:ext>
            </a:extLst>
          </p:cNvPr>
          <p:cNvSpPr txBox="1"/>
          <p:nvPr/>
        </p:nvSpPr>
        <p:spPr>
          <a:xfrm>
            <a:off x="5575245" y="3560430"/>
            <a:ext cx="1881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SWAP A,B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74ED1A4-9E34-D81E-825B-81C9F9B1D0E2}"/>
              </a:ext>
            </a:extLst>
          </p:cNvPr>
          <p:cNvSpPr txBox="1"/>
          <p:nvPr/>
        </p:nvSpPr>
        <p:spPr>
          <a:xfrm>
            <a:off x="7902085" y="3554237"/>
            <a:ext cx="1881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SWAP C,D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D01ACA3-723D-5FEE-D476-C719404D6532}"/>
              </a:ext>
            </a:extLst>
          </p:cNvPr>
          <p:cNvSpPr txBox="1"/>
          <p:nvPr/>
        </p:nvSpPr>
        <p:spPr>
          <a:xfrm>
            <a:off x="10194051" y="3554236"/>
            <a:ext cx="1881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253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SWAP B,D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684D930-C30E-26A4-E80C-13A4BA7BABE3}"/>
              </a:ext>
            </a:extLst>
          </p:cNvPr>
          <p:cNvSpPr txBox="1"/>
          <p:nvPr/>
        </p:nvSpPr>
        <p:spPr>
          <a:xfrm>
            <a:off x="9912" y="4589233"/>
            <a:ext cx="12027875" cy="156966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 sz="2400" b="1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90575" indent="-380990" defTabSz="609585">
              <a:spcBef>
                <a:spcPct val="20000"/>
              </a:spcBef>
              <a:buFont typeface="Arial"/>
              <a:buChar char="–"/>
              <a:defRPr sz="3733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 defTabSz="609585">
              <a:spcBef>
                <a:spcPct val="20000"/>
              </a:spcBef>
              <a:buFont typeface="Arial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 defTabSz="609585">
              <a:spcBef>
                <a:spcPct val="20000"/>
              </a:spcBef>
              <a:buFont typeface="Arial"/>
              <a:buChar char="–"/>
              <a:defRPr sz="2667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 defTabSz="609585">
              <a:spcBef>
                <a:spcPct val="20000"/>
              </a:spcBef>
              <a:buFont typeface="Arial"/>
              <a:buChar char="»"/>
              <a:defRPr sz="2667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/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SWAP insertion updates qubit mapping that impacts future operation scheduling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Choose the third SWAP candidate over the first one (CNOTs in layer L4 does not require any additional SWAPs in that case)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17EB797-D999-5985-1DB4-F1DC3514926F}"/>
              </a:ext>
            </a:extLst>
          </p:cNvPr>
          <p:cNvSpPr/>
          <p:nvPr/>
        </p:nvSpPr>
        <p:spPr>
          <a:xfrm>
            <a:off x="57693" y="3626077"/>
            <a:ext cx="2743644" cy="5839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E2F0642-2565-ED6C-EC16-18624B4BF434}"/>
              </a:ext>
            </a:extLst>
          </p:cNvPr>
          <p:cNvGrpSpPr/>
          <p:nvPr/>
        </p:nvGrpSpPr>
        <p:grpSpPr>
          <a:xfrm>
            <a:off x="-18174" y="3612590"/>
            <a:ext cx="2977729" cy="535100"/>
            <a:chOff x="6537" y="4289117"/>
            <a:chExt cx="2880582" cy="535100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69150C4-7A30-8B39-03EE-CDB62B28B9D8}"/>
                </a:ext>
              </a:extLst>
            </p:cNvPr>
            <p:cNvSpPr/>
            <p:nvPr/>
          </p:nvSpPr>
          <p:spPr>
            <a:xfrm>
              <a:off x="51921" y="4289117"/>
              <a:ext cx="2835198" cy="535100"/>
            </a:xfrm>
            <a:prstGeom prst="rect">
              <a:avLst/>
            </a:prstGeom>
            <a:solidFill>
              <a:srgbClr val="EEECE1">
                <a:lumMod val="90000"/>
                <a:alpha val="49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E447DCA-C6DA-DD85-4494-DD9794D8D892}"/>
                </a:ext>
              </a:extLst>
            </p:cNvPr>
            <p:cNvSpPr/>
            <p:nvPr/>
          </p:nvSpPr>
          <p:spPr>
            <a:xfrm>
              <a:off x="6537" y="4300190"/>
              <a:ext cx="4546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22539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L4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546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Quantum Then vs. Now: A Systems Approach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11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constraints faced by the quantum software stack has evolved significantly in recent years</a:t>
            </a:r>
          </a:p>
        </p:txBody>
      </p:sp>
      <p:pic>
        <p:nvPicPr>
          <p:cNvPr id="1026" name="Picture 2" descr="IBM Q Experience Strives To Bring Quantum Computing To Masses - Quantum:  Machine Learning &amp; Analytics">
            <a:extLst>
              <a:ext uri="{FF2B5EF4-FFF2-40B4-BE49-F238E27FC236}">
                <a16:creationId xmlns:a16="http://schemas.microsoft.com/office/drawing/2014/main" id="{8220F3FA-D0EB-9764-9C72-8CE3B7B6B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1" r="12499"/>
          <a:stretch/>
        </p:blipFill>
        <p:spPr bwMode="auto">
          <a:xfrm>
            <a:off x="1524000" y="1670173"/>
            <a:ext cx="268224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CF892D5A-C5A8-1793-5251-F48350BFA76B}"/>
              </a:ext>
            </a:extLst>
          </p:cNvPr>
          <p:cNvSpPr/>
          <p:nvPr/>
        </p:nvSpPr>
        <p:spPr>
          <a:xfrm>
            <a:off x="1524000" y="1140108"/>
            <a:ext cx="2682240" cy="457200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rgbClr val="EDF6F9"/>
          </a:solidFill>
          <a:ln w="25400" cap="flat" cmpd="sng" algn="ctr">
            <a:solidFill>
              <a:srgbClr val="01014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Quantum in 2016</a:t>
            </a:r>
          </a:p>
        </p:txBody>
      </p:sp>
      <p:pic>
        <p:nvPicPr>
          <p:cNvPr id="12" name="Picture 4" descr="Microsoft Azure Quantum Workspace. | Download Scientific Diagram">
            <a:extLst>
              <a:ext uri="{FF2B5EF4-FFF2-40B4-BE49-F238E27FC236}">
                <a16:creationId xmlns:a16="http://schemas.microsoft.com/office/drawing/2014/main" id="{7EFD9DAB-E6D0-BF51-D612-DCF3FBC5A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084" y="1597308"/>
            <a:ext cx="4572444" cy="258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E1F59C0C-415E-ACA6-34BC-B0E4C271ECBC}"/>
              </a:ext>
            </a:extLst>
          </p:cNvPr>
          <p:cNvSpPr/>
          <p:nvPr/>
        </p:nvSpPr>
        <p:spPr>
          <a:xfrm>
            <a:off x="7453186" y="1140108"/>
            <a:ext cx="2682240" cy="457200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rgbClr val="EDF6F9"/>
          </a:solidFill>
          <a:ln w="25400" cap="flat" cmpd="sng" algn="ctr">
            <a:solidFill>
              <a:srgbClr val="01014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Quantum in 2025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336405-C7EC-F935-D653-0A2108479FAB}"/>
              </a:ext>
            </a:extLst>
          </p:cNvPr>
          <p:cNvSpPr txBox="1"/>
          <p:nvPr/>
        </p:nvSpPr>
        <p:spPr>
          <a:xfrm>
            <a:off x="166814" y="4241923"/>
            <a:ext cx="5509977" cy="486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How to program a 5-qubit quantum computer?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DC2F6F-F08A-3462-D45A-9EDE02A42CEE}"/>
              </a:ext>
            </a:extLst>
          </p:cNvPr>
          <p:cNvSpPr txBox="1"/>
          <p:nvPr/>
        </p:nvSpPr>
        <p:spPr>
          <a:xfrm>
            <a:off x="166814" y="4725899"/>
            <a:ext cx="5509977" cy="486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What does a basic quantum API look like?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37DE4D-8347-30EE-1496-EC2FC37BDA18}"/>
              </a:ext>
            </a:extLst>
          </p:cNvPr>
          <p:cNvSpPr txBox="1"/>
          <p:nvPr/>
        </p:nvSpPr>
        <p:spPr>
          <a:xfrm>
            <a:off x="166814" y="5165768"/>
            <a:ext cx="5509977" cy="486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How can software mask hardware errors?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CBBB09-5061-846A-6ADB-8EDDDE67175E}"/>
              </a:ext>
            </a:extLst>
          </p:cNvPr>
          <p:cNvSpPr txBox="1"/>
          <p:nvPr/>
        </p:nvSpPr>
        <p:spPr>
          <a:xfrm>
            <a:off x="6096000" y="4242963"/>
            <a:ext cx="6096000" cy="486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What do we need to run a quantum application?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054606-8C7D-DA05-6345-7A52096D6825}"/>
              </a:ext>
            </a:extLst>
          </p:cNvPr>
          <p:cNvSpPr txBox="1"/>
          <p:nvPr/>
        </p:nvSpPr>
        <p:spPr>
          <a:xfrm>
            <a:off x="6095999" y="4725898"/>
            <a:ext cx="6096000" cy="486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How to manage classical - quantum interactions?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2F5823-EE0C-7C69-D5A2-33A504DC9D45}"/>
              </a:ext>
            </a:extLst>
          </p:cNvPr>
          <p:cNvSpPr txBox="1"/>
          <p:nvPr/>
        </p:nvSpPr>
        <p:spPr>
          <a:xfrm>
            <a:off x="6095998" y="5165768"/>
            <a:ext cx="6096000" cy="486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How to manage hardware errors at scale?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C02482-7BA4-A760-9F11-BD5F04255ED7}"/>
              </a:ext>
            </a:extLst>
          </p:cNvPr>
          <p:cNvSpPr txBox="1"/>
          <p:nvPr/>
        </p:nvSpPr>
        <p:spPr>
          <a:xfrm>
            <a:off x="6095997" y="5624529"/>
            <a:ext cx="6096000" cy="486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What do we need to support QEC?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7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/>
      <p:bldP spid="22" grpId="0"/>
      <p:bldP spid="27" grpId="0"/>
      <p:bldP spid="28" grpId="0"/>
      <p:bldP spid="29" grpId="0"/>
      <p:bldP spid="30" grpId="0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What’s The Central Theme Of The Systems Approach?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12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Hardware scaling (error rates and #qubits) must be accompanied with software scaling</a:t>
            </a:r>
          </a:p>
        </p:txBody>
      </p:sp>
      <p:pic>
        <p:nvPicPr>
          <p:cNvPr id="5" name="Picture 4" descr="Microsoft Azure Quantum Workspace. | Download Scientific Diagram">
            <a:extLst>
              <a:ext uri="{FF2B5EF4-FFF2-40B4-BE49-F238E27FC236}">
                <a16:creationId xmlns:a16="http://schemas.microsoft.com/office/drawing/2014/main" id="{84BE2AEC-AC59-21F6-C3BE-A0442ED90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9" y="1597308"/>
            <a:ext cx="4572444" cy="258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7B62BC6-7C7E-15AD-F3E5-64EC2DE7E01A}"/>
              </a:ext>
            </a:extLst>
          </p:cNvPr>
          <p:cNvSpPr/>
          <p:nvPr/>
        </p:nvSpPr>
        <p:spPr>
          <a:xfrm>
            <a:off x="1439251" y="1140108"/>
            <a:ext cx="2682240" cy="457200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rgbClr val="EDF6F9"/>
          </a:solidFill>
          <a:ln w="25400" cap="flat" cmpd="sng" algn="ctr">
            <a:solidFill>
              <a:srgbClr val="01014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Quantum in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F6A575-50D0-0C6A-F59A-C3504301F516}"/>
              </a:ext>
            </a:extLst>
          </p:cNvPr>
          <p:cNvSpPr txBox="1"/>
          <p:nvPr/>
        </p:nvSpPr>
        <p:spPr>
          <a:xfrm>
            <a:off x="82065" y="4242963"/>
            <a:ext cx="6013487" cy="486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What do we need to run a quantum application?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91337-5EC9-C8BC-78E5-BE29D8230D7A}"/>
              </a:ext>
            </a:extLst>
          </p:cNvPr>
          <p:cNvSpPr txBox="1"/>
          <p:nvPr/>
        </p:nvSpPr>
        <p:spPr>
          <a:xfrm>
            <a:off x="82064" y="4725898"/>
            <a:ext cx="6013487" cy="486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How to manage classical - quantum interactions?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718AC-D67B-1624-22EF-0C3E74BC2D90}"/>
              </a:ext>
            </a:extLst>
          </p:cNvPr>
          <p:cNvSpPr txBox="1"/>
          <p:nvPr/>
        </p:nvSpPr>
        <p:spPr>
          <a:xfrm>
            <a:off x="82063" y="5165768"/>
            <a:ext cx="5509977" cy="486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How to manage hardware errors at scale?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615A8A-CCA6-0D59-1FC1-B09F55D8562C}"/>
              </a:ext>
            </a:extLst>
          </p:cNvPr>
          <p:cNvSpPr txBox="1"/>
          <p:nvPr/>
        </p:nvSpPr>
        <p:spPr>
          <a:xfrm>
            <a:off x="82062" y="5624529"/>
            <a:ext cx="5509977" cy="486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What do we need to support QEC?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838E63-4131-B8FB-B7C9-F0C435A18A45}"/>
              </a:ext>
            </a:extLst>
          </p:cNvPr>
          <p:cNvSpPr txBox="1"/>
          <p:nvPr/>
        </p:nvSpPr>
        <p:spPr>
          <a:xfrm>
            <a:off x="6095556" y="4242963"/>
            <a:ext cx="5509977" cy="486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Program 100-1000s of qubits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08F128-8D7E-250F-BBD2-912508796EA6}"/>
              </a:ext>
            </a:extLst>
          </p:cNvPr>
          <p:cNvSpPr txBox="1"/>
          <p:nvPr/>
        </p:nvSpPr>
        <p:spPr>
          <a:xfrm>
            <a:off x="6095554" y="4725898"/>
            <a:ext cx="5509977" cy="486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Manage multiple quantum, classical systems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9CB7EF-F0C9-47EA-7040-66FB92C8C4C7}"/>
              </a:ext>
            </a:extLst>
          </p:cNvPr>
          <p:cNvSpPr txBox="1"/>
          <p:nvPr/>
        </p:nvSpPr>
        <p:spPr>
          <a:xfrm>
            <a:off x="6095554" y="5166429"/>
            <a:ext cx="5509977" cy="486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Suppress/ mitigate errors on many qubits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22F30E-125C-CB97-3963-84F5E2E05289}"/>
              </a:ext>
            </a:extLst>
          </p:cNvPr>
          <p:cNvSpPr txBox="1"/>
          <p:nvPr/>
        </p:nvSpPr>
        <p:spPr>
          <a:xfrm>
            <a:off x="6095552" y="5624529"/>
            <a:ext cx="5509977" cy="486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Transition to many logical qubits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122" name="Picture 2" descr="Scalability Generic Gradient icon">
            <a:extLst>
              <a:ext uri="{FF2B5EF4-FFF2-40B4-BE49-F238E27FC236}">
                <a16:creationId xmlns:a16="http://schemas.microsoft.com/office/drawing/2014/main" id="{18E2E860-73F6-FAEB-233F-EECD8A98A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703" y="1069883"/>
            <a:ext cx="2121673" cy="212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ular Callout 10">
            <a:extLst>
              <a:ext uri="{FF2B5EF4-FFF2-40B4-BE49-F238E27FC236}">
                <a16:creationId xmlns:a16="http://schemas.microsoft.com/office/drawing/2014/main" id="{828A0FEC-62D3-669E-0305-68601015A400}"/>
              </a:ext>
            </a:extLst>
          </p:cNvPr>
          <p:cNvSpPr/>
          <p:nvPr/>
        </p:nvSpPr>
        <p:spPr>
          <a:xfrm>
            <a:off x="7707541" y="3333371"/>
            <a:ext cx="2285996" cy="601156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rgbClr val="104210"/>
          </a:solidFill>
          <a:ln w="25400" cap="flat" cmpd="sng" algn="ctr">
            <a:solidFill>
              <a:srgbClr val="01014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Scalability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50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19" grpId="0"/>
      <p:bldP spid="20" grpId="0"/>
      <p:bldP spid="21" grpId="0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795935-EB21-9EEB-252D-AD21994EA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25EF1E4D-5AA3-498E-6615-C0C4AC1F40DF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Quantum Cloud Services: Key Metrics Of Success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C9B75A-0440-818E-8929-E863D82AD617}"/>
              </a:ext>
            </a:extLst>
          </p:cNvPr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CA1E36D-D183-254B-CB23-F713F07A1F82}"/>
              </a:ext>
            </a:extLst>
          </p:cNvPr>
          <p:cNvSpPr txBox="1"/>
          <p:nvPr/>
        </p:nvSpPr>
        <p:spPr>
          <a:xfrm>
            <a:off x="-884" y="6150244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noAutofit/>
          </a:bodyPr>
          <a:lstStyle>
            <a:defPPr>
              <a:defRPr lang="en-US"/>
            </a:defPPr>
            <a:lvl1pPr marR="0" lvl="0" indent="0" algn="ctr" defTabSz="109124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Quantum cloud services must optimize across multiple vectors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0D17B5-817F-67D3-4147-624305414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1" y="1307094"/>
            <a:ext cx="5358031" cy="32682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63B5E9F-A766-4DE8-29E0-2AD61EC07D55}"/>
              </a:ext>
            </a:extLst>
          </p:cNvPr>
          <p:cNvSpPr txBox="1"/>
          <p:nvPr/>
        </p:nvSpPr>
        <p:spPr>
          <a:xfrm>
            <a:off x="3" y="1411920"/>
            <a:ext cx="2729393" cy="486367"/>
          </a:xfrm>
          <a:prstGeom prst="rect">
            <a:avLst/>
          </a:prstGeom>
          <a:solidFill>
            <a:srgbClr val="5C9BA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No to maximum control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23AFB4-A6B4-668B-9753-98BAD2933855}"/>
              </a:ext>
            </a:extLst>
          </p:cNvPr>
          <p:cNvSpPr txBox="1"/>
          <p:nvPr/>
        </p:nvSpPr>
        <p:spPr>
          <a:xfrm>
            <a:off x="8430518" y="1411920"/>
            <a:ext cx="3743468" cy="486367"/>
          </a:xfrm>
          <a:prstGeom prst="rect">
            <a:avLst/>
          </a:prstGeom>
          <a:solidFill>
            <a:srgbClr val="5C9BA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Maximize profit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03B29B-4796-D7F1-C9AD-1BFD66F6F6C7}"/>
              </a:ext>
            </a:extLst>
          </p:cNvPr>
          <p:cNvSpPr txBox="1"/>
          <p:nvPr/>
        </p:nvSpPr>
        <p:spPr>
          <a:xfrm>
            <a:off x="8430518" y="1919812"/>
            <a:ext cx="3743468" cy="1080615"/>
          </a:xfrm>
          <a:prstGeom prst="rect">
            <a:avLst/>
          </a:prstGeom>
          <a:solidFill>
            <a:srgbClr val="5C9BA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Lower resource management overheads (e.g. reduced downtimes for calibrations)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266457-D338-2F68-E07A-75457B0D9CAE}"/>
              </a:ext>
            </a:extLst>
          </p:cNvPr>
          <p:cNvCxnSpPr/>
          <p:nvPr/>
        </p:nvCxnSpPr>
        <p:spPr>
          <a:xfrm>
            <a:off x="4040659" y="1126597"/>
            <a:ext cx="0" cy="497593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A24EA35-A414-1C48-A8F3-21E53C5184AA}"/>
              </a:ext>
            </a:extLst>
          </p:cNvPr>
          <p:cNvSpPr txBox="1"/>
          <p:nvPr/>
        </p:nvSpPr>
        <p:spPr>
          <a:xfrm>
            <a:off x="2" y="2000498"/>
            <a:ext cx="2729393" cy="486367"/>
          </a:xfrm>
          <a:prstGeom prst="rect">
            <a:avLst/>
          </a:prstGeom>
          <a:solidFill>
            <a:srgbClr val="5C9BA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Minimum cost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04B319-01C6-63DE-906A-02EFBF27934E}"/>
              </a:ext>
            </a:extLst>
          </p:cNvPr>
          <p:cNvSpPr txBox="1"/>
          <p:nvPr/>
        </p:nvSpPr>
        <p:spPr>
          <a:xfrm>
            <a:off x="1" y="2589076"/>
            <a:ext cx="2729393" cy="486367"/>
          </a:xfrm>
          <a:prstGeom prst="rect">
            <a:avLst/>
          </a:prstGeom>
          <a:solidFill>
            <a:srgbClr val="5C9BA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Quality of solutions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17976-CCDD-58F4-3CBC-DFFDD2D8B3B3}"/>
              </a:ext>
            </a:extLst>
          </p:cNvPr>
          <p:cNvSpPr txBox="1"/>
          <p:nvPr/>
        </p:nvSpPr>
        <p:spPr>
          <a:xfrm>
            <a:off x="0" y="3181172"/>
            <a:ext cx="2729393" cy="486367"/>
          </a:xfrm>
          <a:prstGeom prst="rect">
            <a:avLst/>
          </a:prstGeom>
          <a:solidFill>
            <a:srgbClr val="5C9BA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Reduced wait times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9C0246-0429-6B3A-E1AD-56CC184A7B42}"/>
              </a:ext>
            </a:extLst>
          </p:cNvPr>
          <p:cNvSpPr txBox="1"/>
          <p:nvPr/>
        </p:nvSpPr>
        <p:spPr>
          <a:xfrm>
            <a:off x="8430518" y="3021952"/>
            <a:ext cx="3743468" cy="486367"/>
          </a:xfrm>
          <a:prstGeom prst="rect">
            <a:avLst/>
          </a:prstGeom>
          <a:solidFill>
            <a:srgbClr val="5C9BA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Maximize resource utilization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9E122A-F28B-D7B9-3420-3E0BDB0AC412}"/>
              </a:ext>
            </a:extLst>
          </p:cNvPr>
          <p:cNvSpPr txBox="1"/>
          <p:nvPr/>
        </p:nvSpPr>
        <p:spPr>
          <a:xfrm>
            <a:off x="8430518" y="3529844"/>
            <a:ext cx="3743468" cy="486367"/>
          </a:xfrm>
          <a:prstGeom prst="rect">
            <a:avLst/>
          </a:prstGeom>
          <a:solidFill>
            <a:srgbClr val="5C9BA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Improve QoS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95106F-69B8-D356-99C3-B5566D1DC820}"/>
              </a:ext>
            </a:extLst>
          </p:cNvPr>
          <p:cNvSpPr txBox="1"/>
          <p:nvPr/>
        </p:nvSpPr>
        <p:spPr>
          <a:xfrm>
            <a:off x="8430517" y="4031465"/>
            <a:ext cx="3743468" cy="486367"/>
          </a:xfrm>
          <a:prstGeom prst="rect">
            <a:avLst/>
          </a:prstGeom>
          <a:solidFill>
            <a:srgbClr val="5C9BA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Manage diverse systems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5CA26C-30D3-8651-A41C-03857D52F5CF}"/>
              </a:ext>
            </a:extLst>
          </p:cNvPr>
          <p:cNvSpPr txBox="1"/>
          <p:nvPr/>
        </p:nvSpPr>
        <p:spPr>
          <a:xfrm>
            <a:off x="8430516" y="4540212"/>
            <a:ext cx="3743468" cy="486367"/>
          </a:xfrm>
          <a:prstGeom prst="rect">
            <a:avLst/>
          </a:prstGeom>
          <a:solidFill>
            <a:srgbClr val="5C9BA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Own vs. Third-party machines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F2CAB6-5F08-87D3-61E6-112004FEBDDE}"/>
              </a:ext>
            </a:extLst>
          </p:cNvPr>
          <p:cNvSpPr txBox="1"/>
          <p:nvPr/>
        </p:nvSpPr>
        <p:spPr>
          <a:xfrm>
            <a:off x="8430515" y="5005823"/>
            <a:ext cx="3743468" cy="486367"/>
          </a:xfrm>
          <a:prstGeom prst="rect">
            <a:avLst/>
          </a:prstGeom>
          <a:solidFill>
            <a:srgbClr val="5C9BA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Good classical support for apps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7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Unified Software Stack For Diverse Quantum Eco-System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02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no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Key: Modularity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A58CB9-88DE-1242-EAED-A9DBEDD34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358" y="1136966"/>
            <a:ext cx="1177756" cy="11777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EA0C7D-0C60-986F-4BFE-39DBE2590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954" y="1125515"/>
            <a:ext cx="1128726" cy="11287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3A12DD-A925-F815-AE08-58F5C19A6940}"/>
              </a:ext>
            </a:extLst>
          </p:cNvPr>
          <p:cNvSpPr txBox="1"/>
          <p:nvPr/>
        </p:nvSpPr>
        <p:spPr>
          <a:xfrm>
            <a:off x="6652584" y="1204218"/>
            <a:ext cx="3246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Runtime support for seamless access</a:t>
            </a:r>
          </a:p>
        </p:txBody>
      </p:sp>
      <p:pic>
        <p:nvPicPr>
          <p:cNvPr id="6" name="Graphic 5" descr="Bar graph with upward trend with solid fill">
            <a:extLst>
              <a:ext uri="{FF2B5EF4-FFF2-40B4-BE49-F238E27FC236}">
                <a16:creationId xmlns:a16="http://schemas.microsoft.com/office/drawing/2014/main" id="{BF81C0CD-36A0-91A3-3DCE-3279D30F20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78028" y="2353315"/>
            <a:ext cx="1132131" cy="1132131"/>
          </a:xfrm>
          <a:prstGeom prst="rect">
            <a:avLst/>
          </a:prstGeom>
        </p:spPr>
      </p:pic>
      <p:pic>
        <p:nvPicPr>
          <p:cNvPr id="7" name="Picture 2" descr="Premium Vector | Efficiency and productivity icon vector">
            <a:extLst>
              <a:ext uri="{FF2B5EF4-FFF2-40B4-BE49-F238E27FC236}">
                <a16:creationId xmlns:a16="http://schemas.microsoft.com/office/drawing/2014/main" id="{3CE6D825-C1B3-81EB-C0B1-98AFEEA6F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9" t="18865" r="16961" b="14218"/>
          <a:stretch/>
        </p:blipFill>
        <p:spPr bwMode="auto">
          <a:xfrm>
            <a:off x="5375244" y="2353315"/>
            <a:ext cx="1014621" cy="103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30403D-BF98-8C9D-2CAD-089A056E2A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5815" y="4152863"/>
            <a:ext cx="1269036" cy="12690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1AA7BB-FD84-6A65-86FE-C0B714A51E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1536" y="5470213"/>
            <a:ext cx="2057400" cy="60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F4C4CE-83B9-61AF-A571-CE4F000C022F}"/>
              </a:ext>
            </a:extLst>
          </p:cNvPr>
          <p:cNvSpPr txBox="1"/>
          <p:nvPr/>
        </p:nvSpPr>
        <p:spPr>
          <a:xfrm>
            <a:off x="6599390" y="2398875"/>
            <a:ext cx="3042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Device + application specific compilation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4C5D5B-E236-D7B8-1610-C7FE828FAFA3}"/>
              </a:ext>
            </a:extLst>
          </p:cNvPr>
          <p:cNvSpPr txBox="1"/>
          <p:nvPr/>
        </p:nvSpPr>
        <p:spPr>
          <a:xfrm>
            <a:off x="6683852" y="3727424"/>
            <a:ext cx="2943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 for distributed computing</a:t>
            </a:r>
          </a:p>
        </p:txBody>
      </p:sp>
      <p:pic>
        <p:nvPicPr>
          <p:cNvPr id="14" name="Picture 4" descr="Optimization Icons – Download for Free in PNG and SVG">
            <a:extLst>
              <a:ext uri="{FF2B5EF4-FFF2-40B4-BE49-F238E27FC236}">
                <a16:creationId xmlns:a16="http://schemas.microsoft.com/office/drawing/2014/main" id="{483F3803-0336-DC29-F0C9-3071D55B8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9"/>
          <a:stretch/>
        </p:blipFill>
        <p:spPr bwMode="auto">
          <a:xfrm>
            <a:off x="5361177" y="4935679"/>
            <a:ext cx="1049563" cy="109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D29244-2AC6-DDC8-AA5E-355208E43BEC}"/>
              </a:ext>
            </a:extLst>
          </p:cNvPr>
          <p:cNvSpPr txBox="1"/>
          <p:nvPr/>
        </p:nvSpPr>
        <p:spPr>
          <a:xfrm>
            <a:off x="7010400" y="5068852"/>
            <a:ext cx="2289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 for QEC codes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5C2FE6-AD45-7AD6-A926-00821E74E6D4}"/>
              </a:ext>
            </a:extLst>
          </p:cNvPr>
          <p:cNvSpPr txBox="1"/>
          <p:nvPr/>
        </p:nvSpPr>
        <p:spPr>
          <a:xfrm>
            <a:off x="1089516" y="2262298"/>
            <a:ext cx="297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Diverse users</a:t>
            </a:r>
          </a:p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Diverse applications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B1EAE8-FAB5-421E-44E9-2543C7FE6319}"/>
              </a:ext>
            </a:extLst>
          </p:cNvPr>
          <p:cNvSpPr txBox="1"/>
          <p:nvPr/>
        </p:nvSpPr>
        <p:spPr>
          <a:xfrm>
            <a:off x="1437912" y="3698127"/>
            <a:ext cx="2254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Diverse systems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7F99F8-5A3F-CAB5-8D24-71D53F4F52B9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2564917" y="3093295"/>
            <a:ext cx="10832" cy="604832"/>
          </a:xfrm>
          <a:prstGeom prst="straightConnector1">
            <a:avLst/>
          </a:prstGeom>
          <a:ln w="22225">
            <a:solidFill>
              <a:srgbClr val="00206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0DC0D2CD-7400-6BCE-E8E0-1D899BBF08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81433" y="4935679"/>
            <a:ext cx="1128726" cy="1151300"/>
          </a:xfrm>
          <a:prstGeom prst="rect">
            <a:avLst/>
          </a:prstGeom>
        </p:spPr>
      </p:pic>
      <p:pic>
        <p:nvPicPr>
          <p:cNvPr id="20" name="Picture 19" descr="Icon&#10;&#10;Description automatically generated with medium confidence">
            <a:extLst>
              <a:ext uri="{FF2B5EF4-FFF2-40B4-BE49-F238E27FC236}">
                <a16:creationId xmlns:a16="http://schemas.microsoft.com/office/drawing/2014/main" id="{83AE45E8-094E-AA54-8DEB-3648EB2DF4B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6442" t="14337" r="11868" b="16957"/>
          <a:stretch/>
        </p:blipFill>
        <p:spPr>
          <a:xfrm>
            <a:off x="5361177" y="1071509"/>
            <a:ext cx="1177755" cy="11287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C2FDB55-70DA-D25C-6EB5-CFDF4CA236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71587" y="3576683"/>
            <a:ext cx="1128726" cy="11287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7664173-B082-0944-328D-166C12C3C77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09917" y="3576683"/>
            <a:ext cx="1128726" cy="1128726"/>
          </a:xfrm>
          <a:prstGeom prst="rect">
            <a:avLst/>
          </a:prstGeom>
        </p:spPr>
      </p:pic>
      <p:pic>
        <p:nvPicPr>
          <p:cNvPr id="23" name="Graphic 22" descr="Bullseye with solid fill">
            <a:extLst>
              <a:ext uri="{FF2B5EF4-FFF2-40B4-BE49-F238E27FC236}">
                <a16:creationId xmlns:a16="http://schemas.microsoft.com/office/drawing/2014/main" id="{A42AEAA8-3D5F-0A63-1889-30DA327F689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586800" y="6103206"/>
            <a:ext cx="526751" cy="52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1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12" grpId="0"/>
      <p:bldP spid="13" grpId="0"/>
      <p:bldP spid="15" grpId="0"/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Device + Application Specific Optimizations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4" y="6150244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noAutofit/>
          </a:bodyPr>
          <a:lstStyle>
            <a:defPPr>
              <a:defRPr lang="en-US"/>
            </a:defPPr>
            <a:lvl1pPr marR="0" lvl="0" indent="0" algn="ctr" defTabSz="109124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Exposing hardware and application characteristics improve the performance of compilers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F536590-D699-5ADD-D44B-9C372D358F29}"/>
              </a:ext>
            </a:extLst>
          </p:cNvPr>
          <p:cNvGrpSpPr/>
          <p:nvPr/>
        </p:nvGrpSpPr>
        <p:grpSpPr>
          <a:xfrm>
            <a:off x="0" y="1207494"/>
            <a:ext cx="6898622" cy="4789422"/>
            <a:chOff x="16651068" y="6235175"/>
            <a:chExt cx="9023591" cy="8268691"/>
          </a:xfrm>
        </p:grpSpPr>
        <p:sp>
          <p:nvSpPr>
            <p:cNvPr id="108" name="Rectangle: Rounded Corners 48">
              <a:extLst>
                <a:ext uri="{FF2B5EF4-FFF2-40B4-BE49-F238E27FC236}">
                  <a16:creationId xmlns:a16="http://schemas.microsoft.com/office/drawing/2014/main" id="{A9BEAD56-E3B5-1508-6AFD-B500470DB9C0}"/>
                </a:ext>
              </a:extLst>
            </p:cNvPr>
            <p:cNvSpPr/>
            <p:nvPr/>
          </p:nvSpPr>
          <p:spPr>
            <a:xfrm>
              <a:off x="21640376" y="6338033"/>
              <a:ext cx="3995912" cy="1369381"/>
            </a:xfrm>
            <a:prstGeom prst="roundRect">
              <a:avLst/>
            </a:prstGeom>
            <a:solidFill>
              <a:srgbClr val="FFF8E3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91440" tIns="45720" rIns="91440" bIns="45720" rtlCol="0" anchor="ctr"/>
            <a:lstStyle/>
            <a:p>
              <a:pPr marL="0" marR="0" lvl="0" indent="0" algn="ctr" defTabSz="2350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Solve an optimization problem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9" name="Rectangle: Rounded Corners 62">
              <a:extLst>
                <a:ext uri="{FF2B5EF4-FFF2-40B4-BE49-F238E27FC236}">
                  <a16:creationId xmlns:a16="http://schemas.microsoft.com/office/drawing/2014/main" id="{0CA479B8-26CD-4905-41E0-72A3CD954F6E}"/>
                </a:ext>
              </a:extLst>
            </p:cNvPr>
            <p:cNvSpPr/>
            <p:nvPr/>
          </p:nvSpPr>
          <p:spPr>
            <a:xfrm>
              <a:off x="21597787" y="9543914"/>
              <a:ext cx="4038505" cy="1371600"/>
            </a:xfrm>
            <a:prstGeom prst="roundRect">
              <a:avLst/>
            </a:prstGeom>
            <a:solidFill>
              <a:srgbClr val="FFFFDD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91440" tIns="45720" rIns="91440" bIns="45720" rtlCol="0" anchor="ctr"/>
            <a:lstStyle/>
            <a:p>
              <a:pPr marL="0" marR="0" lvl="0" indent="0" algn="ctr" defTabSz="2350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Write program in high-level language</a:t>
              </a:r>
            </a:p>
          </p:txBody>
        </p:sp>
        <p:sp>
          <p:nvSpPr>
            <p:cNvPr id="110" name="Rectangle: Rounded Corners 2241">
              <a:extLst>
                <a:ext uri="{FF2B5EF4-FFF2-40B4-BE49-F238E27FC236}">
                  <a16:creationId xmlns:a16="http://schemas.microsoft.com/office/drawing/2014/main" id="{62B8EF6E-970B-A9D8-9C4C-2E0C666A5EA7}"/>
                </a:ext>
              </a:extLst>
            </p:cNvPr>
            <p:cNvSpPr/>
            <p:nvPr/>
          </p:nvSpPr>
          <p:spPr>
            <a:xfrm>
              <a:off x="21636154" y="11150632"/>
              <a:ext cx="4000138" cy="1371600"/>
            </a:xfrm>
            <a:prstGeom prst="roundRect">
              <a:avLst/>
            </a:prstGeom>
            <a:solidFill>
              <a:srgbClr val="DAFFFB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91440" tIns="45720" rIns="91440" bIns="45720" rtlCol="0" anchor="ctr"/>
            <a:lstStyle/>
            <a:p>
              <a:pPr marL="0" marR="0" lvl="0" indent="0" algn="ctr" defTabSz="2350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Translate to low-level gates to control qubits</a:t>
              </a:r>
            </a:p>
          </p:txBody>
        </p:sp>
        <p:sp>
          <p:nvSpPr>
            <p:cNvPr id="111" name="Rectangle: Rounded Corners 2255">
              <a:extLst>
                <a:ext uri="{FF2B5EF4-FFF2-40B4-BE49-F238E27FC236}">
                  <a16:creationId xmlns:a16="http://schemas.microsoft.com/office/drawing/2014/main" id="{D78684EC-E194-71BD-40E5-980A7319FFD5}"/>
                </a:ext>
              </a:extLst>
            </p:cNvPr>
            <p:cNvSpPr/>
            <p:nvPr/>
          </p:nvSpPr>
          <p:spPr>
            <a:xfrm>
              <a:off x="21647403" y="12896720"/>
              <a:ext cx="3988887" cy="1371600"/>
            </a:xfrm>
            <a:prstGeom prst="roundRect">
              <a:avLst/>
            </a:prstGeom>
            <a:solidFill>
              <a:srgbClr val="F8F0E5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91440" tIns="45720" rIns="91440" bIns="45720" rtlCol="0" anchor="ctr"/>
            <a:lstStyle/>
            <a:p>
              <a:pPr marL="0" marR="0" lvl="0" indent="0" algn="ctr" defTabSz="2350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Qubits use quantum mechanical properties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2" name="Rectangle: Rounded Corners 2257">
              <a:extLst>
                <a:ext uri="{FF2B5EF4-FFF2-40B4-BE49-F238E27FC236}">
                  <a16:creationId xmlns:a16="http://schemas.microsoft.com/office/drawing/2014/main" id="{4FAA91EA-47CD-DB83-2CCD-995A449C9DAA}"/>
                </a:ext>
              </a:extLst>
            </p:cNvPr>
            <p:cNvSpPr/>
            <p:nvPr/>
          </p:nvSpPr>
          <p:spPr>
            <a:xfrm>
              <a:off x="21636154" y="8003399"/>
              <a:ext cx="4038505" cy="1369381"/>
            </a:xfrm>
            <a:prstGeom prst="roundRect">
              <a:avLst/>
            </a:prstGeom>
            <a:solidFill>
              <a:srgbClr val="FFF6F6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91440" tIns="45720" rIns="91440" bIns="45720" rtlCol="0" anchor="ctr"/>
            <a:lstStyle/>
            <a:p>
              <a:pPr marL="0" marR="0" lvl="0" indent="0" algn="ctr" defTabSz="2350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Map to quantum algorithm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7E874C25-66DB-61CE-E8D8-EF926D4ECEAE}"/>
                </a:ext>
              </a:extLst>
            </p:cNvPr>
            <p:cNvCxnSpPr>
              <a:cxnSpLocks/>
            </p:cNvCxnSpPr>
            <p:nvPr/>
          </p:nvCxnSpPr>
          <p:spPr>
            <a:xfrm>
              <a:off x="16651068" y="12631823"/>
              <a:ext cx="8985224" cy="62435"/>
            </a:xfrm>
            <a:prstGeom prst="line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B24BEC0-8A01-774B-C27F-58E793584A53}"/>
                </a:ext>
              </a:extLst>
            </p:cNvPr>
            <p:cNvCxnSpPr>
              <a:cxnSpLocks/>
            </p:cNvCxnSpPr>
            <p:nvPr/>
          </p:nvCxnSpPr>
          <p:spPr>
            <a:xfrm>
              <a:off x="16882489" y="7817801"/>
              <a:ext cx="8714887" cy="33769"/>
            </a:xfrm>
            <a:prstGeom prst="line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3AB5AA1-18D2-DC14-65AF-A012867B9A55}"/>
                </a:ext>
              </a:extLst>
            </p:cNvPr>
            <p:cNvSpPr txBox="1"/>
            <p:nvPr/>
          </p:nvSpPr>
          <p:spPr>
            <a:xfrm>
              <a:off x="18653613" y="6235175"/>
              <a:ext cx="2264755" cy="1434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350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Natural </a:t>
              </a:r>
            </a:p>
            <a:p>
              <a:pPr marL="0" marR="0" lvl="0" indent="0" algn="ctr" defTabSz="2350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language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52E839A-22EA-F5E5-102D-FD0226CBD409}"/>
                </a:ext>
              </a:extLst>
            </p:cNvPr>
            <p:cNvSpPr txBox="1"/>
            <p:nvPr/>
          </p:nvSpPr>
          <p:spPr>
            <a:xfrm>
              <a:off x="18832858" y="8010004"/>
              <a:ext cx="2401411" cy="1434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350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Quantum </a:t>
              </a:r>
            </a:p>
            <a:p>
              <a:pPr marL="0" marR="0" lvl="0" indent="0" algn="l" defTabSz="2350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Software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D77CE9FD-0DBA-E9A5-9BBB-519FB93B20CA}"/>
                </a:ext>
              </a:extLst>
            </p:cNvPr>
            <p:cNvSpPr txBox="1"/>
            <p:nvPr/>
          </p:nvSpPr>
          <p:spPr>
            <a:xfrm>
              <a:off x="18836562" y="12837280"/>
              <a:ext cx="2401412" cy="1434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350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Quantum </a:t>
              </a:r>
            </a:p>
            <a:p>
              <a:pPr marL="0" marR="0" lvl="0" indent="0" algn="l" defTabSz="2350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Hardware</a:t>
              </a:r>
            </a:p>
          </p:txBody>
        </p:sp>
        <p:sp>
          <p:nvSpPr>
            <p:cNvPr id="118" name="Rectangle: Rounded Corners 13">
              <a:extLst>
                <a:ext uri="{FF2B5EF4-FFF2-40B4-BE49-F238E27FC236}">
                  <a16:creationId xmlns:a16="http://schemas.microsoft.com/office/drawing/2014/main" id="{B33FEF7F-2372-8645-37E9-D9C7EBA64F7A}"/>
                </a:ext>
              </a:extLst>
            </p:cNvPr>
            <p:cNvSpPr/>
            <p:nvPr/>
          </p:nvSpPr>
          <p:spPr>
            <a:xfrm>
              <a:off x="18624772" y="10502980"/>
              <a:ext cx="2211078" cy="986655"/>
            </a:xfrm>
            <a:prstGeom prst="roundRect">
              <a:avLst/>
            </a:prstGeom>
            <a:solidFill>
              <a:srgbClr val="C830CC">
                <a:lumMod val="50000"/>
              </a:srgbClr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91440" tIns="45720" rIns="91440" bIns="45720" rtlCol="0" anchor="ctr"/>
            <a:lstStyle/>
            <a:p>
              <a:pPr marL="0" marR="0" lvl="0" indent="0" algn="ctr" defTabSz="2350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Compiler</a:t>
              </a:r>
            </a:p>
          </p:txBody>
        </p:sp>
        <p:cxnSp>
          <p:nvCxnSpPr>
            <p:cNvPr id="119" name="Elbow Connector 118">
              <a:extLst>
                <a:ext uri="{FF2B5EF4-FFF2-40B4-BE49-F238E27FC236}">
                  <a16:creationId xmlns:a16="http://schemas.microsoft.com/office/drawing/2014/main" id="{30EF4689-311A-DE01-2BD3-77E0186F7B91}"/>
                </a:ext>
              </a:extLst>
            </p:cNvPr>
            <p:cNvCxnSpPr>
              <a:cxnSpLocks/>
              <a:endCxn id="118" idx="0"/>
            </p:cNvCxnSpPr>
            <p:nvPr/>
          </p:nvCxnSpPr>
          <p:spPr>
            <a:xfrm rot="10800000" flipV="1">
              <a:off x="19730312" y="9783680"/>
              <a:ext cx="1867476" cy="719301"/>
            </a:xfrm>
            <a:prstGeom prst="bentConnector2">
              <a:avLst/>
            </a:prstGeom>
            <a:noFill/>
            <a:ln w="508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0" name="Elbow Connector 119">
              <a:extLst>
                <a:ext uri="{FF2B5EF4-FFF2-40B4-BE49-F238E27FC236}">
                  <a16:creationId xmlns:a16="http://schemas.microsoft.com/office/drawing/2014/main" id="{4B7CD988-3FA9-F160-A6AF-4D6F7D117B01}"/>
                </a:ext>
              </a:extLst>
            </p:cNvPr>
            <p:cNvCxnSpPr>
              <a:cxnSpLocks/>
              <a:stCxn id="118" idx="2"/>
            </p:cNvCxnSpPr>
            <p:nvPr/>
          </p:nvCxnSpPr>
          <p:spPr>
            <a:xfrm rot="16200000" flipH="1">
              <a:off x="20318404" y="10901541"/>
              <a:ext cx="729656" cy="1905843"/>
            </a:xfrm>
            <a:prstGeom prst="bentConnector2">
              <a:avLst/>
            </a:prstGeom>
            <a:noFill/>
            <a:ln w="508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8285D805-FA82-1891-D49B-C69EFE250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73572" y="6441710"/>
              <a:ext cx="863049" cy="1055399"/>
            </a:xfrm>
            <a:prstGeom prst="rect">
              <a:avLst/>
            </a:prstGeom>
          </p:spPr>
        </p:pic>
        <p:pic>
          <p:nvPicPr>
            <p:cNvPr id="122" name="Picture 4" descr="cute girl brunette cartoon character female flat icon 2587301 Vector Art at  Vecteezy">
              <a:extLst>
                <a:ext uri="{FF2B5EF4-FFF2-40B4-BE49-F238E27FC236}">
                  <a16:creationId xmlns:a16="http://schemas.microsoft.com/office/drawing/2014/main" id="{B6717088-EC4B-3D3F-1FAE-9C19C723B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1042" y="6370943"/>
              <a:ext cx="863050" cy="1178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Graphic 122" descr="Processor with solid fill">
              <a:extLst>
                <a:ext uri="{FF2B5EF4-FFF2-40B4-BE49-F238E27FC236}">
                  <a16:creationId xmlns:a16="http://schemas.microsoft.com/office/drawing/2014/main" id="{3B7B97DD-FC45-9A30-D6E3-4C3ED9894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933483" y="12740924"/>
              <a:ext cx="1399665" cy="1762942"/>
            </a:xfrm>
            <a:prstGeom prst="rect">
              <a:avLst/>
            </a:prstGeom>
          </p:spPr>
        </p:pic>
        <p:pic>
          <p:nvPicPr>
            <p:cNvPr id="124" name="Graphic 123" descr="Web design with solid fill">
              <a:extLst>
                <a:ext uri="{FF2B5EF4-FFF2-40B4-BE49-F238E27FC236}">
                  <a16:creationId xmlns:a16="http://schemas.microsoft.com/office/drawing/2014/main" id="{DB3A58B5-6AE2-537F-740B-8CCBB93FD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933483" y="7788761"/>
              <a:ext cx="1421216" cy="1959379"/>
            </a:xfrm>
            <a:prstGeom prst="rect">
              <a:avLst/>
            </a:prstGeom>
          </p:spPr>
        </p:pic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F55DF7BF-E0AB-048C-7B91-BEA4781D61DE}"/>
              </a:ext>
            </a:extLst>
          </p:cNvPr>
          <p:cNvSpPr txBox="1"/>
          <p:nvPr/>
        </p:nvSpPr>
        <p:spPr>
          <a:xfrm>
            <a:off x="7421269" y="4414229"/>
            <a:ext cx="4796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Noise-aware compilation, Tannu et al., Murali et al., ASPLOS’19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E8A931E-75F4-68B7-8731-9C3F39F0F605}"/>
              </a:ext>
            </a:extLst>
          </p:cNvPr>
          <p:cNvSpPr txBox="1"/>
          <p:nvPr/>
        </p:nvSpPr>
        <p:spPr>
          <a:xfrm>
            <a:off x="7421269" y="5166098"/>
            <a:ext cx="479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JigSaw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Das et al., MICRO’21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EA194E3-F28E-E0D4-E3EC-8603943BD367}"/>
              </a:ext>
            </a:extLst>
          </p:cNvPr>
          <p:cNvSpPr txBox="1"/>
          <p:nvPr/>
        </p:nvSpPr>
        <p:spPr>
          <a:xfrm>
            <a:off x="7421269" y="1654992"/>
            <a:ext cx="4796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FrozenQubits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Ayanzadeh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al., ASPLOS’22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2A58325-3408-3313-8FBF-DBF45848F69E}"/>
              </a:ext>
            </a:extLst>
          </p:cNvPr>
          <p:cNvSpPr txBox="1"/>
          <p:nvPr/>
        </p:nvSpPr>
        <p:spPr>
          <a:xfrm>
            <a:off x="7421269" y="2477177"/>
            <a:ext cx="4796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Elivagar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Anagolum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al., ASPLOS’23</a:t>
            </a:r>
          </a:p>
        </p:txBody>
      </p:sp>
      <p:pic>
        <p:nvPicPr>
          <p:cNvPr id="138" name="Graphic 137" descr="Chevron arrows with solid fill">
            <a:extLst>
              <a:ext uri="{FF2B5EF4-FFF2-40B4-BE49-F238E27FC236}">
                <a16:creationId xmlns:a16="http://schemas.microsoft.com/office/drawing/2014/main" id="{BB07EA91-D2D9-1B93-E82D-4B480DDE3411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6601650" y="2818958"/>
            <a:ext cx="1176373" cy="457198"/>
          </a:xfrm>
          <a:prstGeom prst="rect">
            <a:avLst/>
          </a:prstGeom>
        </p:spPr>
      </p:pic>
      <p:pic>
        <p:nvPicPr>
          <p:cNvPr id="139" name="Graphic 138" descr="Chevron arrows with solid fill">
            <a:extLst>
              <a:ext uri="{FF2B5EF4-FFF2-40B4-BE49-F238E27FC236}">
                <a16:creationId xmlns:a16="http://schemas.microsoft.com/office/drawing/2014/main" id="{D5EA458D-69A2-E0C3-672C-7A3FFA09DF60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6601651" y="4570027"/>
            <a:ext cx="1176373" cy="457198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A03E0E91-32FF-1732-BC39-54A52ED5FEDA}"/>
              </a:ext>
            </a:extLst>
          </p:cNvPr>
          <p:cNvSpPr txBox="1"/>
          <p:nvPr/>
        </p:nvSpPr>
        <p:spPr>
          <a:xfrm>
            <a:off x="7421269" y="3322439"/>
            <a:ext cx="4796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Varsaw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Dangwal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al., ASPLOS’23</a:t>
            </a:r>
          </a:p>
          <a:p>
            <a:pPr marL="0" marR="0" lvl="0" indent="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JigSaw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for VQEs)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B2256C5-67E7-FF93-25F5-DA87B68EA169}"/>
              </a:ext>
            </a:extLst>
          </p:cNvPr>
          <p:cNvSpPr txBox="1"/>
          <p:nvPr/>
        </p:nvSpPr>
        <p:spPr>
          <a:xfrm>
            <a:off x="7421269" y="5627763"/>
            <a:ext cx="479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Pulse scheduling,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xtalk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mitigation</a:t>
            </a:r>
          </a:p>
        </p:txBody>
      </p:sp>
    </p:spTree>
    <p:extLst>
      <p:ext uri="{BB962C8B-B14F-4D97-AF65-F5344CB8AC3E}">
        <p14:creationId xmlns:p14="http://schemas.microsoft.com/office/powerpoint/2010/main" val="216400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4" grpId="0"/>
      <p:bldP spid="135" grpId="0"/>
      <p:bldP spid="136" grpId="0"/>
      <p:bldP spid="137" grpId="0"/>
      <p:bldP spid="140" grpId="0"/>
      <p:bldP spid="14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Even More Fine-grained Optimizations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4" y="6150244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noAutofit/>
          </a:bodyPr>
          <a:lstStyle>
            <a:defPPr>
              <a:defRPr lang="en-US"/>
            </a:defPPr>
            <a:lvl1pPr marR="0" lvl="0" indent="0" algn="ctr" defTabSz="109124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Unsupervised learning assists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capturing fine-grained error characteristics</a:t>
            </a:r>
          </a:p>
        </p:txBody>
      </p:sp>
      <p:pic>
        <p:nvPicPr>
          <p:cNvPr id="4" name="Picture 3" descr="A diagram of a circuit&#10;&#10;Description automatically generated">
            <a:extLst>
              <a:ext uri="{FF2B5EF4-FFF2-40B4-BE49-F238E27FC236}">
                <a16:creationId xmlns:a16="http://schemas.microsoft.com/office/drawing/2014/main" id="{F061EB87-FA15-B3D8-C10E-AAEB1B1D4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68" y="2514601"/>
            <a:ext cx="1765300" cy="1473200"/>
          </a:xfrm>
          <a:prstGeom prst="rect">
            <a:avLst/>
          </a:prstGeom>
        </p:spPr>
      </p:pic>
      <p:pic>
        <p:nvPicPr>
          <p:cNvPr id="6" name="Picture 5" descr="A diagram of a circuit&#10;&#10;Description automatically generated">
            <a:extLst>
              <a:ext uri="{FF2B5EF4-FFF2-40B4-BE49-F238E27FC236}">
                <a16:creationId xmlns:a16="http://schemas.microsoft.com/office/drawing/2014/main" id="{AD78D780-E544-E600-7062-A17779548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2514600"/>
            <a:ext cx="1739900" cy="1447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C5F0FA-A1E5-42DA-2B42-9CE75D878925}"/>
              </a:ext>
            </a:extLst>
          </p:cNvPr>
          <p:cNvSpPr txBox="1"/>
          <p:nvPr/>
        </p:nvSpPr>
        <p:spPr>
          <a:xfrm>
            <a:off x="82061" y="1237931"/>
            <a:ext cx="12027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Strategies that work for one qubit may be insufficient at application level</a:t>
            </a:r>
          </a:p>
          <a:p>
            <a:pPr marL="800100" marR="0" lvl="1" indent="-34290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Applying dynamical decoupling (DD) to all idle qubits at application-level is sub-optimal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D2EC6-248E-41BE-47A5-9EF871283243}"/>
              </a:ext>
            </a:extLst>
          </p:cNvPr>
          <p:cNvSpPr txBox="1"/>
          <p:nvPr/>
        </p:nvSpPr>
        <p:spPr>
          <a:xfrm>
            <a:off x="208676" y="4005195"/>
            <a:ext cx="1826754" cy="1130287"/>
          </a:xfrm>
          <a:prstGeom prst="rect">
            <a:avLst/>
          </a:prstGeom>
          <a:solidFill>
            <a:srgbClr val="5C9BA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Complex for fine-grained learning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EF7900-6CD0-90C3-651B-B75117D88362}"/>
              </a:ext>
            </a:extLst>
          </p:cNvPr>
          <p:cNvSpPr txBox="1"/>
          <p:nvPr/>
        </p:nvSpPr>
        <p:spPr>
          <a:xfrm>
            <a:off x="3309373" y="4008739"/>
            <a:ext cx="1826754" cy="1130287"/>
          </a:xfrm>
          <a:prstGeom prst="rect">
            <a:avLst/>
          </a:prstGeom>
          <a:solidFill>
            <a:srgbClr val="5C9BA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Simpler for fine-grained learning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64C12E-3028-1B3F-ED94-2201B562C6BE}"/>
              </a:ext>
            </a:extLst>
          </p:cNvPr>
          <p:cNvSpPr txBox="1"/>
          <p:nvPr/>
        </p:nvSpPr>
        <p:spPr>
          <a:xfrm>
            <a:off x="82060" y="5253024"/>
            <a:ext cx="6013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ADAPT, Das et al., MICRO’21</a:t>
            </a:r>
          </a:p>
          <a:p>
            <a:pPr marL="800100" marR="0" lvl="1" indent="-34290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Only apply DD to qubits that benefit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582B21-DAEF-5C87-9BE3-11B739081F2A}"/>
              </a:ext>
            </a:extLst>
          </p:cNvPr>
          <p:cNvSpPr txBox="1"/>
          <p:nvPr/>
        </p:nvSpPr>
        <p:spPr>
          <a:xfrm>
            <a:off x="6096000" y="2575396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Imitation Game, Das et al., HPCA’22</a:t>
            </a:r>
          </a:p>
          <a:p>
            <a:pPr marL="800100" marR="0" lvl="1" indent="-34290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native gate to choose for translating high-level CNOTs?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FF3820-014D-788A-587F-F82803E3E67C}"/>
              </a:ext>
            </a:extLst>
          </p:cNvPr>
          <p:cNvSpPr txBox="1"/>
          <p:nvPr/>
        </p:nvSpPr>
        <p:spPr>
          <a:xfrm>
            <a:off x="6095557" y="395698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OPTRAN, CAFQA, etc.</a:t>
            </a:r>
          </a:p>
          <a:p>
            <a:pPr marL="800100" marR="0" lvl="1" indent="-34290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Selecting optimal subset of compiler passes, assisting VQE </a:t>
            </a:r>
          </a:p>
        </p:txBody>
      </p:sp>
    </p:spTree>
    <p:extLst>
      <p:ext uri="{BB962C8B-B14F-4D97-AF65-F5344CB8AC3E}">
        <p14:creationId xmlns:p14="http://schemas.microsoft.com/office/powerpoint/2010/main" val="118091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Quantum</a:t>
            </a:r>
            <a:r>
              <a:rPr lang="en-US" dirty="0">
                <a:solidFill>
                  <a:srgbClr val="BE5700"/>
                </a:solidFill>
              </a:rPr>
              <a:t> Bits (Qubits)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BE57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10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Quantum computers use qubits to encode information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443164-AC99-01B4-E321-9ECB81ECE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829" y="3429000"/>
            <a:ext cx="2286000" cy="228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21D902-82EA-7B67-B615-CAB170006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6777" y="3424372"/>
            <a:ext cx="2286000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E66F49-B60E-4658-77D7-4E9AD3FDE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681" y="3424372"/>
            <a:ext cx="2286000" cy="228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808FFD-9A52-8A74-F6FD-2E2E142C4AF0}"/>
              </a:ext>
            </a:extLst>
          </p:cNvPr>
          <p:cNvSpPr txBox="1"/>
          <p:nvPr/>
        </p:nvSpPr>
        <p:spPr>
          <a:xfrm>
            <a:off x="-1" y="1182231"/>
            <a:ext cx="121911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Classical machines encode information using classical bits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Either 0 or 1 at any given time (</a:t>
            </a:r>
            <a:r>
              <a:rPr lang="en-US" sz="2400" i="1" dirty="0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en-US" sz="2400" dirty="0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two points on the sphere)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0421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qubit is the fundamental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nit of information on a quantum computer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combination of 0 and 1 at the same time (</a:t>
            </a:r>
            <a:r>
              <a:rPr lang="en-US" sz="2400" i="1" dirty="0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en-US" sz="2400" dirty="0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point on the sphere)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9094F1-3A78-0521-92B5-050AD2F30E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484" y="3424372"/>
            <a:ext cx="228600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8E177B-54D9-EC24-1797-C31CE5EC44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879" y="3424372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Trade-offs Exist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02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no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Quantum software solutions must appropriately navigate different trade-offs</a:t>
            </a:r>
          </a:p>
        </p:txBody>
      </p:sp>
      <p:pic>
        <p:nvPicPr>
          <p:cNvPr id="6146" name="Picture 2" descr="Heuristics Icons - Free SVG &amp; PNG Heuristics Images - Noun Project">
            <a:extLst>
              <a:ext uri="{FF2B5EF4-FFF2-40B4-BE49-F238E27FC236}">
                <a16:creationId xmlns:a16="http://schemas.microsoft.com/office/drawing/2014/main" id="{7F737DDC-8851-2F83-F9BE-4EE49340C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711" y="3494190"/>
            <a:ext cx="461662" cy="4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Optimize Icons - Free SVG &amp; PNG Optimize Images - Noun Project">
            <a:extLst>
              <a:ext uri="{FF2B5EF4-FFF2-40B4-BE49-F238E27FC236}">
                <a16:creationId xmlns:a16="http://schemas.microsoft.com/office/drawing/2014/main" id="{E13F778E-CB0A-F899-D052-417A1BC9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526" y="2024025"/>
            <a:ext cx="664834" cy="6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Quantum Circuit Cutting | PennyLane Demos">
            <a:extLst>
              <a:ext uri="{FF2B5EF4-FFF2-40B4-BE49-F238E27FC236}">
                <a16:creationId xmlns:a16="http://schemas.microsoft.com/office/drawing/2014/main" id="{03BBF8FA-AB2F-76A4-3AA5-36FFDD360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480" y="1993229"/>
            <a:ext cx="1425795" cy="87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3EF1783-1F9C-BDB2-3C62-A5B9E92126B7}"/>
              </a:ext>
            </a:extLst>
          </p:cNvPr>
          <p:cNvSpPr txBox="1"/>
          <p:nvPr/>
        </p:nvSpPr>
        <p:spPr>
          <a:xfrm>
            <a:off x="904461" y="4789112"/>
            <a:ext cx="4813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MIDAS, Das et al., MICRO SRC’22</a:t>
            </a:r>
          </a:p>
          <a:p>
            <a:pPr marL="800100" marR="0" lvl="1" indent="-34290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Improved heuristics for SWAP insertion</a:t>
            </a:r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D49FFD5E-9B9C-9A70-8B63-936D70949A13}"/>
              </a:ext>
            </a:extLst>
          </p:cNvPr>
          <p:cNvCxnSpPr>
            <a:cxnSpLocks/>
          </p:cNvCxnSpPr>
          <p:nvPr/>
        </p:nvCxnSpPr>
        <p:spPr>
          <a:xfrm>
            <a:off x="1425675" y="1886139"/>
            <a:ext cx="2693648" cy="2372320"/>
          </a:xfrm>
          <a:prstGeom prst="bentConnector3">
            <a:avLst>
              <a:gd name="adj1" fmla="val -85"/>
            </a:avLst>
          </a:prstGeom>
          <a:ln w="50800">
            <a:solidFill>
              <a:schemeClr val="bg2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5B69BB4-F47B-7590-CA03-8804021C64B8}"/>
              </a:ext>
            </a:extLst>
          </p:cNvPr>
          <p:cNvSpPr txBox="1"/>
          <p:nvPr/>
        </p:nvSpPr>
        <p:spPr>
          <a:xfrm>
            <a:off x="1100318" y="4288048"/>
            <a:ext cx="297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F4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Performance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DAA35C-8D19-A574-7A5B-DB2789603353}"/>
              </a:ext>
            </a:extLst>
          </p:cNvPr>
          <p:cNvSpPr txBox="1"/>
          <p:nvPr/>
        </p:nvSpPr>
        <p:spPr>
          <a:xfrm rot="16200000">
            <a:off x="-350938" y="2842723"/>
            <a:ext cx="297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F4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Complexity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D094B8C-5E6D-063C-4B2A-23D5FA596EDF}"/>
              </a:ext>
            </a:extLst>
          </p:cNvPr>
          <p:cNvSpPr/>
          <p:nvPr/>
        </p:nvSpPr>
        <p:spPr>
          <a:xfrm>
            <a:off x="3136344" y="3500994"/>
            <a:ext cx="457200" cy="457200"/>
          </a:xfrm>
          <a:prstGeom prst="ellipse">
            <a:avLst/>
          </a:prstGeom>
          <a:solidFill>
            <a:schemeClr val="accent4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93AA5F-7010-E0D9-0E59-BD46BCC3EC7B}"/>
              </a:ext>
            </a:extLst>
          </p:cNvPr>
          <p:cNvSpPr txBox="1"/>
          <p:nvPr/>
        </p:nvSpPr>
        <p:spPr>
          <a:xfrm>
            <a:off x="1878711" y="1669960"/>
            <a:ext cx="297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F4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Solvers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A32216-5A69-666D-C7A3-392A01DF425B}"/>
              </a:ext>
            </a:extLst>
          </p:cNvPr>
          <p:cNvSpPr txBox="1"/>
          <p:nvPr/>
        </p:nvSpPr>
        <p:spPr>
          <a:xfrm>
            <a:off x="625244" y="3032525"/>
            <a:ext cx="297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F4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Heuristics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5ADA4D-EE6C-8903-F6E1-77D1BA68CBFE}"/>
              </a:ext>
            </a:extLst>
          </p:cNvPr>
          <p:cNvSpPr txBox="1"/>
          <p:nvPr/>
        </p:nvSpPr>
        <p:spPr>
          <a:xfrm>
            <a:off x="2793443" y="304689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333F4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IDEAL</a:t>
            </a:r>
          </a:p>
        </p:txBody>
      </p:sp>
      <p:sp>
        <p:nvSpPr>
          <p:cNvPr id="39" name="Rectangle: Rounded Corners 13">
            <a:extLst>
              <a:ext uri="{FF2B5EF4-FFF2-40B4-BE49-F238E27FC236}">
                <a16:creationId xmlns:a16="http://schemas.microsoft.com/office/drawing/2014/main" id="{1FF5C3E2-873B-7F91-AE53-5A8324929940}"/>
              </a:ext>
            </a:extLst>
          </p:cNvPr>
          <p:cNvSpPr/>
          <p:nvPr/>
        </p:nvSpPr>
        <p:spPr>
          <a:xfrm>
            <a:off x="1741355" y="1153975"/>
            <a:ext cx="1690390" cy="571494"/>
          </a:xfrm>
          <a:prstGeom prst="roundRect">
            <a:avLst/>
          </a:prstGeom>
          <a:solidFill>
            <a:srgbClr val="C830CC">
              <a:lumMod val="5000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rtlCol="0" anchor="ctr"/>
          <a:lstStyle/>
          <a:p>
            <a:pPr marL="0" marR="0" lvl="0" indent="0" algn="ctr" defTabSz="2350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Compiler</a:t>
            </a:r>
          </a:p>
        </p:txBody>
      </p:sp>
      <p:sp>
        <p:nvSpPr>
          <p:cNvPr id="40" name="Rectangle: Rounded Corners 13">
            <a:extLst>
              <a:ext uri="{FF2B5EF4-FFF2-40B4-BE49-F238E27FC236}">
                <a16:creationId xmlns:a16="http://schemas.microsoft.com/office/drawing/2014/main" id="{AC3D4D19-414B-FF18-646A-C5D7B021D1A6}"/>
              </a:ext>
            </a:extLst>
          </p:cNvPr>
          <p:cNvSpPr/>
          <p:nvPr/>
        </p:nvSpPr>
        <p:spPr>
          <a:xfrm>
            <a:off x="8174174" y="1153975"/>
            <a:ext cx="2276471" cy="571494"/>
          </a:xfrm>
          <a:prstGeom prst="roundRect">
            <a:avLst/>
          </a:prstGeom>
          <a:solidFill>
            <a:srgbClr val="C830CC">
              <a:lumMod val="5000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rtlCol="0" anchor="ctr"/>
          <a:lstStyle/>
          <a:p>
            <a:pPr marL="0" marR="0" lvl="0" indent="0" algn="ctr" defTabSz="2350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Other areas?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CFFB9B-0BF4-2AC4-89AA-1E538D88A3AF}"/>
              </a:ext>
            </a:extLst>
          </p:cNvPr>
          <p:cNvSpPr txBox="1"/>
          <p:nvPr/>
        </p:nvSpPr>
        <p:spPr>
          <a:xfrm>
            <a:off x="7172558" y="4765965"/>
            <a:ext cx="5491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FrozenQubits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Ayanzadeh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al., ASPLOS’23</a:t>
            </a:r>
          </a:p>
          <a:p>
            <a:pPr marL="800100" marR="0" lvl="1" indent="-34290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Application-aware cuts for QAOA</a:t>
            </a:r>
          </a:p>
        </p:txBody>
      </p: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59C116A3-8DD1-CCFE-FF93-8765DA3A48A2}"/>
              </a:ext>
            </a:extLst>
          </p:cNvPr>
          <p:cNvCxnSpPr>
            <a:cxnSpLocks/>
          </p:cNvCxnSpPr>
          <p:nvPr/>
        </p:nvCxnSpPr>
        <p:spPr>
          <a:xfrm>
            <a:off x="7979110" y="1886139"/>
            <a:ext cx="2693648" cy="2372320"/>
          </a:xfrm>
          <a:prstGeom prst="bentConnector3">
            <a:avLst>
              <a:gd name="adj1" fmla="val -85"/>
            </a:avLst>
          </a:prstGeom>
          <a:ln w="50800">
            <a:solidFill>
              <a:schemeClr val="bg2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CFCBADE-505C-4E16-1F9E-AEC3D3EF18A0}"/>
              </a:ext>
            </a:extLst>
          </p:cNvPr>
          <p:cNvSpPr txBox="1"/>
          <p:nvPr/>
        </p:nvSpPr>
        <p:spPr>
          <a:xfrm>
            <a:off x="7653753" y="4288048"/>
            <a:ext cx="297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F4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Performance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0B0013-BDA0-55A3-9554-DFB249CFD188}"/>
              </a:ext>
            </a:extLst>
          </p:cNvPr>
          <p:cNvSpPr txBox="1"/>
          <p:nvPr/>
        </p:nvSpPr>
        <p:spPr>
          <a:xfrm rot="16200000">
            <a:off x="6202497" y="2842723"/>
            <a:ext cx="297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F4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Complexity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CC31A82-A0E3-54DA-BDD5-0069EC6A85F6}"/>
              </a:ext>
            </a:extLst>
          </p:cNvPr>
          <p:cNvSpPr/>
          <p:nvPr/>
        </p:nvSpPr>
        <p:spPr>
          <a:xfrm>
            <a:off x="9689779" y="3500994"/>
            <a:ext cx="457200" cy="457200"/>
          </a:xfrm>
          <a:prstGeom prst="ellipse">
            <a:avLst/>
          </a:prstGeom>
          <a:solidFill>
            <a:schemeClr val="accent4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141456-E5BD-3D57-08EC-F8D1A91B2DD0}"/>
              </a:ext>
            </a:extLst>
          </p:cNvPr>
          <p:cNvSpPr txBox="1"/>
          <p:nvPr/>
        </p:nvSpPr>
        <p:spPr>
          <a:xfrm>
            <a:off x="8432146" y="1669960"/>
            <a:ext cx="297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F4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Circuit cutting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48FE4CD-CC9C-0A05-4CDC-DE61D387A8ED}"/>
              </a:ext>
            </a:extLst>
          </p:cNvPr>
          <p:cNvSpPr txBox="1"/>
          <p:nvPr/>
        </p:nvSpPr>
        <p:spPr>
          <a:xfrm>
            <a:off x="7178679" y="3032525"/>
            <a:ext cx="297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F4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Circuit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EB42861-6031-D6A4-A6BC-0E7C36874468}"/>
              </a:ext>
            </a:extLst>
          </p:cNvPr>
          <p:cNvSpPr txBox="1"/>
          <p:nvPr/>
        </p:nvSpPr>
        <p:spPr>
          <a:xfrm>
            <a:off x="9346878" y="304689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333F4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IDEAL</a:t>
            </a:r>
          </a:p>
        </p:txBody>
      </p:sp>
      <p:pic>
        <p:nvPicPr>
          <p:cNvPr id="6155" name="Picture 11" descr="Compilation of quantum circuits | PennyLane Demos">
            <a:extLst>
              <a:ext uri="{FF2B5EF4-FFF2-40B4-BE49-F238E27FC236}">
                <a16:creationId xmlns:a16="http://schemas.microsoft.com/office/drawing/2014/main" id="{841468F1-7AAE-E9D6-31CD-8449E0692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410" y="3429000"/>
            <a:ext cx="1143001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2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35" grpId="0" animBg="1"/>
      <p:bldP spid="36" grpId="0"/>
      <p:bldP spid="37" grpId="0"/>
      <p:bldP spid="38" grpId="0"/>
      <p:bldP spid="40" grpId="0" animBg="1"/>
      <p:bldP spid="52" grpId="0"/>
      <p:bldP spid="54" grpId="0"/>
      <p:bldP spid="55" grpId="0"/>
      <p:bldP spid="56" grpId="0" animBg="1"/>
      <p:bldP spid="57" grpId="0"/>
      <p:bldP spid="58" grpId="0"/>
      <p:bldP spid="5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 For Distributed Computing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4" y="6150244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noAutofit/>
          </a:bodyPr>
          <a:lstStyle>
            <a:defPPr>
              <a:defRPr lang="en-US"/>
            </a:defPPr>
            <a:lvl1pPr marR="0" lvl="0" indent="0" algn="ctr" defTabSz="109124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goal is to parallelize and distribute the workload for end-to-end performance improvements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C91491-4C7F-46C5-AD5E-EBC3858EAE64}"/>
              </a:ext>
            </a:extLst>
          </p:cNvPr>
          <p:cNvSpPr txBox="1"/>
          <p:nvPr/>
        </p:nvSpPr>
        <p:spPr>
          <a:xfrm>
            <a:off x="7502781" y="1204539"/>
            <a:ext cx="3987859" cy="817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Different QPUs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(error rates, qubit types, sizes)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48AB5FF-7DD8-4937-8862-456865DE7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441" y="1137623"/>
            <a:ext cx="1337618" cy="133761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7FC7F4F-5F11-A983-4AA9-E8E1304DAF0B}"/>
              </a:ext>
            </a:extLst>
          </p:cNvPr>
          <p:cNvSpPr txBox="1"/>
          <p:nvPr/>
        </p:nvSpPr>
        <p:spPr>
          <a:xfrm>
            <a:off x="5531530" y="1293500"/>
            <a:ext cx="623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…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207B3F8-B0F1-9A2A-33CD-9B9EF149C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587" y="1136852"/>
            <a:ext cx="1337618" cy="1337618"/>
          </a:xfrm>
          <a:prstGeom prst="rect">
            <a:avLst/>
          </a:prstGeom>
        </p:spPr>
      </p:pic>
      <p:pic>
        <p:nvPicPr>
          <p:cNvPr id="36" name="Graphic 35" descr="Server outline">
            <a:extLst>
              <a:ext uri="{FF2B5EF4-FFF2-40B4-BE49-F238E27FC236}">
                <a16:creationId xmlns:a16="http://schemas.microsoft.com/office/drawing/2014/main" id="{7465E392-7007-7369-182A-A14DCABC0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1231" y="2815494"/>
            <a:ext cx="1320216" cy="1320216"/>
          </a:xfrm>
          <a:prstGeom prst="rect">
            <a:avLst/>
          </a:prstGeom>
        </p:spPr>
      </p:pic>
      <p:pic>
        <p:nvPicPr>
          <p:cNvPr id="37" name="Graphic 36" descr="Server outline">
            <a:extLst>
              <a:ext uri="{FF2B5EF4-FFF2-40B4-BE49-F238E27FC236}">
                <a16:creationId xmlns:a16="http://schemas.microsoft.com/office/drawing/2014/main" id="{39FC402E-AC12-148E-D76D-7384D4C14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4989" y="2807615"/>
            <a:ext cx="1320216" cy="132021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89189E9-98EF-D242-BD7A-6B88A24F78DB}"/>
              </a:ext>
            </a:extLst>
          </p:cNvPr>
          <p:cNvSpPr txBox="1"/>
          <p:nvPr/>
        </p:nvSpPr>
        <p:spPr>
          <a:xfrm>
            <a:off x="5538246" y="2904455"/>
            <a:ext cx="623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…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5F2809-5F12-7170-444B-52BB1F455D8E}"/>
              </a:ext>
            </a:extLst>
          </p:cNvPr>
          <p:cNvSpPr txBox="1"/>
          <p:nvPr/>
        </p:nvSpPr>
        <p:spPr>
          <a:xfrm>
            <a:off x="7502780" y="2610263"/>
            <a:ext cx="3987859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Different classical resources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(FPGAs, HPC clusters, GPUs)</a:t>
            </a:r>
          </a:p>
        </p:txBody>
      </p:sp>
      <p:pic>
        <p:nvPicPr>
          <p:cNvPr id="47" name="Graphic 46" descr="Document outline">
            <a:extLst>
              <a:ext uri="{FF2B5EF4-FFF2-40B4-BE49-F238E27FC236}">
                <a16:creationId xmlns:a16="http://schemas.microsoft.com/office/drawing/2014/main" id="{2F76EC78-727E-5E47-DBA1-75994E551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4000" y="1814362"/>
            <a:ext cx="1320216" cy="1320216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6143D73-3C1D-2FBA-5808-64901BF1318A}"/>
              </a:ext>
            </a:extLst>
          </p:cNvPr>
          <p:cNvCxnSpPr>
            <a:endCxn id="33" idx="1"/>
          </p:cNvCxnSpPr>
          <p:nvPr/>
        </p:nvCxnSpPr>
        <p:spPr>
          <a:xfrm flipV="1">
            <a:off x="2844216" y="1806432"/>
            <a:ext cx="1331225" cy="66803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FE9E3B9-E3AB-E2F1-4DC3-EF9DEE5AD186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2844216" y="2482728"/>
            <a:ext cx="1347015" cy="992874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EBCA84C-BE24-F48D-964D-5E8760616BAD}"/>
              </a:ext>
            </a:extLst>
          </p:cNvPr>
          <p:cNvSpPr txBox="1"/>
          <p:nvPr/>
        </p:nvSpPr>
        <p:spPr>
          <a:xfrm>
            <a:off x="7515205" y="2017414"/>
            <a:ext cx="481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Which QPU(s) should we use?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ED6BBDC-F4F6-9142-06FD-EA16FBB950B3}"/>
              </a:ext>
            </a:extLst>
          </p:cNvPr>
          <p:cNvSpPr txBox="1"/>
          <p:nvPr/>
        </p:nvSpPr>
        <p:spPr>
          <a:xfrm>
            <a:off x="7502780" y="3822152"/>
            <a:ext cx="481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to minimize overheads?</a:t>
            </a:r>
          </a:p>
          <a:p>
            <a:pPr marL="800100" marR="0" lvl="1" indent="-34290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Compilation</a:t>
            </a:r>
          </a:p>
          <a:p>
            <a:pPr marL="800100" marR="0" lvl="1" indent="-34290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Post-processing</a:t>
            </a:r>
          </a:p>
          <a:p>
            <a:pPr marL="800100" marR="0" lvl="1" indent="-34290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Training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0C5B7D7-7156-D08C-C9D5-6DDDBB928BE1}"/>
              </a:ext>
            </a:extLst>
          </p:cNvPr>
          <p:cNvCxnSpPr>
            <a:cxnSpLocks/>
            <a:stCxn id="34" idx="2"/>
            <a:endCxn id="38" idx="0"/>
          </p:cNvCxnSpPr>
          <p:nvPr/>
        </p:nvCxnSpPr>
        <p:spPr>
          <a:xfrm>
            <a:off x="5843369" y="2001386"/>
            <a:ext cx="6716" cy="903069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7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3" grpId="0"/>
      <p:bldP spid="5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 For Quantum Error Correction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4" y="6150244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noAutofit/>
          </a:bodyPr>
          <a:lstStyle>
            <a:defPPr>
              <a:defRPr lang="en-US"/>
            </a:defPPr>
            <a:lvl1pPr marR="0" lvl="0" indent="0" algn="ctr" defTabSz="109124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Quantum software solutions must also support QEC in the near-term and beyond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F2786D-35D4-5A0F-62A5-4B2E1B8ACB75}"/>
              </a:ext>
            </a:extLst>
          </p:cNvPr>
          <p:cNvSpPr txBox="1"/>
          <p:nvPr/>
        </p:nvSpPr>
        <p:spPr>
          <a:xfrm>
            <a:off x="82061" y="1054167"/>
            <a:ext cx="12027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QEC needs substantial software support</a:t>
            </a:r>
          </a:p>
          <a:p>
            <a:pPr marL="800100" marR="0" lvl="1" indent="-34290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High-level programmability, scheduling 1000s of operations per cycle, efficient resource management (cloud operations)</a:t>
            </a:r>
          </a:p>
          <a:p>
            <a:pPr marL="800100" marR="0" lvl="1" indent="-34290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Re-use existing software solutions as much as possible → improved programmers’ productivity, ease of software development</a:t>
            </a:r>
          </a:p>
        </p:txBody>
      </p:sp>
      <p:pic>
        <p:nvPicPr>
          <p:cNvPr id="5" name="Picture 4" descr="A diagram of a data complex&#10;&#10;Description automatically generated">
            <a:extLst>
              <a:ext uri="{FF2B5EF4-FFF2-40B4-BE49-F238E27FC236}">
                <a16:creationId xmlns:a16="http://schemas.microsoft.com/office/drawing/2014/main" id="{524881F9-2D48-FB47-3BD2-F999FE79F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43" y="3394216"/>
            <a:ext cx="1981072" cy="1892367"/>
          </a:xfrm>
          <a:prstGeom prst="rect">
            <a:avLst/>
          </a:prstGeom>
        </p:spPr>
      </p:pic>
      <p:pic>
        <p:nvPicPr>
          <p:cNvPr id="11" name="Picture 10" descr="A diagram of a circuit diagram&#10;&#10;Description automatically generated">
            <a:extLst>
              <a:ext uri="{FF2B5EF4-FFF2-40B4-BE49-F238E27FC236}">
                <a16:creationId xmlns:a16="http://schemas.microsoft.com/office/drawing/2014/main" id="{E46880FD-902C-AD7C-048C-67F9B0813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900" y="3429000"/>
            <a:ext cx="2722652" cy="1828800"/>
          </a:xfrm>
          <a:prstGeom prst="rect">
            <a:avLst/>
          </a:prstGeom>
        </p:spPr>
      </p:pic>
      <p:pic>
        <p:nvPicPr>
          <p:cNvPr id="13" name="Picture 12" descr="A graph with lines and dots&#10;&#10;Description automatically generated">
            <a:extLst>
              <a:ext uri="{FF2B5EF4-FFF2-40B4-BE49-F238E27FC236}">
                <a16:creationId xmlns:a16="http://schemas.microsoft.com/office/drawing/2014/main" id="{E983FF40-D9FA-A5E6-C32A-822EBD017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557" y="2978854"/>
            <a:ext cx="5250741" cy="2603492"/>
          </a:xfrm>
          <a:prstGeom prst="rect">
            <a:avLst/>
          </a:prstGeom>
        </p:spPr>
      </p:pic>
      <p:sp>
        <p:nvSpPr>
          <p:cNvPr id="14" name="Lightning Bolt 13">
            <a:extLst>
              <a:ext uri="{FF2B5EF4-FFF2-40B4-BE49-F238E27FC236}">
                <a16:creationId xmlns:a16="http://schemas.microsoft.com/office/drawing/2014/main" id="{11BBFCA5-A633-9E98-4C8C-FBC63FBBF84F}"/>
              </a:ext>
            </a:extLst>
          </p:cNvPr>
          <p:cNvSpPr/>
          <p:nvPr/>
        </p:nvSpPr>
        <p:spPr>
          <a:xfrm>
            <a:off x="4267200" y="3784849"/>
            <a:ext cx="834642" cy="991503"/>
          </a:xfrm>
          <a:prstGeom prst="lightningBol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DB36BE-9760-3558-9DA0-A75BB8E4F744}"/>
              </a:ext>
            </a:extLst>
          </p:cNvPr>
          <p:cNvSpPr txBox="1"/>
          <p:nvPr/>
        </p:nvSpPr>
        <p:spPr>
          <a:xfrm>
            <a:off x="82061" y="5348030"/>
            <a:ext cx="9420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ERASER,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Vittal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al., MICRO’23</a:t>
            </a:r>
          </a:p>
          <a:p>
            <a:pPr marL="800100" marR="0" lvl="1" indent="-342900" algn="l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Speculative and adaptive insertion of leakage reduction circuits</a:t>
            </a:r>
          </a:p>
        </p:txBody>
      </p:sp>
    </p:spTree>
    <p:extLst>
      <p:ext uri="{BB962C8B-B14F-4D97-AF65-F5344CB8AC3E}">
        <p14:creationId xmlns:p14="http://schemas.microsoft.com/office/powerpoint/2010/main" val="64911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Final Thoughts About Quantum Software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Premium Vector | Disease balance icon flat illustration of disease balance  vector icon for web design">
            <a:extLst>
              <a:ext uri="{FF2B5EF4-FFF2-40B4-BE49-F238E27FC236}">
                <a16:creationId xmlns:a16="http://schemas.microsoft.com/office/drawing/2014/main" id="{F5CC461A-F2B5-E8CE-9CFE-263F8B8C3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92" y="2295169"/>
            <a:ext cx="1765277" cy="176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89B4FE-28E0-76F1-3111-EDD1B048447D}"/>
              </a:ext>
            </a:extLst>
          </p:cNvPr>
          <p:cNvSpPr txBox="1"/>
          <p:nvPr/>
        </p:nvSpPr>
        <p:spPr>
          <a:xfrm>
            <a:off x="512123" y="3820460"/>
            <a:ext cx="283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Diversity</a:t>
            </a:r>
          </a:p>
        </p:txBody>
      </p:sp>
      <p:pic>
        <p:nvPicPr>
          <p:cNvPr id="12292" name="Picture 4" descr="Sql Icon: Over 9,022 Royalty-Free Licensable Stock Vectors &amp; Vector Art |  Shutterstock">
            <a:extLst>
              <a:ext uri="{FF2B5EF4-FFF2-40B4-BE49-F238E27FC236}">
                <a16:creationId xmlns:a16="http://schemas.microsoft.com/office/drawing/2014/main" id="{DDFA0775-E834-7B9A-ADAF-EE489B58A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3" t="11753" r="16923" b="24286"/>
          <a:stretch/>
        </p:blipFill>
        <p:spPr bwMode="auto">
          <a:xfrm>
            <a:off x="3579068" y="1675406"/>
            <a:ext cx="2082386" cy="227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FA6FB4-8C04-DA57-48B1-497271FC5BE2}"/>
              </a:ext>
            </a:extLst>
          </p:cNvPr>
          <p:cNvSpPr txBox="1"/>
          <p:nvPr/>
        </p:nvSpPr>
        <p:spPr>
          <a:xfrm>
            <a:off x="3765053" y="3829614"/>
            <a:ext cx="160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Modularity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92781BEA-F82A-2C2E-A9B3-E978C15C9BCE}"/>
              </a:ext>
            </a:extLst>
          </p:cNvPr>
          <p:cNvCxnSpPr>
            <a:cxnSpLocks/>
          </p:cNvCxnSpPr>
          <p:nvPr/>
        </p:nvCxnSpPr>
        <p:spPr>
          <a:xfrm>
            <a:off x="6566664" y="2116816"/>
            <a:ext cx="1745281" cy="1479630"/>
          </a:xfrm>
          <a:prstGeom prst="bentConnector3">
            <a:avLst>
              <a:gd name="adj1" fmla="val 271"/>
            </a:avLst>
          </a:prstGeom>
          <a:ln w="50800">
            <a:solidFill>
              <a:schemeClr val="bg2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9F884FD-E4A3-35F3-8C68-CB12F3FCBDC1}"/>
              </a:ext>
            </a:extLst>
          </p:cNvPr>
          <p:cNvSpPr txBox="1"/>
          <p:nvPr/>
        </p:nvSpPr>
        <p:spPr>
          <a:xfrm>
            <a:off x="6566666" y="3820461"/>
            <a:ext cx="160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Trade-offs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499EC3-18FE-08C0-4A36-204184E78D25}"/>
              </a:ext>
            </a:extLst>
          </p:cNvPr>
          <p:cNvCxnSpPr>
            <a:cxnSpLocks/>
          </p:cNvCxnSpPr>
          <p:nvPr/>
        </p:nvCxnSpPr>
        <p:spPr>
          <a:xfrm>
            <a:off x="6863284" y="2689531"/>
            <a:ext cx="914400" cy="6725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294" name="Picture 6" descr="Qubit and Quantum Computing Icon Stock Vector - Illustration ...">
            <a:extLst>
              <a:ext uri="{FF2B5EF4-FFF2-40B4-BE49-F238E27FC236}">
                <a16:creationId xmlns:a16="http://schemas.microsoft.com/office/drawing/2014/main" id="{64CC3806-34B7-C27C-A1CA-90EA72533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64" y="2310772"/>
            <a:ext cx="1269824" cy="126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loud, cloud computing, computing icon - Free download">
            <a:extLst>
              <a:ext uri="{FF2B5EF4-FFF2-40B4-BE49-F238E27FC236}">
                <a16:creationId xmlns:a16="http://schemas.microsoft.com/office/drawing/2014/main" id="{1E3949FC-403D-5075-A986-88E986E8A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137" y="2256900"/>
            <a:ext cx="1377567" cy="137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1D190C-6E9C-9BA8-3E7E-60F29904D043}"/>
              </a:ext>
            </a:extLst>
          </p:cNvPr>
          <p:cNvSpPr txBox="1"/>
          <p:nvPr/>
        </p:nvSpPr>
        <p:spPr>
          <a:xfrm>
            <a:off x="9154597" y="3821330"/>
            <a:ext cx="263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Full-stack approach</a:t>
            </a:r>
          </a:p>
        </p:txBody>
      </p:sp>
      <p:pic>
        <p:nvPicPr>
          <p:cNvPr id="17" name="Graphic 16" descr="Arrow: Slight curve with solid fill">
            <a:extLst>
              <a:ext uri="{FF2B5EF4-FFF2-40B4-BE49-F238E27FC236}">
                <a16:creationId xmlns:a16="http://schemas.microsoft.com/office/drawing/2014/main" id="{BAE4FFAE-C43B-A5AB-650F-7E0DA0170E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81472" y="2752026"/>
            <a:ext cx="547593" cy="5475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265EF3-E048-51AB-FACA-C784EA5B21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530" y="1952100"/>
            <a:ext cx="2057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9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Superposition &amp; Entanglement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10"/>
            <a:ext cx="12192883" cy="731520"/>
          </a:xfrm>
          <a:prstGeom prst="rect">
            <a:avLst/>
          </a:prstGeom>
          <a:solidFill>
            <a:srgbClr val="BE57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Quantum computers use qubits to encode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08FFD-9A52-8A74-F6FD-2E2E142C4AF0}"/>
              </a:ext>
            </a:extLst>
          </p:cNvPr>
          <p:cNvSpPr txBox="1"/>
          <p:nvPr/>
        </p:nvSpPr>
        <p:spPr>
          <a:xfrm>
            <a:off x="-1" y="1182231"/>
            <a:ext cx="6096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 qubit exists in a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superposition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of 0 and 1.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 quantum system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‘n’ qubits exist in </a:t>
            </a:r>
            <a:r>
              <a:rPr lang="en-US" sz="2400" b="1" i="1" dirty="0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superposition</a:t>
            </a:r>
            <a:r>
              <a:rPr lang="en-US" sz="2400" dirty="0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all possible 2</a:t>
            </a:r>
            <a:r>
              <a:rPr lang="en-US" sz="2400" baseline="30000" dirty="0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states.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bloch_anim_custom (1).mov">
            <a:hlinkClick r:id="" action="ppaction://media"/>
            <a:extLst>
              <a:ext uri="{FF2B5EF4-FFF2-40B4-BE49-F238E27FC236}">
                <a16:creationId xmlns:a16="http://schemas.microsoft.com/office/drawing/2014/main" id="{5501E431-3488-236C-B08C-E01AC01ECC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82263" y="3377133"/>
            <a:ext cx="2286000" cy="228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05CD79-0B85-3798-38B6-0ADECA661CAA}"/>
              </a:ext>
            </a:extLst>
          </p:cNvPr>
          <p:cNvSpPr txBox="1"/>
          <p:nvPr/>
        </p:nvSpPr>
        <p:spPr>
          <a:xfrm>
            <a:off x="6013936" y="1182231"/>
            <a:ext cx="6096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Entanglement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enables us to create highly correlated states.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property</a:t>
            </a:r>
            <a:r>
              <a:rPr lang="en-US" sz="2400" dirty="0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allows us to efficiently manage the exponential state space.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421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 descr="Chart&#10;&#10;Description automatically generated with medium confidence">
            <a:extLst>
              <a:ext uri="{FF2B5EF4-FFF2-40B4-BE49-F238E27FC236}">
                <a16:creationId xmlns:a16="http://schemas.microsoft.com/office/drawing/2014/main" id="{F21064E4-7AC6-CCCD-C280-2AAA9C554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7201" y="3222839"/>
            <a:ext cx="2286000" cy="228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CDC1BF-65D8-1023-DC1F-7F84FD252B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9200" y="3215368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5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Quantum Gate Operations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6C47489-6DF9-0EE9-A792-37EC3D4C8009}"/>
              </a:ext>
            </a:extLst>
          </p:cNvPr>
          <p:cNvCxnSpPr>
            <a:cxnSpLocks/>
            <a:stCxn id="94" idx="3"/>
            <a:endCxn id="96" idx="1"/>
          </p:cNvCxnSpPr>
          <p:nvPr/>
        </p:nvCxnSpPr>
        <p:spPr>
          <a:xfrm>
            <a:off x="2812323" y="2603466"/>
            <a:ext cx="327076" cy="0"/>
          </a:xfrm>
          <a:prstGeom prst="straightConnector1">
            <a:avLst/>
          </a:prstGeom>
          <a:noFill/>
          <a:ln w="25400" cap="flat" cmpd="sng" algn="ctr">
            <a:solidFill>
              <a:srgbClr val="002050"/>
            </a:solidFill>
            <a:prstDash val="solid"/>
            <a:headEnd type="none"/>
            <a:tailEnd type="triangle" w="lg" len="lg"/>
          </a:ln>
          <a:effectLst/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9B379BC-7A7B-A77E-7486-3112B6127478}"/>
              </a:ext>
            </a:extLst>
          </p:cNvPr>
          <p:cNvCxnSpPr>
            <a:cxnSpLocks/>
            <a:stCxn id="98" idx="3"/>
            <a:endCxn id="93" idx="1"/>
          </p:cNvCxnSpPr>
          <p:nvPr/>
        </p:nvCxnSpPr>
        <p:spPr>
          <a:xfrm>
            <a:off x="2812323" y="4985371"/>
            <a:ext cx="325710" cy="0"/>
          </a:xfrm>
          <a:prstGeom prst="straightConnector1">
            <a:avLst/>
          </a:prstGeom>
          <a:noFill/>
          <a:ln w="25400" cap="flat" cmpd="sng" algn="ctr">
            <a:solidFill>
              <a:srgbClr val="002050"/>
            </a:solidFill>
            <a:prstDash val="solid"/>
            <a:headEnd type="none"/>
            <a:tailEnd type="triangle" w="lg" len="lg"/>
          </a:ln>
          <a:effectLst/>
        </p:spPr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6034068-DFB4-1181-A493-B0D0C9AE5469}"/>
              </a:ext>
            </a:extLst>
          </p:cNvPr>
          <p:cNvCxnSpPr>
            <a:cxnSpLocks/>
            <a:stCxn id="93" idx="3"/>
            <a:endCxn id="99" idx="1"/>
          </p:cNvCxnSpPr>
          <p:nvPr/>
        </p:nvCxnSpPr>
        <p:spPr>
          <a:xfrm>
            <a:off x="3686673" y="4985371"/>
            <a:ext cx="374262" cy="0"/>
          </a:xfrm>
          <a:prstGeom prst="straightConnector1">
            <a:avLst/>
          </a:prstGeom>
          <a:noFill/>
          <a:ln w="25400" cap="flat" cmpd="sng" algn="ctr">
            <a:solidFill>
              <a:srgbClr val="002050"/>
            </a:solidFill>
            <a:prstDash val="solid"/>
            <a:headEnd type="none"/>
            <a:tailEnd type="triangle" w="lg" len="lg"/>
          </a:ln>
          <a:effectLst/>
        </p:spPr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969E1C08-87FD-5C62-1001-CE67FEFDDE5A}"/>
              </a:ext>
            </a:extLst>
          </p:cNvPr>
          <p:cNvSpPr/>
          <p:nvPr/>
        </p:nvSpPr>
        <p:spPr>
          <a:xfrm>
            <a:off x="3138033" y="4711051"/>
            <a:ext cx="548640" cy="548640"/>
          </a:xfrm>
          <a:prstGeom prst="rect">
            <a:avLst/>
          </a:prstGeom>
          <a:solidFill>
            <a:srgbClr val="E5E5E5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68273CBF-AA8D-065A-5510-2534A702D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323" y="1460466"/>
            <a:ext cx="2286000" cy="2286000"/>
          </a:xfrm>
          <a:prstGeom prst="rect">
            <a:avLst/>
          </a:prstGeom>
        </p:spPr>
      </p:pic>
      <p:pic>
        <p:nvPicPr>
          <p:cNvPr id="95" name="bloch_anim_xgate (1).mov">
            <a:hlinkClick r:id="" action="ppaction://media"/>
            <a:extLst>
              <a:ext uri="{FF2B5EF4-FFF2-40B4-BE49-F238E27FC236}">
                <a16:creationId xmlns:a16="http://schemas.microsoft.com/office/drawing/2014/main" id="{2763EEF5-2442-C3AA-1CF7-DDF10924520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12383" y="1460466"/>
            <a:ext cx="2286000" cy="2286000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FFEF4A84-4E6A-06BD-6808-740C42088817}"/>
              </a:ext>
            </a:extLst>
          </p:cNvPr>
          <p:cNvSpPr/>
          <p:nvPr/>
        </p:nvSpPr>
        <p:spPr>
          <a:xfrm>
            <a:off x="3139399" y="2348871"/>
            <a:ext cx="576317" cy="509189"/>
          </a:xfrm>
          <a:prstGeom prst="rect">
            <a:avLst/>
          </a:prstGeom>
          <a:solidFill>
            <a:srgbClr val="E0DDAA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X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2D60E45-A2DF-4022-BCDB-0B03260FDD12}"/>
              </a:ext>
            </a:extLst>
          </p:cNvPr>
          <p:cNvSpPr/>
          <p:nvPr/>
        </p:nvSpPr>
        <p:spPr>
          <a:xfrm>
            <a:off x="4248376" y="1460466"/>
            <a:ext cx="2286000" cy="2286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393B497E-1EEC-D29D-B8B0-14D8D6A716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323" y="3842371"/>
            <a:ext cx="2286000" cy="2286000"/>
          </a:xfrm>
          <a:prstGeom prst="rect">
            <a:avLst/>
          </a:prstGeom>
        </p:spPr>
      </p:pic>
      <p:pic>
        <p:nvPicPr>
          <p:cNvPr id="99" name="bloch_anim_hgate (1).mov">
            <a:hlinkClick r:id="" action="ppaction://media"/>
            <a:extLst>
              <a:ext uri="{FF2B5EF4-FFF2-40B4-BE49-F238E27FC236}">
                <a16:creationId xmlns:a16="http://schemas.microsoft.com/office/drawing/2014/main" id="{F45CB1B7-3318-EC84-B81F-89ECA590C7C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60935" y="3842371"/>
            <a:ext cx="2286000" cy="2286000"/>
          </a:xfrm>
          <a:prstGeom prst="rect">
            <a:avLst/>
          </a:prstGeom>
        </p:spPr>
      </p:pic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DE6A4B7D-6DF5-F3CD-75FE-87A8AB348487}"/>
              </a:ext>
            </a:extLst>
          </p:cNvPr>
          <p:cNvCxnSpPr>
            <a:cxnSpLocks/>
            <a:stCxn id="96" idx="3"/>
          </p:cNvCxnSpPr>
          <p:nvPr/>
        </p:nvCxnSpPr>
        <p:spPr>
          <a:xfrm flipV="1">
            <a:off x="3715716" y="2603465"/>
            <a:ext cx="345219" cy="1"/>
          </a:xfrm>
          <a:prstGeom prst="straightConnector1">
            <a:avLst/>
          </a:prstGeom>
          <a:noFill/>
          <a:ln w="25400" cap="flat" cmpd="sng" algn="ctr">
            <a:solidFill>
              <a:srgbClr val="002050"/>
            </a:solidFill>
            <a:prstDash val="solid"/>
            <a:headEnd type="none"/>
            <a:tailEnd type="triangle" w="lg" len="lg"/>
          </a:ln>
          <a:effectLst/>
        </p:spPr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F6AC18C-40E4-E71D-BEE3-74182885A3AF}"/>
              </a:ext>
            </a:extLst>
          </p:cNvPr>
          <p:cNvSpPr/>
          <p:nvPr/>
        </p:nvSpPr>
        <p:spPr>
          <a:xfrm>
            <a:off x="4248376" y="3746466"/>
            <a:ext cx="2286000" cy="2286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ounded Rectangular Callout 10">
            <a:extLst>
              <a:ext uri="{FF2B5EF4-FFF2-40B4-BE49-F238E27FC236}">
                <a16:creationId xmlns:a16="http://schemas.microsoft.com/office/drawing/2014/main" id="{DC5B0AAB-E068-4DAF-9C37-6BCB4A06F363}"/>
              </a:ext>
            </a:extLst>
          </p:cNvPr>
          <p:cNvSpPr/>
          <p:nvPr/>
        </p:nvSpPr>
        <p:spPr>
          <a:xfrm>
            <a:off x="8476751" y="1383350"/>
            <a:ext cx="2839027" cy="914400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5400" cap="flat" cmpd="sng" algn="ctr">
            <a:solidFill>
              <a:srgbClr val="10421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kern="0" dirty="0">
                <a:solidFill>
                  <a:srgbClr val="10421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Single-qubit gates</a:t>
            </a:r>
          </a:p>
        </p:txBody>
      </p:sp>
      <p:sp>
        <p:nvSpPr>
          <p:cNvPr id="103" name="Rounded Rectangular Callout 10">
            <a:extLst>
              <a:ext uri="{FF2B5EF4-FFF2-40B4-BE49-F238E27FC236}">
                <a16:creationId xmlns:a16="http://schemas.microsoft.com/office/drawing/2014/main" id="{FB6F21E6-5844-E238-AE56-EE7CAF727696}"/>
              </a:ext>
            </a:extLst>
          </p:cNvPr>
          <p:cNvSpPr/>
          <p:nvPr/>
        </p:nvSpPr>
        <p:spPr>
          <a:xfrm>
            <a:off x="8490590" y="3897362"/>
            <a:ext cx="2825188" cy="914400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5400" cap="flat" cmpd="sng" algn="ctr">
            <a:solidFill>
              <a:srgbClr val="10421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kern="0" dirty="0">
                <a:solidFill>
                  <a:srgbClr val="10421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Two-qubit gates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1A708EB-BDEA-42F2-A5CE-C6A5FB3FB9CF}"/>
              </a:ext>
            </a:extLst>
          </p:cNvPr>
          <p:cNvSpPr/>
          <p:nvPr/>
        </p:nvSpPr>
        <p:spPr>
          <a:xfrm>
            <a:off x="8490590" y="3039622"/>
            <a:ext cx="548640" cy="548640"/>
          </a:xfrm>
          <a:prstGeom prst="rect">
            <a:avLst/>
          </a:prstGeom>
          <a:solidFill>
            <a:srgbClr val="E5E5E5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0CE3F20-4D34-BB14-2B1C-EF1491B6DF5E}"/>
              </a:ext>
            </a:extLst>
          </p:cNvPr>
          <p:cNvSpPr/>
          <p:nvPr/>
        </p:nvSpPr>
        <p:spPr>
          <a:xfrm>
            <a:off x="8476752" y="2434528"/>
            <a:ext cx="576317" cy="509189"/>
          </a:xfrm>
          <a:prstGeom prst="rect">
            <a:avLst/>
          </a:prstGeom>
          <a:solidFill>
            <a:srgbClr val="E0DDAA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X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E42DDE4-A590-F91B-6B7E-937708C99D51}"/>
              </a:ext>
            </a:extLst>
          </p:cNvPr>
          <p:cNvSpPr txBox="1"/>
          <p:nvPr/>
        </p:nvSpPr>
        <p:spPr>
          <a:xfrm>
            <a:off x="9053070" y="2458290"/>
            <a:ext cx="228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1246">
              <a:defRPr/>
            </a:pPr>
            <a:r>
              <a:rPr lang="en-US" sz="2400" dirty="0">
                <a:solidFill>
                  <a:srgbClr val="104210"/>
                </a:solidFill>
                <a:cs typeface="Calibri" panose="020F0502020204030204" pitchFamily="34" charset="0"/>
              </a:rPr>
              <a:t>Bit-flip/ NOT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199D3DB-4A0B-7E80-E391-87C28608BB63}"/>
              </a:ext>
            </a:extLst>
          </p:cNvPr>
          <p:cNvSpPr txBox="1"/>
          <p:nvPr/>
        </p:nvSpPr>
        <p:spPr>
          <a:xfrm>
            <a:off x="9053070" y="3078016"/>
            <a:ext cx="228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1246">
              <a:defRPr/>
            </a:pPr>
            <a:r>
              <a:rPr lang="en-US" sz="2400" dirty="0">
                <a:solidFill>
                  <a:srgbClr val="104210"/>
                </a:solidFill>
                <a:cs typeface="Calibri" panose="020F0502020204030204" pitchFamily="34" charset="0"/>
              </a:rPr>
              <a:t>Superposition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D9AFBC1-7768-D3AB-38FD-468DDF521DE4}"/>
              </a:ext>
            </a:extLst>
          </p:cNvPr>
          <p:cNvGrpSpPr/>
          <p:nvPr/>
        </p:nvGrpSpPr>
        <p:grpSpPr>
          <a:xfrm>
            <a:off x="8442810" y="4983299"/>
            <a:ext cx="548640" cy="1043335"/>
            <a:chOff x="6313164" y="5194111"/>
            <a:chExt cx="360054" cy="629212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2B5977E-55D1-F2F6-9E95-6BBCFFD49173}"/>
                </a:ext>
              </a:extLst>
            </p:cNvPr>
            <p:cNvSpPr/>
            <p:nvPr/>
          </p:nvSpPr>
          <p:spPr>
            <a:xfrm>
              <a:off x="6405427" y="5194111"/>
              <a:ext cx="180027" cy="165436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ACAD3D0-0DC3-007F-F756-4D03149AB003}"/>
                </a:ext>
              </a:extLst>
            </p:cNvPr>
            <p:cNvCxnSpPr>
              <a:cxnSpLocks/>
              <a:stCxn id="109" idx="4"/>
              <a:endCxn id="111" idx="0"/>
            </p:cNvCxnSpPr>
            <p:nvPr/>
          </p:nvCxnSpPr>
          <p:spPr>
            <a:xfrm flipH="1">
              <a:off x="6493191" y="5359547"/>
              <a:ext cx="2250" cy="132903"/>
            </a:xfrm>
            <a:prstGeom prst="line">
              <a:avLst/>
            </a:prstGeom>
            <a:noFill/>
            <a:ln w="476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371C45F-B4EE-169D-9CDD-3277E7656EBF}"/>
                </a:ext>
              </a:extLst>
            </p:cNvPr>
            <p:cNvSpPr/>
            <p:nvPr/>
          </p:nvSpPr>
          <p:spPr>
            <a:xfrm>
              <a:off x="6313164" y="5492450"/>
              <a:ext cx="360054" cy="330873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6A5EBBAB-E556-9EC5-0B0D-F89F0AC65CCA}"/>
              </a:ext>
            </a:extLst>
          </p:cNvPr>
          <p:cNvSpPr txBox="1"/>
          <p:nvPr/>
        </p:nvSpPr>
        <p:spPr>
          <a:xfrm>
            <a:off x="9035494" y="4953098"/>
            <a:ext cx="2280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1246">
              <a:defRPr/>
            </a:pPr>
            <a:r>
              <a:rPr lang="en-US" sz="2400" dirty="0">
                <a:solidFill>
                  <a:srgbClr val="104210"/>
                </a:solidFill>
                <a:cs typeface="Calibri" panose="020F0502020204030204" pitchFamily="34" charset="0"/>
              </a:rPr>
              <a:t>CNOT/ XOR</a:t>
            </a:r>
          </a:p>
          <a:p>
            <a:pPr defTabSz="1091246">
              <a:defRPr/>
            </a:pPr>
            <a:r>
              <a:rPr lang="en-US" sz="2400" dirty="0">
                <a:solidFill>
                  <a:srgbClr val="104210"/>
                </a:solidFill>
                <a:cs typeface="Calibri" panose="020F0502020204030204" pitchFamily="34" charset="0"/>
              </a:rPr>
              <a:t>(Entanglement)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3C37EDD-62B2-D95B-2587-44038783E1AD}"/>
              </a:ext>
            </a:extLst>
          </p:cNvPr>
          <p:cNvSpPr txBox="1"/>
          <p:nvPr/>
        </p:nvSpPr>
        <p:spPr>
          <a:xfrm>
            <a:off x="2629046" y="3004252"/>
            <a:ext cx="166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1246">
              <a:defRPr/>
            </a:pPr>
            <a:r>
              <a:rPr lang="en-US" sz="2400" i="1" dirty="0">
                <a:solidFill>
                  <a:srgbClr val="104210"/>
                </a:solidFill>
                <a:cs typeface="Calibri" panose="020F0502020204030204" pitchFamily="34" charset="0"/>
              </a:rPr>
              <a:t>Bit-flip/NOT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B0FB036-B9DB-4923-2B82-DCCD610478D6}"/>
              </a:ext>
            </a:extLst>
          </p:cNvPr>
          <p:cNvSpPr txBox="1"/>
          <p:nvPr/>
        </p:nvSpPr>
        <p:spPr>
          <a:xfrm>
            <a:off x="2505994" y="5304281"/>
            <a:ext cx="1909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1246">
              <a:defRPr/>
            </a:pPr>
            <a:r>
              <a:rPr lang="en-US" sz="2400" i="1" dirty="0">
                <a:solidFill>
                  <a:srgbClr val="104210"/>
                </a:solidFill>
                <a:cs typeface="Calibri" panose="020F0502020204030204" pitchFamily="34" charset="0"/>
              </a:rPr>
              <a:t>Superposition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DE32F50-233F-8F2C-4569-050AE6CFE247}"/>
              </a:ext>
            </a:extLst>
          </p:cNvPr>
          <p:cNvSpPr txBox="1"/>
          <p:nvPr/>
        </p:nvSpPr>
        <p:spPr>
          <a:xfrm>
            <a:off x="0" y="1021764"/>
            <a:ext cx="12191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04210"/>
                </a:solidFill>
                <a:cs typeface="Calibri" panose="020F0502020204030204" pitchFamily="34" charset="0"/>
              </a:rPr>
              <a:t>Quantum gates manipulate the state of qubits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09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Quantum gate operations rotate the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qubits from one point to another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31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00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video>
              <p:cMediaNode vol="80000">
                <p:cTn id="67" fill="hold" display="0">
                  <p:stCondLst>
                    <p:cond delay="indefinite"/>
                  </p:stCondLst>
                </p:cTn>
                <p:tgtEl>
                  <p:spTgt spid="95"/>
                </p:tgtEl>
              </p:cMediaNode>
            </p:video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99"/>
                </p:tgtEl>
              </p:cMediaNode>
            </p:video>
          </p:childTnLst>
        </p:cTn>
      </p:par>
    </p:tnLst>
    <p:bldLst>
      <p:bldP spid="93" grpId="0" animBg="1"/>
      <p:bldP spid="96" grpId="0" animBg="1"/>
      <p:bldP spid="97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/>
      <p:bldP spid="107" grpId="0"/>
      <p:bldP spid="112" grpId="0"/>
      <p:bldP spid="113" grpId="0"/>
      <p:bldP spid="114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Quantum Programs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09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noAutofit/>
          </a:bodyPr>
          <a:lstStyle/>
          <a:p>
            <a:pPr lvl="0" algn="ctr" defTabSz="1091246">
              <a:defRPr/>
            </a:pPr>
            <a:r>
              <a:rPr lang="en-US" sz="2400" kern="0" dirty="0">
                <a:solidFill>
                  <a:prstClr val="white"/>
                </a:solidFill>
              </a:rPr>
              <a:t>Quantum programs manipulate qubits to amplify the probabilities of the correct output(s)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B54D7BC-4331-35EE-199E-544D317D6B3A}"/>
              </a:ext>
            </a:extLst>
          </p:cNvPr>
          <p:cNvGrpSpPr/>
          <p:nvPr/>
        </p:nvGrpSpPr>
        <p:grpSpPr>
          <a:xfrm>
            <a:off x="2971315" y="1542054"/>
            <a:ext cx="2945955" cy="1674804"/>
            <a:chOff x="4342927" y="1336301"/>
            <a:chExt cx="2945955" cy="167480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4D5E24D-9F36-0559-1EBD-BFD9CC359688}"/>
                </a:ext>
              </a:extLst>
            </p:cNvPr>
            <p:cNvSpPr txBox="1"/>
            <p:nvPr/>
          </p:nvSpPr>
          <p:spPr>
            <a:xfrm>
              <a:off x="4342927" y="1887276"/>
              <a:ext cx="553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q0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4904ACE-DD74-FBA6-99D5-30C6CA9D5620}"/>
                </a:ext>
              </a:extLst>
            </p:cNvPr>
            <p:cNvSpPr txBox="1"/>
            <p:nvPr/>
          </p:nvSpPr>
          <p:spPr>
            <a:xfrm>
              <a:off x="4344896" y="2549440"/>
              <a:ext cx="553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q1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E078C5A-41A8-E65C-9CB7-DFE553D3E54D}"/>
                </a:ext>
              </a:extLst>
            </p:cNvPr>
            <p:cNvCxnSpPr>
              <a:cxnSpLocks/>
              <a:stCxn id="56" idx="3"/>
              <a:endCxn id="63" idx="1"/>
            </p:cNvCxnSpPr>
            <p:nvPr/>
          </p:nvCxnSpPr>
          <p:spPr>
            <a:xfrm flipV="1">
              <a:off x="4896002" y="2114333"/>
              <a:ext cx="2390890" cy="377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1D4E88B-A6D3-0B96-A4E6-5C4ACE6C87AD}"/>
                </a:ext>
              </a:extLst>
            </p:cNvPr>
            <p:cNvCxnSpPr>
              <a:cxnSpLocks/>
              <a:stCxn id="57" idx="3"/>
              <a:endCxn id="64" idx="1"/>
            </p:cNvCxnSpPr>
            <p:nvPr/>
          </p:nvCxnSpPr>
          <p:spPr>
            <a:xfrm flipV="1">
              <a:off x="4897971" y="2776774"/>
              <a:ext cx="2390911" cy="3499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E3A8D7E-A697-89BB-81CB-457AF8C821E1}"/>
                </a:ext>
              </a:extLst>
            </p:cNvPr>
            <p:cNvGrpSpPr/>
            <p:nvPr/>
          </p:nvGrpSpPr>
          <p:grpSpPr>
            <a:xfrm>
              <a:off x="4359958" y="1336301"/>
              <a:ext cx="536044" cy="627864"/>
              <a:chOff x="7188625" y="1909100"/>
              <a:chExt cx="536044" cy="627864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4602DBAD-0097-36AA-4B8A-02647A40BDC0}"/>
                  </a:ext>
                </a:extLst>
              </p:cNvPr>
              <p:cNvSpPr/>
              <p:nvPr/>
            </p:nvSpPr>
            <p:spPr bwMode="auto">
              <a:xfrm>
                <a:off x="7270797" y="2013115"/>
                <a:ext cx="365760" cy="365760"/>
              </a:xfrm>
              <a:prstGeom prst="ellipse">
                <a:avLst/>
              </a:prstGeom>
              <a:solidFill>
                <a:srgbClr val="01014B"/>
              </a:solidFill>
              <a:ln w="9525" cap="flat" cmpd="sng" algn="ctr">
                <a:solidFill>
                  <a:srgbClr val="01014B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72C6">
                      <a:lumMod val="50000"/>
                    </a:srgbClr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0DA4DED-2D91-3249-0DE6-91AFF20EE795}"/>
                  </a:ext>
                </a:extLst>
              </p:cNvPr>
              <p:cNvSpPr txBox="1"/>
              <p:nvPr/>
            </p:nvSpPr>
            <p:spPr>
              <a:xfrm>
                <a:off x="7188625" y="1909100"/>
                <a:ext cx="536044" cy="627864"/>
              </a:xfrm>
              <a:prstGeom prst="rect">
                <a:avLst/>
              </a:prstGeom>
              <a:noFill/>
            </p:spPr>
            <p:txBody>
              <a:bodyPr wrap="none" lIns="182880" tIns="146304" rIns="182880" bIns="146304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0FE52C4C-EDFC-CA2B-846D-79BCCE5ADBAB}"/>
              </a:ext>
            </a:extLst>
          </p:cNvPr>
          <p:cNvSpPr/>
          <p:nvPr/>
        </p:nvSpPr>
        <p:spPr>
          <a:xfrm>
            <a:off x="5915280" y="2045766"/>
            <a:ext cx="548640" cy="548640"/>
          </a:xfrm>
          <a:prstGeom prst="rect">
            <a:avLst/>
          </a:prstGeom>
          <a:solidFill>
            <a:srgbClr val="EDF2F4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EFF9754-773C-99F5-1172-9E11528B5197}"/>
              </a:ext>
            </a:extLst>
          </p:cNvPr>
          <p:cNvSpPr/>
          <p:nvPr/>
        </p:nvSpPr>
        <p:spPr>
          <a:xfrm>
            <a:off x="5917270" y="2708207"/>
            <a:ext cx="548640" cy="548640"/>
          </a:xfrm>
          <a:prstGeom prst="rect">
            <a:avLst/>
          </a:prstGeom>
          <a:solidFill>
            <a:srgbClr val="EDF2F4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8782E49-51BF-CF41-4F69-6FB0882E3325}"/>
              </a:ext>
            </a:extLst>
          </p:cNvPr>
          <p:cNvGrpSpPr/>
          <p:nvPr/>
        </p:nvGrpSpPr>
        <p:grpSpPr>
          <a:xfrm>
            <a:off x="4859872" y="2184190"/>
            <a:ext cx="548640" cy="1043335"/>
            <a:chOff x="6313164" y="5194111"/>
            <a:chExt cx="360054" cy="629212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AA44EF5-EDF3-30A6-E67F-4F71B0DD4B24}"/>
                </a:ext>
              </a:extLst>
            </p:cNvPr>
            <p:cNvSpPr/>
            <p:nvPr/>
          </p:nvSpPr>
          <p:spPr>
            <a:xfrm>
              <a:off x="6405427" y="5194111"/>
              <a:ext cx="180027" cy="165436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A10933F-83AC-3111-1C11-A1D3A5BD2547}"/>
                </a:ext>
              </a:extLst>
            </p:cNvPr>
            <p:cNvCxnSpPr>
              <a:cxnSpLocks/>
              <a:stCxn id="66" idx="4"/>
              <a:endCxn id="68" idx="0"/>
            </p:cNvCxnSpPr>
            <p:nvPr/>
          </p:nvCxnSpPr>
          <p:spPr>
            <a:xfrm flipH="1">
              <a:off x="6493191" y="5359547"/>
              <a:ext cx="2250" cy="132903"/>
            </a:xfrm>
            <a:prstGeom prst="line">
              <a:avLst/>
            </a:prstGeom>
            <a:noFill/>
            <a:ln w="476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E5688FC-4DFC-78FC-21EF-CB5761B3C31D}"/>
                </a:ext>
              </a:extLst>
            </p:cNvPr>
            <p:cNvSpPr/>
            <p:nvPr/>
          </p:nvSpPr>
          <p:spPr>
            <a:xfrm>
              <a:off x="6313164" y="5492450"/>
              <a:ext cx="360054" cy="330873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+</a:t>
              </a:r>
            </a:p>
          </p:txBody>
        </p:sp>
      </p:grpSp>
      <p:graphicFrame>
        <p:nvGraphicFramePr>
          <p:cNvPr id="69" name="Chart 68">
            <a:extLst>
              <a:ext uri="{FF2B5EF4-FFF2-40B4-BE49-F238E27FC236}">
                <a16:creationId xmlns:a16="http://schemas.microsoft.com/office/drawing/2014/main" id="{BC32AB57-D04D-0A15-2E65-030D106FA1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129597"/>
              </p:ext>
            </p:extLst>
          </p:nvPr>
        </p:nvGraphicFramePr>
        <p:xfrm>
          <a:off x="136609" y="3394957"/>
          <a:ext cx="385445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0" name="Chart 69">
            <a:extLst>
              <a:ext uri="{FF2B5EF4-FFF2-40B4-BE49-F238E27FC236}">
                <a16:creationId xmlns:a16="http://schemas.microsoft.com/office/drawing/2014/main" id="{38C8BC4E-7239-381E-7CC3-0F5F73147C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552045"/>
              </p:ext>
            </p:extLst>
          </p:nvPr>
        </p:nvGraphicFramePr>
        <p:xfrm>
          <a:off x="4196048" y="3299433"/>
          <a:ext cx="385445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1" name="Chart 70">
            <a:extLst>
              <a:ext uri="{FF2B5EF4-FFF2-40B4-BE49-F238E27FC236}">
                <a16:creationId xmlns:a16="http://schemas.microsoft.com/office/drawing/2014/main" id="{A60A6333-E7BB-DA62-C8E6-DD96705386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915286"/>
              </p:ext>
            </p:extLst>
          </p:nvPr>
        </p:nvGraphicFramePr>
        <p:xfrm>
          <a:off x="8255487" y="3394957"/>
          <a:ext cx="385445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72" name="Group 71">
            <a:extLst>
              <a:ext uri="{FF2B5EF4-FFF2-40B4-BE49-F238E27FC236}">
                <a16:creationId xmlns:a16="http://schemas.microsoft.com/office/drawing/2014/main" id="{D83C8875-ED9D-502E-60C4-C1FADD2A1290}"/>
              </a:ext>
            </a:extLst>
          </p:cNvPr>
          <p:cNvGrpSpPr/>
          <p:nvPr/>
        </p:nvGrpSpPr>
        <p:grpSpPr>
          <a:xfrm>
            <a:off x="4083692" y="1520907"/>
            <a:ext cx="536044" cy="627864"/>
            <a:chOff x="7188625" y="1909100"/>
            <a:chExt cx="536044" cy="627864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9655924-68D3-D36A-DB5F-DCCAEC63F78B}"/>
                </a:ext>
              </a:extLst>
            </p:cNvPr>
            <p:cNvSpPr/>
            <p:nvPr/>
          </p:nvSpPr>
          <p:spPr bwMode="auto">
            <a:xfrm>
              <a:off x="7270797" y="2013115"/>
              <a:ext cx="365760" cy="365760"/>
            </a:xfrm>
            <a:prstGeom prst="ellipse">
              <a:avLst/>
            </a:prstGeom>
            <a:solidFill>
              <a:srgbClr val="01014B"/>
            </a:solidFill>
            <a:ln w="9525" cap="flat" cmpd="sng" algn="ctr">
              <a:solidFill>
                <a:srgbClr val="01014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 err="1">
                <a:solidFill>
                  <a:srgbClr val="0072C6">
                    <a:lumMod val="50000"/>
                  </a:srgbClr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BB4956D-D262-2F66-01A9-9BCB281D5C1B}"/>
                </a:ext>
              </a:extLst>
            </p:cNvPr>
            <p:cNvSpPr txBox="1"/>
            <p:nvPr/>
          </p:nvSpPr>
          <p:spPr>
            <a:xfrm>
              <a:off x="7188625" y="1909100"/>
              <a:ext cx="536044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2400" b="1" kern="0" dirty="0">
                  <a:solidFill>
                    <a:srgbClr val="FFFFFF"/>
                  </a:solidFill>
                  <a:latin typeface="Arial" panose="020B0604020202020204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771A171-E913-535D-AB77-58A3B7D8EF63}"/>
              </a:ext>
            </a:extLst>
          </p:cNvPr>
          <p:cNvGrpSpPr/>
          <p:nvPr/>
        </p:nvGrpSpPr>
        <p:grpSpPr>
          <a:xfrm>
            <a:off x="4859872" y="1542054"/>
            <a:ext cx="540854" cy="627864"/>
            <a:chOff x="7188625" y="1909100"/>
            <a:chExt cx="540854" cy="627864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D4F7A59-F0C8-4647-C602-8890A2AE52E6}"/>
                </a:ext>
              </a:extLst>
            </p:cNvPr>
            <p:cNvSpPr/>
            <p:nvPr/>
          </p:nvSpPr>
          <p:spPr bwMode="auto">
            <a:xfrm>
              <a:off x="7270797" y="2013115"/>
              <a:ext cx="365760" cy="365760"/>
            </a:xfrm>
            <a:prstGeom prst="ellipse">
              <a:avLst/>
            </a:prstGeom>
            <a:solidFill>
              <a:srgbClr val="01014B"/>
            </a:solidFill>
            <a:ln w="9525" cap="flat" cmpd="sng" algn="ctr">
              <a:solidFill>
                <a:srgbClr val="01014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 err="1">
                <a:solidFill>
                  <a:srgbClr val="0072C6">
                    <a:lumMod val="50000"/>
                  </a:srgbClr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0E1044C-D9BA-3D0F-50A4-0891A563EA85}"/>
                </a:ext>
              </a:extLst>
            </p:cNvPr>
            <p:cNvSpPr txBox="1"/>
            <p:nvPr/>
          </p:nvSpPr>
          <p:spPr>
            <a:xfrm>
              <a:off x="7188625" y="1909100"/>
              <a:ext cx="540854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2400" b="1" kern="0" dirty="0">
                  <a:solidFill>
                    <a:srgbClr val="FFFFFF"/>
                  </a:solidFill>
                  <a:latin typeface="Arial" panose="020B0604020202020204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74B2766-A3BC-E1EB-E0A5-8631794D0017}"/>
              </a:ext>
            </a:extLst>
          </p:cNvPr>
          <p:cNvGrpSpPr/>
          <p:nvPr/>
        </p:nvGrpSpPr>
        <p:grpSpPr>
          <a:xfrm>
            <a:off x="5911387" y="1535842"/>
            <a:ext cx="540854" cy="627864"/>
            <a:chOff x="7188625" y="1909100"/>
            <a:chExt cx="540854" cy="627864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7056AFE-E57A-D896-BB68-3D5273412736}"/>
                </a:ext>
              </a:extLst>
            </p:cNvPr>
            <p:cNvSpPr/>
            <p:nvPr/>
          </p:nvSpPr>
          <p:spPr bwMode="auto">
            <a:xfrm>
              <a:off x="7270797" y="2013115"/>
              <a:ext cx="365760" cy="365760"/>
            </a:xfrm>
            <a:prstGeom prst="ellipse">
              <a:avLst/>
            </a:prstGeom>
            <a:solidFill>
              <a:srgbClr val="01014B"/>
            </a:solidFill>
            <a:ln w="9525" cap="flat" cmpd="sng" algn="ctr">
              <a:solidFill>
                <a:srgbClr val="01014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 err="1">
                <a:solidFill>
                  <a:srgbClr val="0072C6">
                    <a:lumMod val="50000"/>
                  </a:srgbClr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456AFB2-BF28-B445-DC96-912A1E0750E2}"/>
                </a:ext>
              </a:extLst>
            </p:cNvPr>
            <p:cNvSpPr txBox="1"/>
            <p:nvPr/>
          </p:nvSpPr>
          <p:spPr>
            <a:xfrm>
              <a:off x="7188625" y="1909100"/>
              <a:ext cx="540854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2400" b="1" kern="0" dirty="0">
                  <a:solidFill>
                    <a:srgbClr val="FFFFFF"/>
                  </a:solidFill>
                  <a:latin typeface="Arial" panose="020B0604020202020204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FD83D42-A753-F427-24D1-5D42D09C841C}"/>
              </a:ext>
            </a:extLst>
          </p:cNvPr>
          <p:cNvGrpSpPr/>
          <p:nvPr/>
        </p:nvGrpSpPr>
        <p:grpSpPr>
          <a:xfrm>
            <a:off x="10448561" y="5594253"/>
            <a:ext cx="540854" cy="627864"/>
            <a:chOff x="7188625" y="1909100"/>
            <a:chExt cx="540854" cy="627864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31FCDAB-30B9-B78C-9642-73DEC0DD078C}"/>
                </a:ext>
              </a:extLst>
            </p:cNvPr>
            <p:cNvSpPr/>
            <p:nvPr/>
          </p:nvSpPr>
          <p:spPr bwMode="auto">
            <a:xfrm>
              <a:off x="7270797" y="2013115"/>
              <a:ext cx="365760" cy="365760"/>
            </a:xfrm>
            <a:prstGeom prst="ellipse">
              <a:avLst/>
            </a:prstGeom>
            <a:solidFill>
              <a:srgbClr val="01014B"/>
            </a:solidFill>
            <a:ln w="9525" cap="flat" cmpd="sng" algn="ctr">
              <a:solidFill>
                <a:srgbClr val="01014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 err="1">
                <a:solidFill>
                  <a:srgbClr val="0072C6">
                    <a:lumMod val="50000"/>
                  </a:srgbClr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D9277CC-A185-F979-F91F-C7882D0E22EF}"/>
                </a:ext>
              </a:extLst>
            </p:cNvPr>
            <p:cNvSpPr txBox="1"/>
            <p:nvPr/>
          </p:nvSpPr>
          <p:spPr>
            <a:xfrm>
              <a:off x="7188625" y="1909100"/>
              <a:ext cx="540854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2400" b="1" kern="0" dirty="0">
                  <a:solidFill>
                    <a:srgbClr val="FFFFFF"/>
                  </a:solidFill>
                  <a:latin typeface="Arial" panose="020B0604020202020204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0CA7989-8DB0-DCF9-F19A-A1D6CCC4DCEF}"/>
              </a:ext>
            </a:extLst>
          </p:cNvPr>
          <p:cNvGrpSpPr/>
          <p:nvPr/>
        </p:nvGrpSpPr>
        <p:grpSpPr>
          <a:xfrm>
            <a:off x="6273121" y="5621290"/>
            <a:ext cx="540854" cy="627864"/>
            <a:chOff x="7188625" y="1909100"/>
            <a:chExt cx="540854" cy="627864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27D1918-FC55-D07B-01AD-F22B36A6BE08}"/>
                </a:ext>
              </a:extLst>
            </p:cNvPr>
            <p:cNvSpPr/>
            <p:nvPr/>
          </p:nvSpPr>
          <p:spPr bwMode="auto">
            <a:xfrm>
              <a:off x="7270797" y="2013115"/>
              <a:ext cx="365760" cy="365760"/>
            </a:xfrm>
            <a:prstGeom prst="ellipse">
              <a:avLst/>
            </a:prstGeom>
            <a:solidFill>
              <a:srgbClr val="01014B"/>
            </a:solidFill>
            <a:ln w="9525" cap="flat" cmpd="sng" algn="ctr">
              <a:solidFill>
                <a:srgbClr val="01014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 err="1">
                <a:solidFill>
                  <a:srgbClr val="0072C6">
                    <a:lumMod val="50000"/>
                  </a:srgbClr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5A8198A-BB96-7E25-1CC6-B780A28AFD83}"/>
                </a:ext>
              </a:extLst>
            </p:cNvPr>
            <p:cNvSpPr txBox="1"/>
            <p:nvPr/>
          </p:nvSpPr>
          <p:spPr>
            <a:xfrm>
              <a:off x="7188625" y="1909100"/>
              <a:ext cx="540854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2400" b="1" kern="0" dirty="0">
                  <a:solidFill>
                    <a:srgbClr val="FFFFFF"/>
                  </a:solidFill>
                  <a:latin typeface="Arial" panose="020B0604020202020204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C702B79-1898-14E5-F66B-4CE7A9ED1006}"/>
              </a:ext>
            </a:extLst>
          </p:cNvPr>
          <p:cNvGrpSpPr/>
          <p:nvPr/>
        </p:nvGrpSpPr>
        <p:grpSpPr>
          <a:xfrm>
            <a:off x="2264193" y="5594253"/>
            <a:ext cx="536044" cy="627864"/>
            <a:chOff x="7188625" y="1909100"/>
            <a:chExt cx="536044" cy="627864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DE8D684-F5F2-A8A1-512A-B7E405B3DD29}"/>
                </a:ext>
              </a:extLst>
            </p:cNvPr>
            <p:cNvSpPr/>
            <p:nvPr/>
          </p:nvSpPr>
          <p:spPr bwMode="auto">
            <a:xfrm>
              <a:off x="7270797" y="2013115"/>
              <a:ext cx="365760" cy="365760"/>
            </a:xfrm>
            <a:prstGeom prst="ellipse">
              <a:avLst/>
            </a:prstGeom>
            <a:solidFill>
              <a:srgbClr val="01014B"/>
            </a:solidFill>
            <a:ln w="9525" cap="flat" cmpd="sng" algn="ctr">
              <a:solidFill>
                <a:srgbClr val="01014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 err="1">
                <a:solidFill>
                  <a:srgbClr val="0072C6">
                    <a:lumMod val="50000"/>
                  </a:srgbClr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2211608-23E5-4AA9-4413-B1040FCBB536}"/>
                </a:ext>
              </a:extLst>
            </p:cNvPr>
            <p:cNvSpPr txBox="1"/>
            <p:nvPr/>
          </p:nvSpPr>
          <p:spPr>
            <a:xfrm>
              <a:off x="7188625" y="1909100"/>
              <a:ext cx="536044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2400" b="1" kern="0" dirty="0">
                  <a:solidFill>
                    <a:srgbClr val="FFFFFF"/>
                  </a:solidFill>
                  <a:latin typeface="Arial" panose="020B0604020202020204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16" name="Rounded Rectangular Callout 10">
            <a:extLst>
              <a:ext uri="{FF2B5EF4-FFF2-40B4-BE49-F238E27FC236}">
                <a16:creationId xmlns:a16="http://schemas.microsoft.com/office/drawing/2014/main" id="{C41743A2-900D-059B-C318-F28DA704FE3C}"/>
              </a:ext>
            </a:extLst>
          </p:cNvPr>
          <p:cNvSpPr/>
          <p:nvPr/>
        </p:nvSpPr>
        <p:spPr>
          <a:xfrm>
            <a:off x="1065220" y="2042363"/>
            <a:ext cx="1594940" cy="1214484"/>
          </a:xfrm>
          <a:prstGeom prst="wedgeRoundRectCallout">
            <a:avLst>
              <a:gd name="adj1" fmla="val -37016"/>
              <a:gd name="adj2" fmla="val -49150"/>
              <a:gd name="adj3" fmla="val 1666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5400" cap="flat" cmpd="sng" algn="ctr">
            <a:solidFill>
              <a:srgbClr val="10421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kern="0" dirty="0">
                <a:solidFill>
                  <a:srgbClr val="10421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Bell pair circuit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1BAB80F-E086-E95E-733C-E93C2B277766}"/>
              </a:ext>
            </a:extLst>
          </p:cNvPr>
          <p:cNvSpPr/>
          <p:nvPr/>
        </p:nvSpPr>
        <p:spPr>
          <a:xfrm>
            <a:off x="4083692" y="2042363"/>
            <a:ext cx="548640" cy="548640"/>
          </a:xfrm>
          <a:prstGeom prst="rect">
            <a:avLst/>
          </a:prstGeom>
          <a:solidFill>
            <a:srgbClr val="E5E5E5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4363C92-7B05-6562-0860-789C099BDC44}"/>
              </a:ext>
            </a:extLst>
          </p:cNvPr>
          <p:cNvSpPr txBox="1"/>
          <p:nvPr/>
        </p:nvSpPr>
        <p:spPr>
          <a:xfrm>
            <a:off x="8452708" y="2172782"/>
            <a:ext cx="3129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i="1" kern="0" dirty="0">
                <a:solidFill>
                  <a:prstClr val="white"/>
                </a:solidFill>
                <a:cs typeface="Calibri" panose="020F0502020204030204" pitchFamily="34" charset="0"/>
              </a:rPr>
              <a:t>Bell-pair or Entanglement pair</a:t>
            </a:r>
          </a:p>
        </p:txBody>
      </p:sp>
      <p:pic>
        <p:nvPicPr>
          <p:cNvPr id="119" name="coinflip_01.mov">
            <a:hlinkClick r:id="" action="ppaction://media"/>
            <a:extLst>
              <a:ext uri="{FF2B5EF4-FFF2-40B4-BE49-F238E27FC236}">
                <a16:creationId xmlns:a16="http://schemas.microsoft.com/office/drawing/2014/main" id="{5CFAEDB1-FD84-F2FA-0EBA-B52318D10FD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2721.6771"/>
                </p14:media>
              </p:ext>
            </p:extLst>
          </p:nvPr>
        </p:nvPicPr>
        <p:blipFill rotWithShape="1">
          <a:blip r:embed="rId8"/>
          <a:srcRect l="21374" t="5925" r="21804" b="5655"/>
          <a:stretch/>
        </p:blipFill>
        <p:spPr>
          <a:xfrm>
            <a:off x="7448490" y="1298008"/>
            <a:ext cx="979524" cy="1524201"/>
          </a:xfrm>
          <a:prstGeom prst="rect">
            <a:avLst/>
          </a:prstGeom>
        </p:spPr>
      </p:pic>
      <p:pic>
        <p:nvPicPr>
          <p:cNvPr id="120" name="coinflip_01.mov">
            <a:hlinkClick r:id="" action="ppaction://media"/>
            <a:extLst>
              <a:ext uri="{FF2B5EF4-FFF2-40B4-BE49-F238E27FC236}">
                <a16:creationId xmlns:a16="http://schemas.microsoft.com/office/drawing/2014/main" id="{2AF9660B-BCC4-3101-8F5E-C8CF871C7DA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2645.9171"/>
                </p14:media>
              </p:ext>
            </p:extLst>
          </p:nvPr>
        </p:nvPicPr>
        <p:blipFill rotWithShape="1">
          <a:blip r:embed="rId8"/>
          <a:srcRect l="21374" t="-75" r="21804" b="5654"/>
          <a:stretch/>
        </p:blipFill>
        <p:spPr>
          <a:xfrm>
            <a:off x="8697359" y="1197626"/>
            <a:ext cx="983929" cy="1634992"/>
          </a:xfrm>
          <a:prstGeom prst="rect">
            <a:avLst/>
          </a:prstGeom>
        </p:spPr>
      </p:pic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51FD7F6-93C6-4228-E55F-34B486261160}"/>
              </a:ext>
            </a:extLst>
          </p:cNvPr>
          <p:cNvGrpSpPr/>
          <p:nvPr/>
        </p:nvGrpSpPr>
        <p:grpSpPr>
          <a:xfrm>
            <a:off x="10102084" y="1578753"/>
            <a:ext cx="1379274" cy="546037"/>
            <a:chOff x="10161877" y="1419169"/>
            <a:chExt cx="1379274" cy="546037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1C1C2FC-5B5A-0EC9-542B-44ADBC0E365C}"/>
                </a:ext>
              </a:extLst>
            </p:cNvPr>
            <p:cNvSpPr/>
            <p:nvPr/>
          </p:nvSpPr>
          <p:spPr>
            <a:xfrm>
              <a:off x="10161877" y="1419169"/>
              <a:ext cx="551736" cy="538784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40000"/>
                    <a:lumOff val="60000"/>
                  </a:srgbClr>
                </a:gs>
                <a:gs pos="74000">
                  <a:srgbClr val="FFC000">
                    <a:lumMod val="95000"/>
                    <a:lumOff val="5000"/>
                  </a:srgbClr>
                </a:gs>
                <a:gs pos="100000">
                  <a:srgbClr val="FFC000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9154C1D-DA53-0346-39AE-8B393D333A92}"/>
                </a:ext>
              </a:extLst>
            </p:cNvPr>
            <p:cNvSpPr/>
            <p:nvPr/>
          </p:nvSpPr>
          <p:spPr>
            <a:xfrm>
              <a:off x="10989415" y="1426422"/>
              <a:ext cx="551736" cy="538784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40000"/>
                    <a:lumOff val="60000"/>
                  </a:srgbClr>
                </a:gs>
                <a:gs pos="74000">
                  <a:srgbClr val="FFC000">
                    <a:lumMod val="95000"/>
                    <a:lumOff val="5000"/>
                  </a:srgbClr>
                </a:gs>
                <a:gs pos="100000">
                  <a:srgbClr val="FFC000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H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5EE08EB-1BE7-E126-104B-CEB376FD64DF}"/>
              </a:ext>
            </a:extLst>
          </p:cNvPr>
          <p:cNvGrpSpPr/>
          <p:nvPr/>
        </p:nvGrpSpPr>
        <p:grpSpPr>
          <a:xfrm>
            <a:off x="10098295" y="2694232"/>
            <a:ext cx="1379274" cy="546037"/>
            <a:chOff x="10161877" y="1419169"/>
            <a:chExt cx="1379274" cy="546037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D6BCFB3-91C5-75E5-DA04-BA10BD88145E}"/>
                </a:ext>
              </a:extLst>
            </p:cNvPr>
            <p:cNvSpPr/>
            <p:nvPr/>
          </p:nvSpPr>
          <p:spPr>
            <a:xfrm>
              <a:off x="10161877" y="1419169"/>
              <a:ext cx="551736" cy="538784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40000"/>
                    <a:lumOff val="60000"/>
                  </a:srgbClr>
                </a:gs>
                <a:gs pos="74000">
                  <a:srgbClr val="FFC000">
                    <a:lumMod val="95000"/>
                    <a:lumOff val="5000"/>
                  </a:srgbClr>
                </a:gs>
                <a:gs pos="100000">
                  <a:srgbClr val="FFC000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T</a:t>
              </a: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CB46DE6A-00FE-19E8-4F2C-510557CECA6B}"/>
                </a:ext>
              </a:extLst>
            </p:cNvPr>
            <p:cNvSpPr/>
            <p:nvPr/>
          </p:nvSpPr>
          <p:spPr>
            <a:xfrm>
              <a:off x="10989415" y="1426422"/>
              <a:ext cx="551736" cy="538784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40000"/>
                    <a:lumOff val="60000"/>
                  </a:srgbClr>
                </a:gs>
                <a:gs pos="74000">
                  <a:srgbClr val="FFC000">
                    <a:lumMod val="95000"/>
                    <a:lumOff val="5000"/>
                  </a:srgbClr>
                </a:gs>
                <a:gs pos="100000">
                  <a:srgbClr val="FFC000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T</a:t>
              </a:r>
            </a:p>
          </p:txBody>
        </p:sp>
      </p:grp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839EA03B-4EDA-6C2D-99EB-2DBABE93EBA6}"/>
              </a:ext>
            </a:extLst>
          </p:cNvPr>
          <p:cNvCxnSpPr>
            <a:cxnSpLocks/>
            <a:endCxn id="122" idx="2"/>
          </p:cNvCxnSpPr>
          <p:nvPr/>
        </p:nvCxnSpPr>
        <p:spPr>
          <a:xfrm flipV="1">
            <a:off x="9676883" y="1848145"/>
            <a:ext cx="425201" cy="567408"/>
          </a:xfrm>
          <a:prstGeom prst="straightConnector1">
            <a:avLst/>
          </a:prstGeom>
          <a:noFill/>
          <a:ln w="25400" cap="flat" cmpd="sng" algn="ctr">
            <a:solidFill>
              <a:srgbClr val="002050"/>
            </a:solidFill>
            <a:prstDash val="solid"/>
            <a:headEnd type="none"/>
            <a:tailEnd type="triangle" w="lg" len="lg"/>
          </a:ln>
          <a:effectLst/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7653960C-41D7-2B14-9E06-59AC48A9CEB4}"/>
              </a:ext>
            </a:extLst>
          </p:cNvPr>
          <p:cNvCxnSpPr>
            <a:cxnSpLocks/>
            <a:endCxn id="125" idx="2"/>
          </p:cNvCxnSpPr>
          <p:nvPr/>
        </p:nvCxnSpPr>
        <p:spPr>
          <a:xfrm>
            <a:off x="9676883" y="2396216"/>
            <a:ext cx="421412" cy="567408"/>
          </a:xfrm>
          <a:prstGeom prst="straightConnector1">
            <a:avLst/>
          </a:prstGeom>
          <a:noFill/>
          <a:ln w="25400" cap="flat" cmpd="sng" algn="ctr">
            <a:solidFill>
              <a:srgbClr val="002050"/>
            </a:solidFill>
            <a:prstDash val="solid"/>
            <a:headEnd type="none"/>
            <a:tailEnd type="triangle" w="lg" len="lg"/>
          </a:ln>
          <a:effectLst/>
        </p:spPr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E372A8F5-30C7-9DC2-11D4-3068DF877F79}"/>
              </a:ext>
            </a:extLst>
          </p:cNvPr>
          <p:cNvSpPr txBox="1"/>
          <p:nvPr/>
        </p:nvSpPr>
        <p:spPr>
          <a:xfrm>
            <a:off x="10432090" y="2153470"/>
            <a:ext cx="7161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1246">
              <a:defRPr/>
            </a:pPr>
            <a:r>
              <a:rPr lang="en-US" sz="2600" b="1" i="1" dirty="0">
                <a:solidFill>
                  <a:srgbClr val="003963"/>
                </a:solidFill>
                <a:cs typeface="Calibri" panose="020F0502020204030204" pitchFamily="34" charset="0"/>
              </a:rPr>
              <a:t>OR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A4E42E5-4B0E-ABB5-530C-8B25CEC06CE1}"/>
              </a:ext>
            </a:extLst>
          </p:cNvPr>
          <p:cNvSpPr txBox="1"/>
          <p:nvPr/>
        </p:nvSpPr>
        <p:spPr>
          <a:xfrm>
            <a:off x="-1" y="1076980"/>
            <a:ext cx="12191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04210"/>
                </a:solidFill>
                <a:cs typeface="Calibri" panose="020F0502020204030204" pitchFamily="34" charset="0"/>
              </a:rPr>
              <a:t>Quantum programs comprise of quantum operations</a:t>
            </a:r>
          </a:p>
        </p:txBody>
      </p:sp>
    </p:spTree>
    <p:extLst>
      <p:ext uri="{BB962C8B-B14F-4D97-AF65-F5344CB8AC3E}">
        <p14:creationId xmlns:p14="http://schemas.microsoft.com/office/powerpoint/2010/main" val="118849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358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434" fill="hold"/>
                                        <p:tgtEl>
                                          <p:spTgt spid="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9" dur="1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4" dur="1" fill="hold"/>
                                        <p:tgtEl>
                                          <p:spTgt spid="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video>
              <p:cMediaNode vol="80000">
                <p:cTn id="85" fill="hold" display="0">
                  <p:stCondLst>
                    <p:cond delay="indefinite"/>
                  </p:stCondLst>
                </p:cTn>
                <p:tgtEl>
                  <p:spTgt spid="119"/>
                </p:tgtEl>
              </p:cMediaNode>
            </p:video>
            <p:video>
              <p:cMediaNode vol="80000">
                <p:cTn id="86" fill="hold" display="0">
                  <p:stCondLst>
                    <p:cond delay="indefinite"/>
                  </p:stCondLst>
                </p:cTn>
                <p:tgtEl>
                  <p:spTgt spid="120"/>
                </p:tgtEl>
              </p:cMediaNode>
            </p:video>
          </p:childTnLst>
        </p:cTn>
      </p:par>
    </p:tnLst>
    <p:bldLst>
      <p:bldP spid="8" grpId="0" animBg="1"/>
      <p:bldP spid="63" grpId="0" animBg="1"/>
      <p:bldP spid="64" grpId="0" animBg="1"/>
      <p:bldGraphic spid="69" grpId="0">
        <p:bldAsOne/>
      </p:bldGraphic>
      <p:bldGraphic spid="70" grpId="0">
        <p:bldAsOne/>
      </p:bldGraphic>
      <p:bldGraphic spid="71" grpId="0">
        <p:bldAsOne/>
      </p:bldGraphic>
      <p:bldP spid="116" grpId="0" animBg="1"/>
      <p:bldP spid="117" grpId="0" animBg="1"/>
      <p:bldP spid="118" grpId="0"/>
      <p:bldP spid="1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Qubit Candidate Technologies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DE32F50-233F-8F2C-4569-050AE6CFE247}"/>
              </a:ext>
            </a:extLst>
          </p:cNvPr>
          <p:cNvSpPr txBox="1"/>
          <p:nvPr/>
        </p:nvSpPr>
        <p:spPr>
          <a:xfrm>
            <a:off x="0" y="1021764"/>
            <a:ext cx="12191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A (physical) qubit can be any two-level system that can exist in any quantum superposition of two independent (physically distinguishable) quantum states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06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>
                <a:solidFill>
                  <a:prstClr val="white"/>
                </a:solidFill>
                <a:latin typeface="Calibri"/>
              </a:rPr>
              <a:t>Qubits are only a part of the quantum computing systems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E62DE-F944-5F78-7B22-72521B2DD0B1}"/>
              </a:ext>
            </a:extLst>
          </p:cNvPr>
          <p:cNvSpPr/>
          <p:nvPr/>
        </p:nvSpPr>
        <p:spPr>
          <a:xfrm>
            <a:off x="549959" y="2977275"/>
            <a:ext cx="5134333" cy="84409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508B96AC-5548-2294-3A4C-1D5AF3F2E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54" y="2239486"/>
            <a:ext cx="3596296" cy="15090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8F331F99-3C5C-2D32-4F77-7F8BB7098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187600"/>
            <a:ext cx="3619187" cy="1560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8DAAAAF0-852E-51DF-919C-CFBDB1C13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218" y="2079807"/>
            <a:ext cx="2891560" cy="16864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8319903-0B1E-8EEE-95A8-729241005B6C}"/>
              </a:ext>
            </a:extLst>
          </p:cNvPr>
          <p:cNvSpPr txBox="1"/>
          <p:nvPr/>
        </p:nvSpPr>
        <p:spPr>
          <a:xfrm>
            <a:off x="950484" y="3844894"/>
            <a:ext cx="2482035" cy="369332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25400" cap="flat" cmpd="sng" algn="ctr">
            <a:solidFill>
              <a:srgbClr val="10421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800" kern="0">
                <a:solidFill>
                  <a:srgbClr val="10421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sz="2400" dirty="0"/>
              <a:t>Ion-trap qubits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286009-C1B7-383F-A245-7225FE48056B}"/>
              </a:ext>
            </a:extLst>
          </p:cNvPr>
          <p:cNvSpPr txBox="1"/>
          <p:nvPr/>
        </p:nvSpPr>
        <p:spPr>
          <a:xfrm>
            <a:off x="4464922" y="3852584"/>
            <a:ext cx="3261268" cy="369332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25400" cap="flat" cmpd="sng" algn="ctr">
            <a:solidFill>
              <a:srgbClr val="10421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800" kern="0">
                <a:solidFill>
                  <a:srgbClr val="10421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sz="2400" dirty="0"/>
              <a:t>Superconducting qubits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DBF42-22FE-A59E-FADB-3F577ECFF1A9}"/>
              </a:ext>
            </a:extLst>
          </p:cNvPr>
          <p:cNvSpPr txBox="1"/>
          <p:nvPr/>
        </p:nvSpPr>
        <p:spPr>
          <a:xfrm>
            <a:off x="8453793" y="3852584"/>
            <a:ext cx="3396544" cy="369332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25400" cap="flat" cmpd="sng" algn="ctr">
            <a:solidFill>
              <a:srgbClr val="10421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800" kern="0">
                <a:solidFill>
                  <a:srgbClr val="10421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sz="2400" dirty="0"/>
              <a:t>Quantum-Dot qubits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8977B1-F59E-1282-5356-0C70AAF833BD}"/>
              </a:ext>
            </a:extLst>
          </p:cNvPr>
          <p:cNvSpPr txBox="1"/>
          <p:nvPr/>
        </p:nvSpPr>
        <p:spPr>
          <a:xfrm>
            <a:off x="82062" y="4849726"/>
            <a:ext cx="12191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421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And others: Photonic qubits, topological qubits, neutral atom qubits</a:t>
            </a:r>
          </a:p>
        </p:txBody>
      </p:sp>
    </p:spTree>
    <p:extLst>
      <p:ext uri="{BB962C8B-B14F-4D97-AF65-F5344CB8AC3E}">
        <p14:creationId xmlns:p14="http://schemas.microsoft.com/office/powerpoint/2010/main" val="382325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  <p:bldP spid="20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1054167"/>
            <a:ext cx="1219200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3">
            <a:extLst>
              <a:ext uri="{FF2B5EF4-FFF2-40B4-BE49-F238E27FC236}">
                <a16:creationId xmlns:a16="http://schemas.microsoft.com/office/drawing/2014/main" id="{FCAF57EB-3D10-C993-E3D8-E1B965F82382}"/>
              </a:ext>
            </a:extLst>
          </p:cNvPr>
          <p:cNvSpPr txBox="1">
            <a:spLocks/>
          </p:cNvSpPr>
          <p:nvPr/>
        </p:nvSpPr>
        <p:spPr>
          <a:xfrm>
            <a:off x="82062" y="39406"/>
            <a:ext cx="12027875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E57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Quantum Computer: Organization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7DB99-49B8-92B4-DEEC-ADA6D8375FCB}"/>
              </a:ext>
            </a:extLst>
          </p:cNvPr>
          <p:cNvSpPr txBox="1"/>
          <p:nvPr/>
        </p:nvSpPr>
        <p:spPr>
          <a:xfrm>
            <a:off x="-885" y="6126606"/>
            <a:ext cx="12192883" cy="731520"/>
          </a:xfrm>
          <a:prstGeom prst="rect">
            <a:avLst/>
          </a:prstGeom>
          <a:solidFill>
            <a:srgbClr val="BF57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1091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Quantu</a:t>
            </a:r>
            <a:r>
              <a:rPr lang="en-US" sz="2400" kern="0" dirty="0">
                <a:solidFill>
                  <a:prstClr val="white"/>
                </a:solidFill>
                <a:latin typeface="Calibri"/>
              </a:rPr>
              <a:t>m computer = Qubits + Classical Control Processor + Software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D7ED94-12AA-4659-D9EE-EB25A09A4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49" y="1818665"/>
            <a:ext cx="6086299" cy="3712464"/>
          </a:xfrm>
          <a:prstGeom prst="rect">
            <a:avLst/>
          </a:prstGeom>
        </p:spPr>
      </p:pic>
      <p:sp>
        <p:nvSpPr>
          <p:cNvPr id="21" name="Rounded Rectangular Callout 10">
            <a:extLst>
              <a:ext uri="{FF2B5EF4-FFF2-40B4-BE49-F238E27FC236}">
                <a16:creationId xmlns:a16="http://schemas.microsoft.com/office/drawing/2014/main" id="{CFF44385-0C50-6EAB-2DFA-C8AB0BA078F8}"/>
              </a:ext>
            </a:extLst>
          </p:cNvPr>
          <p:cNvSpPr/>
          <p:nvPr/>
        </p:nvSpPr>
        <p:spPr>
          <a:xfrm>
            <a:off x="1435303" y="1838211"/>
            <a:ext cx="1686647" cy="570591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5400" cap="flat" cmpd="sng" algn="ctr">
            <a:solidFill>
              <a:srgbClr val="10421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kern="0" dirty="0">
                <a:solidFill>
                  <a:srgbClr val="10421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Programs</a:t>
            </a:r>
          </a:p>
        </p:txBody>
      </p:sp>
      <p:sp>
        <p:nvSpPr>
          <p:cNvPr id="22" name="Rounded Rectangular Callout 10">
            <a:extLst>
              <a:ext uri="{FF2B5EF4-FFF2-40B4-BE49-F238E27FC236}">
                <a16:creationId xmlns:a16="http://schemas.microsoft.com/office/drawing/2014/main" id="{FFF10993-CE03-CC44-EFC6-FDFCB928DD06}"/>
              </a:ext>
            </a:extLst>
          </p:cNvPr>
          <p:cNvSpPr/>
          <p:nvPr/>
        </p:nvSpPr>
        <p:spPr>
          <a:xfrm>
            <a:off x="5286259" y="1181520"/>
            <a:ext cx="914400" cy="570591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5400" cap="flat" cmpd="sng" algn="ctr">
            <a:solidFill>
              <a:srgbClr val="10421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kern="0" dirty="0">
                <a:solidFill>
                  <a:srgbClr val="10421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Host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11662456-9BF8-4004-EAF4-29F09FAE7181}"/>
              </a:ext>
            </a:extLst>
          </p:cNvPr>
          <p:cNvSpPr/>
          <p:nvPr/>
        </p:nvSpPr>
        <p:spPr>
          <a:xfrm>
            <a:off x="6587223" y="1859665"/>
            <a:ext cx="1686647" cy="570591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5400" cap="flat" cmpd="sng" algn="ctr">
            <a:solidFill>
              <a:srgbClr val="10421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kern="0" dirty="0">
                <a:solidFill>
                  <a:srgbClr val="10421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1C8AC5E4-76FF-1191-DC53-D3483A9203FC}"/>
              </a:ext>
            </a:extLst>
          </p:cNvPr>
          <p:cNvSpPr/>
          <p:nvPr/>
        </p:nvSpPr>
        <p:spPr>
          <a:xfrm>
            <a:off x="6616722" y="3027820"/>
            <a:ext cx="1686647" cy="878205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5400" cap="flat" cmpd="sng" algn="ctr">
            <a:solidFill>
              <a:srgbClr val="10421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kern="0" dirty="0">
                <a:solidFill>
                  <a:srgbClr val="10421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Control</a:t>
            </a:r>
          </a:p>
          <a:p>
            <a:pPr algn="ctr"/>
            <a:r>
              <a:rPr lang="en-US" sz="2800" kern="0" dirty="0">
                <a:solidFill>
                  <a:srgbClr val="10421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Processor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F7BD278D-B1BC-254F-E5D4-A4F27335143F}"/>
              </a:ext>
            </a:extLst>
          </p:cNvPr>
          <p:cNvSpPr/>
          <p:nvPr/>
        </p:nvSpPr>
        <p:spPr>
          <a:xfrm>
            <a:off x="6596100" y="4652924"/>
            <a:ext cx="1686647" cy="878205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5400" cap="flat" cmpd="sng" algn="ctr">
            <a:solidFill>
              <a:srgbClr val="10421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kern="0" dirty="0">
                <a:solidFill>
                  <a:srgbClr val="10421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Qubit</a:t>
            </a:r>
          </a:p>
          <a:p>
            <a:pPr algn="ctr"/>
            <a:r>
              <a:rPr lang="en-US" sz="2800" kern="0" dirty="0">
                <a:solidFill>
                  <a:srgbClr val="10421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Devices</a:t>
            </a:r>
          </a:p>
        </p:txBody>
      </p:sp>
      <p:sp>
        <p:nvSpPr>
          <p:cNvPr id="26" name="Rounded Rectangular Callout 10">
            <a:extLst>
              <a:ext uri="{FF2B5EF4-FFF2-40B4-BE49-F238E27FC236}">
                <a16:creationId xmlns:a16="http://schemas.microsoft.com/office/drawing/2014/main" id="{79898363-25C0-185B-09BB-8CAC54AA36D2}"/>
              </a:ext>
            </a:extLst>
          </p:cNvPr>
          <p:cNvSpPr/>
          <p:nvPr/>
        </p:nvSpPr>
        <p:spPr>
          <a:xfrm>
            <a:off x="1108900" y="4761624"/>
            <a:ext cx="2240280" cy="855158"/>
          </a:xfrm>
          <a:prstGeom prst="wedgeRoundRectCallout">
            <a:avLst>
              <a:gd name="adj1" fmla="val -41475"/>
              <a:gd name="adj2" fmla="val -49150"/>
              <a:gd name="adj3" fmla="val 1666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5400" cap="flat" cmpd="sng" algn="ctr">
            <a:solidFill>
              <a:srgbClr val="10421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kern="0" dirty="0">
                <a:solidFill>
                  <a:srgbClr val="10421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Output</a:t>
            </a:r>
          </a:p>
          <a:p>
            <a:pPr algn="ctr"/>
            <a:r>
              <a:rPr lang="en-US" sz="2800" kern="0" dirty="0">
                <a:solidFill>
                  <a:srgbClr val="10421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(Distribution)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CD4A05-43EE-304A-15C2-E3374A655265}"/>
              </a:ext>
            </a:extLst>
          </p:cNvPr>
          <p:cNvSpPr txBox="1"/>
          <p:nvPr/>
        </p:nvSpPr>
        <p:spPr>
          <a:xfrm>
            <a:off x="8438220" y="1520994"/>
            <a:ext cx="36663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091246">
              <a:buFont typeface="Wingdings" pitchFamily="2" charset="2"/>
              <a:buChar char="Ø"/>
              <a:defRPr/>
            </a:pPr>
            <a:r>
              <a:rPr lang="en-US" sz="2600" b="1" i="1" dirty="0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Interface for access</a:t>
            </a:r>
          </a:p>
          <a:p>
            <a:pPr marL="342900" indent="-342900" defTabSz="1091246">
              <a:buFont typeface="Wingdings" pitchFamily="2" charset="2"/>
              <a:buChar char="Ø"/>
              <a:defRPr/>
            </a:pPr>
            <a:r>
              <a:rPr lang="en-US" sz="2600" b="1" i="1" dirty="0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Compilation</a:t>
            </a:r>
          </a:p>
          <a:p>
            <a:pPr marL="342900" indent="-342900" defTabSz="1091246">
              <a:buFont typeface="Wingdings" pitchFamily="2" charset="2"/>
              <a:buChar char="Ø"/>
              <a:defRPr/>
            </a:pPr>
            <a:r>
              <a:rPr lang="en-US" sz="2600" b="1" i="1" dirty="0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 processing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3FE689-5BB8-06C8-5ABA-2B52A0BA07D0}"/>
              </a:ext>
            </a:extLst>
          </p:cNvPr>
          <p:cNvSpPr txBox="1"/>
          <p:nvPr/>
        </p:nvSpPr>
        <p:spPr>
          <a:xfrm>
            <a:off x="8438220" y="3020647"/>
            <a:ext cx="36663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091246">
              <a:buFont typeface="Wingdings" pitchFamily="2" charset="2"/>
              <a:buChar char="Ø"/>
              <a:defRPr/>
            </a:pPr>
            <a:r>
              <a:rPr lang="en-US" sz="2600" b="1" i="1" dirty="0">
                <a:solidFill>
                  <a:srgbClr val="104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Precise control to perform operations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DCD523-BC3B-C625-9746-F7F52009621E}"/>
              </a:ext>
            </a:extLst>
          </p:cNvPr>
          <p:cNvSpPr/>
          <p:nvPr/>
        </p:nvSpPr>
        <p:spPr>
          <a:xfrm>
            <a:off x="1503179" y="2445013"/>
            <a:ext cx="1511097" cy="815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FA8127-29FA-EBA7-7E12-D6215C02B376}"/>
              </a:ext>
            </a:extLst>
          </p:cNvPr>
          <p:cNvSpPr/>
          <p:nvPr/>
        </p:nvSpPr>
        <p:spPr>
          <a:xfrm>
            <a:off x="1503179" y="3918443"/>
            <a:ext cx="1511097" cy="815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1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30" grpId="0" animBg="1"/>
      <p:bldP spid="30" grpId="1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16-9 White Backgroud">
  <a:themeElements>
    <a:clrScheme name="UT Brand Color Palette">
      <a:dk1>
        <a:srgbClr val="BE5700"/>
      </a:dk1>
      <a:lt1>
        <a:srgbClr val="FFFFFF"/>
      </a:lt1>
      <a:dk2>
        <a:srgbClr val="D6D2C3"/>
      </a:dk2>
      <a:lt2>
        <a:srgbClr val="333F48"/>
      </a:lt2>
      <a:accent1>
        <a:srgbClr val="F7961F"/>
      </a:accent1>
      <a:accent2>
        <a:srgbClr val="FFD600"/>
      </a:accent2>
      <a:accent3>
        <a:srgbClr val="A6CC57"/>
      </a:accent3>
      <a:accent4>
        <a:srgbClr val="579C41"/>
      </a:accent4>
      <a:accent5>
        <a:srgbClr val="00A8B6"/>
      </a:accent5>
      <a:accent6>
        <a:srgbClr val="005E86"/>
      </a:accent6>
      <a:hlink>
        <a:srgbClr val="BF5700"/>
      </a:hlink>
      <a:folHlink>
        <a:srgbClr val="9CAD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Tech_PPTtemplate_2021_wide" id="{E85096BA-033B-D848-B268-A76C8AE5D2A4}" vid="{C86BDF43-62E5-5C4C-BBB8-C9F548430792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10436</TotalTime>
  <Words>2685</Words>
  <Application>Microsoft Macintosh PowerPoint</Application>
  <PresentationFormat>Widescreen</PresentationFormat>
  <Paragraphs>716</Paragraphs>
  <Slides>43</Slides>
  <Notes>43</Notes>
  <HiddenSlides>3</HiddenSlides>
  <MMClips>7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60" baseType="lpstr">
      <vt:lpstr>Arial</vt:lpstr>
      <vt:lpstr>Arial Black</vt:lpstr>
      <vt:lpstr>Arial Rounded MT Bold</vt:lpstr>
      <vt:lpstr>Calibri</vt:lpstr>
      <vt:lpstr>Cambria Math</vt:lpstr>
      <vt:lpstr>Corbel</vt:lpstr>
      <vt:lpstr>Courier New</vt:lpstr>
      <vt:lpstr>Garamond</vt:lpstr>
      <vt:lpstr>Helvetica</vt:lpstr>
      <vt:lpstr>Helvetica Neue</vt:lpstr>
      <vt:lpstr>Roboto</vt:lpstr>
      <vt:lpstr>Segoe UI</vt:lpstr>
      <vt:lpstr>Times New Roman</vt:lpstr>
      <vt:lpstr>Wingdings</vt:lpstr>
      <vt:lpstr>16-9 White Backgroud</vt:lpstr>
      <vt:lpstr>2_Custom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Das, Poulami</dc:creator>
  <cp:lastModifiedBy>Das, Poulami</cp:lastModifiedBy>
  <cp:revision>78</cp:revision>
  <dcterms:created xsi:type="dcterms:W3CDTF">2023-07-13T16:03:48Z</dcterms:created>
  <dcterms:modified xsi:type="dcterms:W3CDTF">2025-06-16T12:52:21Z</dcterms:modified>
</cp:coreProperties>
</file>