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notesMasterIdLst>
    <p:notesMasterId r:id="rId41"/>
  </p:notesMasterIdLst>
  <p:sldIdLst>
    <p:sldId id="5897" r:id="rId3"/>
    <p:sldId id="5860" r:id="rId4"/>
    <p:sldId id="5862" r:id="rId5"/>
    <p:sldId id="5861" r:id="rId6"/>
    <p:sldId id="5866" r:id="rId7"/>
    <p:sldId id="5898" r:id="rId8"/>
    <p:sldId id="5863" r:id="rId9"/>
    <p:sldId id="5865" r:id="rId10"/>
    <p:sldId id="5867" r:id="rId11"/>
    <p:sldId id="5870" r:id="rId12"/>
    <p:sldId id="5868" r:id="rId13"/>
    <p:sldId id="5871" r:id="rId14"/>
    <p:sldId id="5869" r:id="rId15"/>
    <p:sldId id="5872" r:id="rId16"/>
    <p:sldId id="5873" r:id="rId17"/>
    <p:sldId id="5874" r:id="rId18"/>
    <p:sldId id="5884" r:id="rId19"/>
    <p:sldId id="5889" r:id="rId20"/>
    <p:sldId id="5890" r:id="rId21"/>
    <p:sldId id="5887" r:id="rId22"/>
    <p:sldId id="5888" r:id="rId23"/>
    <p:sldId id="5891" r:id="rId24"/>
    <p:sldId id="5892" r:id="rId25"/>
    <p:sldId id="5875" r:id="rId26"/>
    <p:sldId id="5882" r:id="rId27"/>
    <p:sldId id="267" r:id="rId28"/>
    <p:sldId id="5883" r:id="rId29"/>
    <p:sldId id="5885" r:id="rId30"/>
    <p:sldId id="5886" r:id="rId31"/>
    <p:sldId id="5877" r:id="rId32"/>
    <p:sldId id="5878" r:id="rId33"/>
    <p:sldId id="5879" r:id="rId34"/>
    <p:sldId id="5880" r:id="rId35"/>
    <p:sldId id="5881" r:id="rId36"/>
    <p:sldId id="5893" r:id="rId37"/>
    <p:sldId id="5894" r:id="rId38"/>
    <p:sldId id="5895" r:id="rId39"/>
    <p:sldId id="58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8235"/>
  </p:normalViewPr>
  <p:slideViewPr>
    <p:cSldViewPr snapToGrid="0">
      <p:cViewPr varScale="1">
        <p:scale>
          <a:sx n="96" d="100"/>
          <a:sy n="96" d="100"/>
        </p:scale>
        <p:origin x="20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Sheet1!$H$3</c:f>
              <c:strCache>
                <c:ptCount val="1"/>
                <c:pt idx="0">
                  <c:v>Repetition</c:v>
                </c:pt>
              </c:strCache>
            </c:strRef>
          </c:tx>
          <c:spPr>
            <a:ln w="19050" cap="rnd">
              <a:noFill/>
              <a:round/>
            </a:ln>
            <a:effectLst/>
          </c:spPr>
          <c:marker>
            <c:symbol val="circle"/>
            <c:size val="15"/>
            <c:spPr>
              <a:solidFill>
                <a:srgbClr val="002060"/>
              </a:solidFill>
              <a:ln w="9525">
                <a:solidFill>
                  <a:srgbClr val="002060"/>
                </a:solidFill>
              </a:ln>
              <a:effectLst/>
            </c:spPr>
          </c:marker>
          <c:xVal>
            <c:numRef>
              <c:f>Sheet1!$G$1:$G$13</c:f>
              <c:numCache>
                <c:formatCode>General</c:formatCode>
                <c:ptCount val="13"/>
                <c:pt idx="1">
                  <c:v>2011</c:v>
                </c:pt>
                <c:pt idx="2">
                  <c:v>2011</c:v>
                </c:pt>
                <c:pt idx="3">
                  <c:v>2011</c:v>
                </c:pt>
                <c:pt idx="4">
                  <c:v>2012</c:v>
                </c:pt>
                <c:pt idx="5">
                  <c:v>2014</c:v>
                </c:pt>
                <c:pt idx="6">
                  <c:v>2014</c:v>
                </c:pt>
                <c:pt idx="7">
                  <c:v>2015</c:v>
                </c:pt>
                <c:pt idx="8">
                  <c:v>2016</c:v>
                </c:pt>
                <c:pt idx="9">
                  <c:v>2018</c:v>
                </c:pt>
                <c:pt idx="10">
                  <c:v>2020</c:v>
                </c:pt>
                <c:pt idx="11">
                  <c:v>2020</c:v>
                </c:pt>
                <c:pt idx="12">
                  <c:v>2022</c:v>
                </c:pt>
              </c:numCache>
            </c:numRef>
          </c:xVal>
          <c:yVal>
            <c:numRef>
              <c:f>Sheet1!$I$1:$I$13</c:f>
              <c:numCache>
                <c:formatCode>General</c:formatCode>
                <c:ptCount val="13"/>
                <c:pt idx="1">
                  <c:v>3</c:v>
                </c:pt>
                <c:pt idx="2">
                  <c:v>3</c:v>
                </c:pt>
                <c:pt idx="3">
                  <c:v>3</c:v>
                </c:pt>
                <c:pt idx="4">
                  <c:v>3</c:v>
                </c:pt>
                <c:pt idx="5">
                  <c:v>9</c:v>
                </c:pt>
                <c:pt idx="6">
                  <c:v>4</c:v>
                </c:pt>
                <c:pt idx="7">
                  <c:v>5</c:v>
                </c:pt>
                <c:pt idx="8">
                  <c:v>4</c:v>
                </c:pt>
                <c:pt idx="9">
                  <c:v>15</c:v>
                </c:pt>
                <c:pt idx="10">
                  <c:v>43</c:v>
                </c:pt>
                <c:pt idx="11">
                  <c:v>21</c:v>
                </c:pt>
                <c:pt idx="12">
                  <c:v>49</c:v>
                </c:pt>
              </c:numCache>
            </c:numRef>
          </c:yVal>
          <c:smooth val="0"/>
          <c:extLst>
            <c:ext xmlns:c16="http://schemas.microsoft.com/office/drawing/2014/chart" uri="{C3380CC4-5D6E-409C-BE32-E72D297353CC}">
              <c16:uniqueId val="{00000000-67CF-B143-9D23-8AB3B8CB25EB}"/>
            </c:ext>
          </c:extLst>
        </c:ser>
        <c:ser>
          <c:idx val="1"/>
          <c:order val="1"/>
          <c:tx>
            <c:strRef>
              <c:f>Sheet1!$H$14</c:f>
              <c:strCache>
                <c:ptCount val="1"/>
                <c:pt idx="0">
                  <c:v>Surface</c:v>
                </c:pt>
              </c:strCache>
            </c:strRef>
          </c:tx>
          <c:spPr>
            <a:ln w="25400" cap="rnd">
              <a:noFill/>
              <a:round/>
            </a:ln>
            <a:effectLst/>
          </c:spPr>
          <c:marker>
            <c:symbol val="square"/>
            <c:size val="15"/>
            <c:spPr>
              <a:solidFill>
                <a:schemeClr val="accent6">
                  <a:lumMod val="50000"/>
                </a:schemeClr>
              </a:solidFill>
              <a:ln w="9525">
                <a:solidFill>
                  <a:schemeClr val="tx1"/>
                </a:solidFill>
              </a:ln>
              <a:effectLst/>
            </c:spPr>
          </c:marker>
          <c:xVal>
            <c:numRef>
              <c:f>Sheet1!$G$14:$G$21</c:f>
              <c:numCache>
                <c:formatCode>General</c:formatCode>
                <c:ptCount val="8"/>
                <c:pt idx="0">
                  <c:v>2014</c:v>
                </c:pt>
                <c:pt idx="1">
                  <c:v>2020</c:v>
                </c:pt>
                <c:pt idx="2">
                  <c:v>2021</c:v>
                </c:pt>
                <c:pt idx="3">
                  <c:v>2022</c:v>
                </c:pt>
                <c:pt idx="4">
                  <c:v>2022</c:v>
                </c:pt>
                <c:pt idx="5">
                  <c:v>2022</c:v>
                </c:pt>
                <c:pt idx="6">
                  <c:v>2022</c:v>
                </c:pt>
                <c:pt idx="7">
                  <c:v>2022</c:v>
                </c:pt>
              </c:numCache>
            </c:numRef>
          </c:xVal>
          <c:yVal>
            <c:numRef>
              <c:f>Sheet1!$I$14:$I$21</c:f>
              <c:numCache>
                <c:formatCode>General</c:formatCode>
                <c:ptCount val="8"/>
                <c:pt idx="0">
                  <c:v>4</c:v>
                </c:pt>
                <c:pt idx="1">
                  <c:v>7</c:v>
                </c:pt>
                <c:pt idx="2">
                  <c:v>17</c:v>
                </c:pt>
                <c:pt idx="3">
                  <c:v>17</c:v>
                </c:pt>
                <c:pt idx="4">
                  <c:v>7</c:v>
                </c:pt>
                <c:pt idx="5">
                  <c:v>19</c:v>
                </c:pt>
                <c:pt idx="6">
                  <c:v>24</c:v>
                </c:pt>
                <c:pt idx="7">
                  <c:v>49</c:v>
                </c:pt>
              </c:numCache>
            </c:numRef>
          </c:yVal>
          <c:smooth val="0"/>
          <c:extLst>
            <c:ext xmlns:c16="http://schemas.microsoft.com/office/drawing/2014/chart" uri="{C3380CC4-5D6E-409C-BE32-E72D297353CC}">
              <c16:uniqueId val="{00000001-67CF-B143-9D23-8AB3B8CB25EB}"/>
            </c:ext>
          </c:extLst>
        </c:ser>
        <c:ser>
          <c:idx val="2"/>
          <c:order val="2"/>
          <c:tx>
            <c:strRef>
              <c:f>Sheet1!$H$40</c:f>
              <c:strCache>
                <c:ptCount val="1"/>
                <c:pt idx="0">
                  <c:v>Others</c:v>
                </c:pt>
              </c:strCache>
            </c:strRef>
          </c:tx>
          <c:spPr>
            <a:ln w="25400" cap="rnd">
              <a:noFill/>
              <a:round/>
            </a:ln>
            <a:effectLst/>
          </c:spPr>
          <c:marker>
            <c:symbol val="diamond"/>
            <c:size val="15"/>
            <c:spPr>
              <a:solidFill>
                <a:srgbClr val="FFC000"/>
              </a:solidFill>
              <a:ln w="9525">
                <a:solidFill>
                  <a:schemeClr val="tx1"/>
                </a:solidFill>
              </a:ln>
              <a:effectLst/>
            </c:spPr>
          </c:marker>
          <c:xVal>
            <c:numRef>
              <c:f>Sheet1!$G$22:$G$38</c:f>
              <c:numCache>
                <c:formatCode>General</c:formatCode>
                <c:ptCount val="17"/>
                <c:pt idx="1">
                  <c:v>2012</c:v>
                </c:pt>
                <c:pt idx="2">
                  <c:v>2014</c:v>
                </c:pt>
                <c:pt idx="3">
                  <c:v>2015</c:v>
                </c:pt>
                <c:pt idx="4">
                  <c:v>2016</c:v>
                </c:pt>
                <c:pt idx="5">
                  <c:v>2017</c:v>
                </c:pt>
                <c:pt idx="6">
                  <c:v>2017</c:v>
                </c:pt>
                <c:pt idx="7">
                  <c:v>2019</c:v>
                </c:pt>
                <c:pt idx="8">
                  <c:v>2019</c:v>
                </c:pt>
                <c:pt idx="9">
                  <c:v>2019</c:v>
                </c:pt>
                <c:pt idx="10">
                  <c:v>2020</c:v>
                </c:pt>
                <c:pt idx="11">
                  <c:v>2020</c:v>
                </c:pt>
                <c:pt idx="12">
                  <c:v>2020</c:v>
                </c:pt>
                <c:pt idx="13">
                  <c:v>2020</c:v>
                </c:pt>
                <c:pt idx="14">
                  <c:v>2021</c:v>
                </c:pt>
                <c:pt idx="15">
                  <c:v>2022</c:v>
                </c:pt>
                <c:pt idx="16">
                  <c:v>2022</c:v>
                </c:pt>
              </c:numCache>
            </c:numRef>
          </c:xVal>
          <c:yVal>
            <c:numRef>
              <c:f>Sheet1!$I$22:$I$38</c:f>
              <c:numCache>
                <c:formatCode>General</c:formatCode>
                <c:ptCount val="17"/>
                <c:pt idx="1">
                  <c:v>5</c:v>
                </c:pt>
                <c:pt idx="2">
                  <c:v>7</c:v>
                </c:pt>
                <c:pt idx="3">
                  <c:v>4</c:v>
                </c:pt>
                <c:pt idx="4">
                  <c:v>1</c:v>
                </c:pt>
                <c:pt idx="5">
                  <c:v>5</c:v>
                </c:pt>
                <c:pt idx="6">
                  <c:v>5</c:v>
                </c:pt>
                <c:pt idx="7">
                  <c:v>3</c:v>
                </c:pt>
                <c:pt idx="8">
                  <c:v>5</c:v>
                </c:pt>
                <c:pt idx="9">
                  <c:v>1</c:v>
                </c:pt>
                <c:pt idx="10">
                  <c:v>3</c:v>
                </c:pt>
                <c:pt idx="11">
                  <c:v>15</c:v>
                </c:pt>
                <c:pt idx="12">
                  <c:v>11</c:v>
                </c:pt>
                <c:pt idx="13">
                  <c:v>1</c:v>
                </c:pt>
                <c:pt idx="14">
                  <c:v>10</c:v>
                </c:pt>
                <c:pt idx="15">
                  <c:v>7</c:v>
                </c:pt>
                <c:pt idx="16">
                  <c:v>23</c:v>
                </c:pt>
              </c:numCache>
            </c:numRef>
          </c:yVal>
          <c:smooth val="0"/>
          <c:extLst>
            <c:ext xmlns:c16="http://schemas.microsoft.com/office/drawing/2014/chart" uri="{C3380CC4-5D6E-409C-BE32-E72D297353CC}">
              <c16:uniqueId val="{00000002-67CF-B143-9D23-8AB3B8CB25EB}"/>
            </c:ext>
          </c:extLst>
        </c:ser>
        <c:dLbls>
          <c:showLegendKey val="0"/>
          <c:showVal val="0"/>
          <c:showCatName val="0"/>
          <c:showSerName val="0"/>
          <c:showPercent val="0"/>
          <c:showBubbleSize val="0"/>
        </c:dLbls>
        <c:axId val="548198784"/>
        <c:axId val="547645776"/>
      </c:scatterChart>
      <c:valAx>
        <c:axId val="548198784"/>
        <c:scaling>
          <c:orientation val="minMax"/>
          <c:min val="20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Year</a:t>
                </a:r>
              </a:p>
            </c:rich>
          </c:tx>
          <c:layout>
            <c:manualLayout>
              <c:xMode val="edge"/>
              <c:yMode val="edge"/>
              <c:x val="0.49805772810825294"/>
              <c:y val="0.799798442793196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47645776"/>
        <c:crosses val="autoZero"/>
        <c:crossBetween val="midCat"/>
      </c:valAx>
      <c:valAx>
        <c:axId val="54764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solidFill>
                      <a:schemeClr val="tx1"/>
                    </a:solidFill>
                  </a:rPr>
                  <a:t>#Physical Qubits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48198784"/>
        <c:crosses val="autoZero"/>
        <c:crossBetween val="midCat"/>
      </c:valAx>
      <c:spPr>
        <a:noFill/>
        <a:ln>
          <a:solidFill>
            <a:schemeClr val="tx1"/>
          </a:solidFill>
        </a:ln>
        <a:effectLst/>
      </c:spPr>
    </c:plotArea>
    <c:legend>
      <c:legendPos val="t"/>
      <c:layout>
        <c:manualLayout>
          <c:xMode val="edge"/>
          <c:yMode val="edge"/>
          <c:x val="0.12149259660546533"/>
          <c:y val="7.0919493071799497E-2"/>
          <c:w val="0.75701462896605343"/>
          <c:h val="0.1172950602388663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4DEC0-1D34-9C48-96A4-31550A49D53B}" type="datetimeFigureOut">
              <a:rPr lang="en-US" smtClean="0"/>
              <a:t>6/16/25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A04FA-9A91-9641-8A9F-183E80868FE9}" type="slidenum">
              <a:rPr lang="en-US" smtClean="0"/>
              <a:t>‹#›</a:t>
            </a:fld>
            <a:endParaRPr lang="en-US"/>
          </a:p>
        </p:txBody>
      </p:sp>
    </p:spTree>
    <p:extLst>
      <p:ext uri="{BB962C8B-B14F-4D97-AF65-F5344CB8AC3E}">
        <p14:creationId xmlns:p14="http://schemas.microsoft.com/office/powerpoint/2010/main" val="237583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551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5326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390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532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999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187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751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017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942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453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020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272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934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664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56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306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457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1240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approach the problem of syndrome extraction through the perspective of Hamming weight.</a:t>
            </a:r>
          </a:p>
          <a:p>
            <a:pPr marL="171450" indent="-171450">
              <a:buFont typeface="Arial" panose="020B0604020202020204" pitchFamily="34" charset="0"/>
              <a:buChar char="•"/>
            </a:pPr>
            <a:r>
              <a:rPr lang="en-US" dirty="0"/>
              <a:t>First, we observe that for an error rate of 10^-4, syndromes with HW &lt;= 10 comprise </a:t>
            </a:r>
          </a:p>
          <a:p>
            <a:pPr marL="171450" indent="-171450">
              <a:buFont typeface="Arial" panose="020B0604020202020204" pitchFamily="34" charset="0"/>
              <a:buChar char="•"/>
            </a:pPr>
            <a:r>
              <a:rPr lang="en-US" dirty="0"/>
              <a:t>all or almost all of the syndromes encountered during syndrome extraction.</a:t>
            </a:r>
          </a:p>
          <a:p>
            <a:pPr marL="171450" indent="-171450">
              <a:buFont typeface="Arial" panose="020B0604020202020204" pitchFamily="34" charset="0"/>
              <a:buChar char="•"/>
            </a:pPr>
            <a:r>
              <a:rPr lang="en-US" dirty="0"/>
              <a:t>We further observe that lower Hamming weights occur exponentially less often than higher Hamming weights.</a:t>
            </a:r>
          </a:p>
          <a:p>
            <a:pPr marL="171450" indent="-171450">
              <a:buFont typeface="Arial" panose="020B0604020202020204" pitchFamily="34" charset="0"/>
              <a:buChar char="•"/>
            </a:pPr>
            <a:r>
              <a:rPr lang="en-US" dirty="0"/>
              <a:t>Second, we observe that up to HW = 10, there are at most 945 possible perfect matchings. This low number, combined with the fact</a:t>
            </a:r>
          </a:p>
          <a:p>
            <a:pPr marL="171450" indent="-171450">
              <a:buFont typeface="Arial" panose="020B0604020202020204" pitchFamily="34" charset="0"/>
              <a:buChar char="•"/>
            </a:pPr>
            <a:r>
              <a:rPr lang="en-US" dirty="0"/>
              <a:t>That we need not decode HW &gt; 10 implies that we can exhaustively search for the MWPM.</a:t>
            </a:r>
          </a:p>
          <a:p>
            <a:pPr marL="171450" indent="-171450">
              <a:buFont typeface="Arial" panose="020B0604020202020204" pitchFamily="34" charset="0"/>
              <a:buChar char="•"/>
            </a:pPr>
            <a:r>
              <a:rPr lang="en-US" dirty="0"/>
              <a:t>We leverage this fact to design Astrea to decode up to d=7.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BC0D7-9E21-724F-83DB-AA2B360A73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691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323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5592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104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7408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p>
          <a:p>
            <a:r>
              <a:rPr lang="en-US" dirty="0"/>
              <a:t>*</a:t>
            </a:r>
            <a:r>
              <a:rPr lang="en-US" dirty="0" err="1"/>
              <a:t>Astrea</a:t>
            </a:r>
            <a:r>
              <a:rPr lang="en-US" dirty="0"/>
              <a:t> can handle d=7, p = 1e-4. If the physical error rate decreases, </a:t>
            </a:r>
          </a:p>
          <a:p>
            <a:pPr marL="171450" indent="-171450">
              <a:buFont typeface="Arial" panose="020B0604020202020204" pitchFamily="34" charset="0"/>
              <a:buChar char="•"/>
            </a:pPr>
            <a:r>
              <a:rPr lang="en-US" dirty="0"/>
              <a:t>then </a:t>
            </a:r>
            <a:r>
              <a:rPr lang="en-US" dirty="0" err="1"/>
              <a:t>Astrea</a:t>
            </a:r>
            <a:r>
              <a:rPr lang="en-US" dirty="0"/>
              <a:t> can handle higher distances. If the physical error rate increases,</a:t>
            </a:r>
          </a:p>
          <a:p>
            <a:pPr marL="171450" indent="-171450">
              <a:buFont typeface="Arial" panose="020B0604020202020204" pitchFamily="34" charset="0"/>
              <a:buChar char="•"/>
            </a:pPr>
            <a:r>
              <a:rPr lang="en-US" dirty="0"/>
              <a:t>Then </a:t>
            </a:r>
            <a:r>
              <a:rPr lang="en-US" dirty="0" err="1"/>
              <a:t>Astrea</a:t>
            </a:r>
            <a:r>
              <a:rPr lang="en-US" dirty="0"/>
              <a:t> cannot handle higher distances. This is because</a:t>
            </a:r>
          </a:p>
          <a:p>
            <a:pPr marL="171450" indent="-171450">
              <a:buFont typeface="Arial" panose="020B0604020202020204" pitchFamily="34" charset="0"/>
              <a:buChar char="•"/>
            </a:pPr>
            <a:r>
              <a:rPr lang="en-US" dirty="0"/>
              <a:t>Higher Hamming weights tend to appear more often at higher error rates and higher distances. </a:t>
            </a:r>
            <a:r>
              <a:rPr lang="en-US" dirty="0" err="1"/>
              <a:t>Astrea</a:t>
            </a:r>
            <a:r>
              <a:rPr lang="en-US" dirty="0"/>
              <a:t> cannot handle HW &gt; 10, limiting its usability.</a:t>
            </a:r>
          </a:p>
          <a:p>
            <a:pPr marL="171450" indent="-171450">
              <a:buFont typeface="Arial" panose="020B0604020202020204" pitchFamily="34" charset="0"/>
              <a:buChar char="•"/>
            </a:pPr>
            <a:r>
              <a:rPr lang="en-US" dirty="0"/>
              <a:t>Thus, we want to extend </a:t>
            </a:r>
            <a:r>
              <a:rPr lang="en-US" dirty="0" err="1"/>
              <a:t>Astrea</a:t>
            </a:r>
            <a:r>
              <a:rPr lang="en-US" dirty="0"/>
              <a:t> to handle both higher distances and higher physical error rates.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4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899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40432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9989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8054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1065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7465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7488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700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634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529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981C-8CC8-C45A-CEE0-41D5D8C32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3A52D-AAF2-1611-D0ED-59E7B4C3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991B7-B976-A2EA-E79F-234F6EC297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3312FD-2132-63D0-1904-43800458736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429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458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5863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22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9257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D0F50-F75C-8DB4-D92D-A888E78024E3}"/>
              </a:ext>
            </a:extLst>
          </p:cNvPr>
          <p:cNvSpPr/>
          <p:nvPr userDrawn="1"/>
        </p:nvSpPr>
        <p:spPr>
          <a:xfrm>
            <a:off x="0" y="0"/>
            <a:ext cx="12192000" cy="1501066"/>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1E8EB"/>
              </a:solidFill>
            </a:endParaRPr>
          </a:p>
        </p:txBody>
      </p:sp>
      <p:sp>
        <p:nvSpPr>
          <p:cNvPr id="2" name="Title 1">
            <a:extLst>
              <a:ext uri="{FF2B5EF4-FFF2-40B4-BE49-F238E27FC236}">
                <a16:creationId xmlns:a16="http://schemas.microsoft.com/office/drawing/2014/main" id="{ABDE46E2-8689-B9DD-63D5-73D258D7AFD7}"/>
              </a:ext>
            </a:extLst>
          </p:cNvPr>
          <p:cNvSpPr>
            <a:spLocks noGrp="1"/>
          </p:cNvSpPr>
          <p:nvPr>
            <p:ph type="title" hasCustomPrompt="1"/>
          </p:nvPr>
        </p:nvSpPr>
        <p:spPr>
          <a:xfrm>
            <a:off x="838200" y="69496"/>
            <a:ext cx="10515600" cy="1325563"/>
          </a:xfrm>
        </p:spPr>
        <p:txBody>
          <a:bodyPr>
            <a:normAutofit/>
          </a:bodyPr>
          <a:lstStyle>
            <a:lvl1pPr algn="ctr">
              <a:defRPr sz="3600">
                <a:solidFill>
                  <a:schemeClr val="bg1"/>
                </a:solidFill>
                <a:latin typeface="Meiryo" panose="020B0604030504040204" pitchFamily="34" charset="-128"/>
                <a:ea typeface="Meiryo" panose="020B0604030504040204" pitchFamily="34" charset="-128"/>
              </a:defRPr>
            </a:lvl1pPr>
          </a:lstStyle>
          <a:p>
            <a:r>
              <a:rPr lang="en-US" dirty="0"/>
              <a:t>TITLE</a:t>
            </a:r>
          </a:p>
        </p:txBody>
      </p:sp>
      <p:sp>
        <p:nvSpPr>
          <p:cNvPr id="9" name="Rectangle 8">
            <a:extLst>
              <a:ext uri="{FF2B5EF4-FFF2-40B4-BE49-F238E27FC236}">
                <a16:creationId xmlns:a16="http://schemas.microsoft.com/office/drawing/2014/main" id="{6DA7C8D4-1E12-1259-3519-9F3189046BA9}"/>
              </a:ext>
            </a:extLst>
          </p:cNvPr>
          <p:cNvSpPr/>
          <p:nvPr userDrawn="1"/>
        </p:nvSpPr>
        <p:spPr>
          <a:xfrm>
            <a:off x="0" y="6086168"/>
            <a:ext cx="12192000" cy="771832"/>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FCB3529-1A04-CC21-DE17-D2F5E6E67863}"/>
              </a:ext>
            </a:extLst>
          </p:cNvPr>
          <p:cNvSpPr/>
          <p:nvPr userDrawn="1"/>
        </p:nvSpPr>
        <p:spPr>
          <a:xfrm>
            <a:off x="0" y="1496420"/>
            <a:ext cx="12192000" cy="2468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E4F3768-92D8-E3CD-C877-924FFAA28A39}"/>
              </a:ext>
            </a:extLst>
          </p:cNvPr>
          <p:cNvSpPr txBox="1"/>
          <p:nvPr userDrawn="1"/>
        </p:nvSpPr>
        <p:spPr>
          <a:xfrm>
            <a:off x="648929" y="16026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962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63B4-9BCC-34E1-CB3D-F0ABC5BB7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B84A0-F05E-89ED-578F-522ACD89F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49EF9-C4E2-C193-2173-C84C0112F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36DA1-6D55-3B9A-6CEA-F0F181DC14E1}"/>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6" name="Footer Placeholder 5">
            <a:extLst>
              <a:ext uri="{FF2B5EF4-FFF2-40B4-BE49-F238E27FC236}">
                <a16:creationId xmlns:a16="http://schemas.microsoft.com/office/drawing/2014/main" id="{9D2C9A8D-D626-A0B2-5D11-29681C81C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5B1CD-4591-82E9-DEC2-5D505D5EC3AD}"/>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21446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C3F2-04B0-3C48-6A3A-25EACD3DB8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123190-E25E-EB3A-D7AC-C2E04E244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6A469-14C5-9EE8-60D7-FB5F46747B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310D9-BCAB-4AB0-8BE0-AE0CCFEE1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88C19-14B3-221A-A1D1-0AE111DDD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452B64-EF72-5995-B90F-DEA5A7F7A5E3}"/>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8" name="Footer Placeholder 7">
            <a:extLst>
              <a:ext uri="{FF2B5EF4-FFF2-40B4-BE49-F238E27FC236}">
                <a16:creationId xmlns:a16="http://schemas.microsoft.com/office/drawing/2014/main" id="{4B6040FA-5EA7-2EAD-45B8-7F44AC7109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164DD0-8363-E70D-642F-CDF86D5A182B}"/>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298545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B784-45F8-4683-1A56-12EF44D3E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35CD9-2F10-F238-16BB-06BABECDC850}"/>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4" name="Footer Placeholder 3">
            <a:extLst>
              <a:ext uri="{FF2B5EF4-FFF2-40B4-BE49-F238E27FC236}">
                <a16:creationId xmlns:a16="http://schemas.microsoft.com/office/drawing/2014/main" id="{D20126BB-9907-87B6-324F-BAD4A22E38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8E2692-0067-6262-A78F-016B2E911A05}"/>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272467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33734-AB6B-0560-D8F5-E1F5D001F519}"/>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3" name="Footer Placeholder 2">
            <a:extLst>
              <a:ext uri="{FF2B5EF4-FFF2-40B4-BE49-F238E27FC236}">
                <a16:creationId xmlns:a16="http://schemas.microsoft.com/office/drawing/2014/main" id="{C1011790-3C54-5F11-7DC5-E19FD33AA8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9DDA01-23F2-944B-4413-8177842194E5}"/>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204170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BBB2-DEEB-D0D8-245C-49AE05E09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F04391-1D4B-3550-14A7-D8C7299EC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F4394B-347C-B3D7-BECF-51BCFF5AE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AED04-01A7-F2C1-CB9B-AE97BD3A5DF2}"/>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6" name="Footer Placeholder 5">
            <a:extLst>
              <a:ext uri="{FF2B5EF4-FFF2-40B4-BE49-F238E27FC236}">
                <a16:creationId xmlns:a16="http://schemas.microsoft.com/office/drawing/2014/main" id="{FCDBC47E-6424-5554-77D2-7FFC02CEC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A3607-666A-F7DF-DC18-52FE111F98B2}"/>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11983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DDA7-142F-8BA5-6B5F-7F9A6FCE6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E9C944-3717-567C-93C1-061653AA4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BFD8C-0D3D-34A4-5301-5C77FCE8A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D19F3-0F2F-100E-7D21-68127E1E16E1}"/>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6" name="Footer Placeholder 5">
            <a:extLst>
              <a:ext uri="{FF2B5EF4-FFF2-40B4-BE49-F238E27FC236}">
                <a16:creationId xmlns:a16="http://schemas.microsoft.com/office/drawing/2014/main" id="{470CB76E-27B3-1EAB-96A6-29FBA82D10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94E44E-EB9C-98AC-42D6-0120F5F7AF95}"/>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84660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36EA-D254-E299-C0C0-1744E562E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7C6E18-3AC5-4A82-F52A-8B66800244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6552C-15AD-6414-0C4D-8AB71BB01572}"/>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5" name="Footer Placeholder 4">
            <a:extLst>
              <a:ext uri="{FF2B5EF4-FFF2-40B4-BE49-F238E27FC236}">
                <a16:creationId xmlns:a16="http://schemas.microsoft.com/office/drawing/2014/main" id="{3068A382-7EDD-AD5A-8835-46AE1C297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0ABEE-647E-F75E-7903-6057649E5EA6}"/>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2524951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464CA-0818-7D28-5794-66E845EFF8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D7F87-621C-3E3D-3D57-8B0EC319F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05EFD-FE47-BFBF-9200-634B67FD05DE}"/>
              </a:ext>
            </a:extLst>
          </p:cNvPr>
          <p:cNvSpPr>
            <a:spLocks noGrp="1"/>
          </p:cNvSpPr>
          <p:nvPr>
            <p:ph type="dt" sz="half" idx="10"/>
          </p:nvPr>
        </p:nvSpPr>
        <p:spPr/>
        <p:txBody>
          <a:bodyPr/>
          <a:lstStyle/>
          <a:p>
            <a:fld id="{48F55593-F8BB-CB4C-AD48-13C39AA9B944}" type="datetimeFigureOut">
              <a:rPr lang="en-US" smtClean="0"/>
              <a:t>6/16/25</a:t>
            </a:fld>
            <a:endParaRPr lang="en-US"/>
          </a:p>
        </p:txBody>
      </p:sp>
      <p:sp>
        <p:nvSpPr>
          <p:cNvPr id="5" name="Footer Placeholder 4">
            <a:extLst>
              <a:ext uri="{FF2B5EF4-FFF2-40B4-BE49-F238E27FC236}">
                <a16:creationId xmlns:a16="http://schemas.microsoft.com/office/drawing/2014/main" id="{53D56DF5-6FD2-3892-3A94-FBB5AF2A8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D189E-419A-DD6F-9B4B-B6817855E698}"/>
              </a:ext>
            </a:extLst>
          </p:cNvPr>
          <p:cNvSpPr>
            <a:spLocks noGrp="1"/>
          </p:cNvSpPr>
          <p:nvPr>
            <p:ph type="sldNum" sz="quarter" idx="12"/>
          </p:nvPr>
        </p:nvSpPr>
        <p:spPr/>
        <p:txBody>
          <a:bodyPr/>
          <a:lstStyle/>
          <a:p>
            <a:fld id="{5BAABBD8-BED8-E043-8E1D-AE8A8EB9BE0D}" type="slidenum">
              <a:rPr lang="en-US" smtClean="0"/>
              <a:t>‹#›</a:t>
            </a:fld>
            <a:endParaRPr lang="en-US"/>
          </a:p>
        </p:txBody>
      </p:sp>
    </p:spTree>
    <p:extLst>
      <p:ext uri="{BB962C8B-B14F-4D97-AF65-F5344CB8AC3E}">
        <p14:creationId xmlns:p14="http://schemas.microsoft.com/office/powerpoint/2010/main" val="102287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243328"/>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06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atin typeface="Aria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bg2"/>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692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243328"/>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43328"/>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382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18" y="855347"/>
            <a:ext cx="4011084" cy="1162051"/>
          </a:xfrm>
        </p:spPr>
        <p:txBody>
          <a:bodyPr anchor="b"/>
          <a:lstStyle>
            <a:lvl1pPr algn="l">
              <a:defRPr sz="2667" b="1"/>
            </a:lvl1pPr>
          </a:lstStyle>
          <a:p>
            <a:r>
              <a:rPr lang="en-US" dirty="0"/>
              <a:t>Click to edit Master title style</a:t>
            </a:r>
          </a:p>
        </p:txBody>
      </p:sp>
      <p:sp>
        <p:nvSpPr>
          <p:cNvPr id="6" name="Content Placeholder 2"/>
          <p:cNvSpPr>
            <a:spLocks noGrp="1"/>
          </p:cNvSpPr>
          <p:nvPr>
            <p:ph idx="1"/>
          </p:nvPr>
        </p:nvSpPr>
        <p:spPr>
          <a:xfrm>
            <a:off x="4766733" y="1227845"/>
            <a:ext cx="6815667" cy="540155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560918" y="2135506"/>
            <a:ext cx="4011084" cy="418909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26090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0"/>
            <a:ext cx="7315200" cy="567691"/>
          </a:xfrm>
        </p:spPr>
        <p:txBody>
          <a:bodyPr anchor="b"/>
          <a:lstStyle>
            <a:lvl1pPr algn="l">
              <a:defRPr sz="2667" b="1"/>
            </a:lvl1pPr>
          </a:lstStyle>
          <a:p>
            <a:r>
              <a:rPr lang="en-US" dirty="0"/>
              <a:t>Click to edit Master title style</a:t>
            </a:r>
          </a:p>
        </p:txBody>
      </p:sp>
      <p:sp>
        <p:nvSpPr>
          <p:cNvPr id="6" name="Picture Placeholder 2"/>
          <p:cNvSpPr>
            <a:spLocks noGrp="1"/>
          </p:cNvSpPr>
          <p:nvPr>
            <p:ph type="pic" idx="1"/>
          </p:nvPr>
        </p:nvSpPr>
        <p:spPr>
          <a:xfrm>
            <a:off x="2389717" y="914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7" name="Text Placeholder 3"/>
          <p:cNvSpPr>
            <a:spLocks noGrp="1"/>
          </p:cNvSpPr>
          <p:nvPr>
            <p:ph type="body" sz="half" idx="2"/>
          </p:nvPr>
        </p:nvSpPr>
        <p:spPr>
          <a:xfrm>
            <a:off x="2389717" y="5673090"/>
            <a:ext cx="7315200" cy="80391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408582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0244D0-C98A-AD07-59C6-F8F91BC4BC0B}"/>
              </a:ext>
            </a:extLst>
          </p:cNvPr>
          <p:cNvSpPr>
            <a:spLocks noGrp="1"/>
          </p:cNvSpPr>
          <p:nvPr>
            <p:ph type="subTitle" idx="1" hasCustomPrompt="1"/>
          </p:nvPr>
        </p:nvSpPr>
        <p:spPr>
          <a:xfrm>
            <a:off x="1524000" y="2588525"/>
            <a:ext cx="9144000" cy="838891"/>
          </a:xfrm>
        </p:spPr>
        <p:txBody>
          <a:bodyPr anchor="ctr">
            <a:noAutofit/>
          </a:bodyPr>
          <a:lstStyle>
            <a:lvl1pPr marL="0" indent="0" algn="ctr">
              <a:buNone/>
              <a:defRPr sz="2800" b="1">
                <a:solidFill>
                  <a:srgbClr val="343A40"/>
                </a:solidFill>
                <a:latin typeface="Meiryo" panose="020B0604030504040204" pitchFamily="34" charset="-128"/>
                <a:ea typeface="Meiryo"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1</a:t>
            </a:r>
          </a:p>
        </p:txBody>
      </p:sp>
      <p:sp>
        <p:nvSpPr>
          <p:cNvPr id="7" name="Rectangle 6">
            <a:extLst>
              <a:ext uri="{FF2B5EF4-FFF2-40B4-BE49-F238E27FC236}">
                <a16:creationId xmlns:a16="http://schemas.microsoft.com/office/drawing/2014/main" id="{E5803A9E-3064-E9B0-27BC-C07FA7335DF6}"/>
              </a:ext>
            </a:extLst>
          </p:cNvPr>
          <p:cNvSpPr/>
          <p:nvPr userDrawn="1"/>
        </p:nvSpPr>
        <p:spPr>
          <a:xfrm>
            <a:off x="0" y="0"/>
            <a:ext cx="12192000" cy="2276061"/>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28AC3CBD-5377-F8B5-8F14-E27B9FF19B6F}"/>
              </a:ext>
            </a:extLst>
          </p:cNvPr>
          <p:cNvSpPr>
            <a:spLocks noGrp="1"/>
          </p:cNvSpPr>
          <p:nvPr>
            <p:ph type="body" sz="quarter" idx="12" hasCustomPrompt="1"/>
          </p:nvPr>
        </p:nvSpPr>
        <p:spPr>
          <a:xfrm>
            <a:off x="838200" y="1233690"/>
            <a:ext cx="10515600" cy="825500"/>
          </a:xfrm>
        </p:spPr>
        <p:txBody>
          <a:bodyPr anchor="ctr"/>
          <a:lstStyle>
            <a:lvl1pPr marL="0" indent="0" algn="ctr">
              <a:buNone/>
              <a:defRPr i="1">
                <a:solidFill>
                  <a:schemeClr val="bg1"/>
                </a:solidFill>
                <a:latin typeface="Meiryo" panose="020B0604030504040204" pitchFamily="34" charset="-128"/>
                <a:ea typeface="Meiryo" panose="020B0604030504040204" pitchFamily="34" charset="-128"/>
              </a:defRPr>
            </a:lvl1pPr>
          </a:lstStyle>
          <a:p>
            <a:pPr lvl="0"/>
            <a:r>
              <a:rPr lang="en-US" dirty="0"/>
              <a:t>Tagline</a:t>
            </a:r>
          </a:p>
        </p:txBody>
      </p:sp>
      <p:sp>
        <p:nvSpPr>
          <p:cNvPr id="14" name="Text Placeholder 13">
            <a:extLst>
              <a:ext uri="{FF2B5EF4-FFF2-40B4-BE49-F238E27FC236}">
                <a16:creationId xmlns:a16="http://schemas.microsoft.com/office/drawing/2014/main" id="{AF59E203-1AD9-69C8-FD2F-E12FA4C1D7BE}"/>
              </a:ext>
            </a:extLst>
          </p:cNvPr>
          <p:cNvSpPr>
            <a:spLocks noGrp="1"/>
          </p:cNvSpPr>
          <p:nvPr>
            <p:ph type="body" sz="quarter" idx="13" hasCustomPrompt="1"/>
          </p:nvPr>
        </p:nvSpPr>
        <p:spPr>
          <a:xfrm>
            <a:off x="1530626" y="3432249"/>
            <a:ext cx="9144000" cy="615261"/>
          </a:xfrm>
        </p:spPr>
        <p:txBody>
          <a:bodyPr anchor="ctr">
            <a:normAutofit/>
          </a:bodyPr>
          <a:lstStyle>
            <a:lvl1pPr marL="0" indent="0" algn="ctr">
              <a:buNone/>
              <a:defRPr sz="2400">
                <a:solidFill>
                  <a:srgbClr val="343A40"/>
                </a:solidFill>
                <a:latin typeface="Meiryo" panose="020B0604030504040204" pitchFamily="34" charset="-128"/>
                <a:ea typeface="Meiryo" panose="020B0604030504040204" pitchFamily="34" charset="-128"/>
              </a:defRPr>
            </a:lvl1pPr>
          </a:lstStyle>
          <a:p>
            <a:pPr lvl="0"/>
            <a:r>
              <a:rPr lang="en-US" dirty="0"/>
              <a:t>Author 2, Author 3, ...</a:t>
            </a:r>
          </a:p>
        </p:txBody>
      </p:sp>
      <p:sp>
        <p:nvSpPr>
          <p:cNvPr id="17" name="Text Placeholder 16">
            <a:extLst>
              <a:ext uri="{FF2B5EF4-FFF2-40B4-BE49-F238E27FC236}">
                <a16:creationId xmlns:a16="http://schemas.microsoft.com/office/drawing/2014/main" id="{A07CE4D4-752B-31E5-2DE2-318AF4435BBF}"/>
              </a:ext>
            </a:extLst>
          </p:cNvPr>
          <p:cNvSpPr>
            <a:spLocks noGrp="1"/>
          </p:cNvSpPr>
          <p:nvPr>
            <p:ph type="body" sz="quarter" idx="14" hasCustomPrompt="1"/>
          </p:nvPr>
        </p:nvSpPr>
        <p:spPr>
          <a:xfrm>
            <a:off x="838200" y="144494"/>
            <a:ext cx="10515600" cy="874713"/>
          </a:xfrm>
        </p:spPr>
        <p:txBody>
          <a:bodyPr anchor="ctr">
            <a:normAutofit/>
          </a:bodyPr>
          <a:lstStyle>
            <a:lvl1pPr marL="0" indent="0" algn="ctr">
              <a:buNone/>
              <a:defRPr sz="4000" b="1">
                <a:solidFill>
                  <a:schemeClr val="bg1"/>
                </a:solidFill>
              </a:defRPr>
            </a:lvl1pPr>
          </a:lstStyle>
          <a:p>
            <a:pPr lvl="0"/>
            <a:r>
              <a:rPr lang="en-US" dirty="0"/>
              <a:t>TITLE</a:t>
            </a:r>
          </a:p>
        </p:txBody>
      </p:sp>
      <p:sp>
        <p:nvSpPr>
          <p:cNvPr id="19" name="Text Placeholder 18">
            <a:extLst>
              <a:ext uri="{FF2B5EF4-FFF2-40B4-BE49-F238E27FC236}">
                <a16:creationId xmlns:a16="http://schemas.microsoft.com/office/drawing/2014/main" id="{4E1BA710-5D62-29D9-8773-ABB1A8AE4BC4}"/>
              </a:ext>
            </a:extLst>
          </p:cNvPr>
          <p:cNvSpPr>
            <a:spLocks noGrp="1"/>
          </p:cNvSpPr>
          <p:nvPr>
            <p:ph type="body" sz="quarter" idx="15" hasCustomPrompt="1"/>
          </p:nvPr>
        </p:nvSpPr>
        <p:spPr>
          <a:xfrm>
            <a:off x="0" y="6390861"/>
            <a:ext cx="12192000" cy="467139"/>
          </a:xfrm>
          <a:solidFill>
            <a:srgbClr val="343A64"/>
          </a:solidFill>
          <a:ln>
            <a:noFill/>
          </a:ln>
        </p:spPr>
        <p:txBody>
          <a:bodyPr anchor="ctr">
            <a:normAutofit/>
          </a:bodyPr>
          <a:lstStyle>
            <a:lvl1pPr marL="0" indent="0" algn="ctr">
              <a:buNone/>
              <a:defRPr sz="2000" i="1">
                <a:solidFill>
                  <a:schemeClr val="bg1"/>
                </a:solidFill>
                <a:latin typeface="Meiryo" panose="020B0604030504040204" pitchFamily="34" charset="-128"/>
                <a:ea typeface="Meiryo" panose="020B0604030504040204" pitchFamily="34" charset="-128"/>
              </a:defRPr>
            </a:lvl1pPr>
          </a:lstStyle>
          <a:p>
            <a:pPr lvl="0"/>
            <a:r>
              <a:rPr lang="en-US" dirty="0"/>
              <a:t>Conference Here</a:t>
            </a:r>
          </a:p>
        </p:txBody>
      </p:sp>
      <p:pic>
        <p:nvPicPr>
          <p:cNvPr id="20" name="Picture 4">
            <a:extLst>
              <a:ext uri="{FF2B5EF4-FFF2-40B4-BE49-F238E27FC236}">
                <a16:creationId xmlns:a16="http://schemas.microsoft.com/office/drawing/2014/main" id="{0990FE76-621B-0B09-02B6-270312809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15690" y="4664047"/>
            <a:ext cx="2173872" cy="96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8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D0F50-F75C-8DB4-D92D-A888E78024E3}"/>
              </a:ext>
            </a:extLst>
          </p:cNvPr>
          <p:cNvSpPr/>
          <p:nvPr userDrawn="1"/>
        </p:nvSpPr>
        <p:spPr>
          <a:xfrm>
            <a:off x="0" y="-18255"/>
            <a:ext cx="12192000" cy="1501066"/>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1E8EB"/>
              </a:solidFill>
            </a:endParaRPr>
          </a:p>
        </p:txBody>
      </p:sp>
      <p:sp>
        <p:nvSpPr>
          <p:cNvPr id="2" name="Title 1">
            <a:extLst>
              <a:ext uri="{FF2B5EF4-FFF2-40B4-BE49-F238E27FC236}">
                <a16:creationId xmlns:a16="http://schemas.microsoft.com/office/drawing/2014/main" id="{ABDE46E2-8689-B9DD-63D5-73D258D7AFD7}"/>
              </a:ext>
            </a:extLst>
          </p:cNvPr>
          <p:cNvSpPr>
            <a:spLocks noGrp="1"/>
          </p:cNvSpPr>
          <p:nvPr>
            <p:ph type="title" hasCustomPrompt="1"/>
          </p:nvPr>
        </p:nvSpPr>
        <p:spPr>
          <a:xfrm>
            <a:off x="838200" y="69496"/>
            <a:ext cx="10515600" cy="1325563"/>
          </a:xfrm>
        </p:spPr>
        <p:txBody>
          <a:bodyPr>
            <a:normAutofit/>
          </a:bodyPr>
          <a:lstStyle>
            <a:lvl1pPr algn="ctr">
              <a:defRPr sz="3600">
                <a:solidFill>
                  <a:schemeClr val="bg1"/>
                </a:solidFill>
                <a:latin typeface="Meiryo" panose="020B0604030504040204" pitchFamily="34" charset="-128"/>
                <a:ea typeface="Meiryo" panose="020B0604030504040204" pitchFamily="34" charset="-128"/>
              </a:defRPr>
            </a:lvl1pPr>
          </a:lstStyle>
          <a:p>
            <a:r>
              <a:rPr lang="en-US" dirty="0"/>
              <a:t>TITLE</a:t>
            </a:r>
          </a:p>
        </p:txBody>
      </p:sp>
      <p:sp>
        <p:nvSpPr>
          <p:cNvPr id="9" name="Rectangle 8">
            <a:extLst>
              <a:ext uri="{FF2B5EF4-FFF2-40B4-BE49-F238E27FC236}">
                <a16:creationId xmlns:a16="http://schemas.microsoft.com/office/drawing/2014/main" id="{6DA7C8D4-1E12-1259-3519-9F3189046BA9}"/>
              </a:ext>
            </a:extLst>
          </p:cNvPr>
          <p:cNvSpPr/>
          <p:nvPr userDrawn="1"/>
        </p:nvSpPr>
        <p:spPr>
          <a:xfrm>
            <a:off x="0" y="6086168"/>
            <a:ext cx="12192000" cy="771832"/>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FCB3529-1A04-CC21-DE17-D2F5E6E67863}"/>
              </a:ext>
            </a:extLst>
          </p:cNvPr>
          <p:cNvSpPr/>
          <p:nvPr userDrawn="1"/>
        </p:nvSpPr>
        <p:spPr>
          <a:xfrm>
            <a:off x="0" y="1496420"/>
            <a:ext cx="12192000" cy="2468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C524801A-CEFC-D86C-206E-F7E1369F6B90}"/>
              </a:ext>
            </a:extLst>
          </p:cNvPr>
          <p:cNvSpPr>
            <a:spLocks noGrp="1"/>
          </p:cNvSpPr>
          <p:nvPr>
            <p:ph type="body" sz="quarter" idx="10" hasCustomPrompt="1"/>
          </p:nvPr>
        </p:nvSpPr>
        <p:spPr>
          <a:xfrm>
            <a:off x="838200" y="6086169"/>
            <a:ext cx="10515600" cy="771832"/>
          </a:xfrm>
        </p:spPr>
        <p:txBody>
          <a:bodyPr anchor="ctr">
            <a:normAutofit/>
          </a:bodyPr>
          <a:lstStyle>
            <a:lvl1pPr marL="0" indent="0" algn="ctr">
              <a:buNone/>
              <a:defRPr sz="2400" i="1">
                <a:solidFill>
                  <a:schemeClr val="bg1"/>
                </a:solidFill>
                <a:latin typeface="Meiryo" panose="020B0604030504040204" pitchFamily="34" charset="-128"/>
                <a:ea typeface="Meiryo" panose="020B0604030504040204" pitchFamily="34" charset="-128"/>
              </a:defRPr>
            </a:lvl1pPr>
          </a:lstStyle>
          <a:p>
            <a:pPr lvl="0"/>
            <a:r>
              <a:rPr lang="en-US" dirty="0"/>
              <a:t>Takeaway</a:t>
            </a:r>
          </a:p>
        </p:txBody>
      </p:sp>
      <p:sp>
        <p:nvSpPr>
          <p:cNvPr id="16" name="Text Placeholder 15">
            <a:extLst>
              <a:ext uri="{FF2B5EF4-FFF2-40B4-BE49-F238E27FC236}">
                <a16:creationId xmlns:a16="http://schemas.microsoft.com/office/drawing/2014/main" id="{F1B4426B-60F3-85C7-C830-C6F0EFE84B97}"/>
              </a:ext>
            </a:extLst>
          </p:cNvPr>
          <p:cNvSpPr>
            <a:spLocks noGrp="1"/>
          </p:cNvSpPr>
          <p:nvPr>
            <p:ph type="body" sz="quarter" idx="11" hasCustomPrompt="1"/>
          </p:nvPr>
        </p:nvSpPr>
        <p:spPr>
          <a:xfrm>
            <a:off x="833660" y="1743269"/>
            <a:ext cx="10520140" cy="547688"/>
          </a:xfrm>
        </p:spPr>
        <p:txBody>
          <a:bodyPr anchor="ctr">
            <a:normAutofit/>
          </a:bodyPr>
          <a:lstStyle>
            <a:lvl1pPr marL="0" indent="0">
              <a:buNone/>
              <a:defRPr sz="2400">
                <a:solidFill>
                  <a:srgbClr val="343A40"/>
                </a:solidFill>
                <a:latin typeface="Meiryo" panose="020B0604030504040204" pitchFamily="34" charset="-128"/>
                <a:ea typeface="Meiryo" panose="020B0604030504040204" pitchFamily="34" charset="-128"/>
              </a:defRPr>
            </a:lvl1pPr>
          </a:lstStyle>
          <a:p>
            <a:pPr lvl="0"/>
            <a:r>
              <a:rPr lang="en-US" dirty="0"/>
              <a:t>Text</a:t>
            </a:r>
          </a:p>
        </p:txBody>
      </p:sp>
      <p:sp>
        <p:nvSpPr>
          <p:cNvPr id="17" name="TextBox 16">
            <a:extLst>
              <a:ext uri="{FF2B5EF4-FFF2-40B4-BE49-F238E27FC236}">
                <a16:creationId xmlns:a16="http://schemas.microsoft.com/office/drawing/2014/main" id="{BE4F3768-92D8-E3CD-C877-924FFAA28A39}"/>
              </a:ext>
            </a:extLst>
          </p:cNvPr>
          <p:cNvSpPr txBox="1"/>
          <p:nvPr userDrawn="1"/>
        </p:nvSpPr>
        <p:spPr>
          <a:xfrm>
            <a:off x="648929" y="16026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58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40E4C-878B-5795-ED0D-A216F7885CB3}"/>
              </a:ext>
            </a:extLst>
          </p:cNvPr>
          <p:cNvSpPr/>
          <p:nvPr userDrawn="1"/>
        </p:nvSpPr>
        <p:spPr>
          <a:xfrm>
            <a:off x="0" y="-18255"/>
            <a:ext cx="12192000" cy="1501066"/>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1E8EB"/>
              </a:solidFill>
            </a:endParaRPr>
          </a:p>
        </p:txBody>
      </p:sp>
      <p:sp>
        <p:nvSpPr>
          <p:cNvPr id="2" name="Title 1">
            <a:extLst>
              <a:ext uri="{FF2B5EF4-FFF2-40B4-BE49-F238E27FC236}">
                <a16:creationId xmlns:a16="http://schemas.microsoft.com/office/drawing/2014/main" id="{ABDE46E2-8689-B9DD-63D5-73D258D7AFD7}"/>
              </a:ext>
            </a:extLst>
          </p:cNvPr>
          <p:cNvSpPr>
            <a:spLocks noGrp="1"/>
          </p:cNvSpPr>
          <p:nvPr>
            <p:ph type="title" hasCustomPrompt="1"/>
          </p:nvPr>
        </p:nvSpPr>
        <p:spPr>
          <a:xfrm>
            <a:off x="838200" y="230118"/>
            <a:ext cx="10515600" cy="956115"/>
          </a:xfrm>
        </p:spPr>
        <p:txBody>
          <a:bodyPr>
            <a:normAutofit/>
          </a:bodyPr>
          <a:lstStyle>
            <a:lvl1pPr algn="ctr">
              <a:defRPr sz="3600">
                <a:solidFill>
                  <a:schemeClr val="bg1"/>
                </a:solidFill>
                <a:latin typeface="Meiryo" panose="020B0604030504040204" pitchFamily="34" charset="-128"/>
                <a:ea typeface="Meiryo" panose="020B0604030504040204" pitchFamily="34" charset="-128"/>
              </a:defRPr>
            </a:lvl1pPr>
          </a:lstStyle>
          <a:p>
            <a:r>
              <a:rPr lang="en-US" dirty="0"/>
              <a:t>Outline</a:t>
            </a:r>
          </a:p>
        </p:txBody>
      </p:sp>
      <p:sp>
        <p:nvSpPr>
          <p:cNvPr id="9" name="Rectangle 8">
            <a:extLst>
              <a:ext uri="{FF2B5EF4-FFF2-40B4-BE49-F238E27FC236}">
                <a16:creationId xmlns:a16="http://schemas.microsoft.com/office/drawing/2014/main" id="{6DA7C8D4-1E12-1259-3519-9F3189046BA9}"/>
              </a:ext>
            </a:extLst>
          </p:cNvPr>
          <p:cNvSpPr/>
          <p:nvPr userDrawn="1"/>
        </p:nvSpPr>
        <p:spPr>
          <a:xfrm>
            <a:off x="0" y="6086168"/>
            <a:ext cx="12192000" cy="771832"/>
          </a:xfrm>
          <a:prstGeom prst="rect">
            <a:avLst/>
          </a:prstGeom>
          <a:solidFill>
            <a:srgbClr val="343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1E8EB"/>
              </a:solidFill>
            </a:endParaRPr>
          </a:p>
        </p:txBody>
      </p:sp>
      <p:sp>
        <p:nvSpPr>
          <p:cNvPr id="11" name="Rectangle 10">
            <a:extLst>
              <a:ext uri="{FF2B5EF4-FFF2-40B4-BE49-F238E27FC236}">
                <a16:creationId xmlns:a16="http://schemas.microsoft.com/office/drawing/2014/main" id="{7FCB3529-1A04-CC21-DE17-D2F5E6E67863}"/>
              </a:ext>
            </a:extLst>
          </p:cNvPr>
          <p:cNvSpPr/>
          <p:nvPr userDrawn="1"/>
        </p:nvSpPr>
        <p:spPr>
          <a:xfrm>
            <a:off x="0" y="1186233"/>
            <a:ext cx="12192000" cy="2468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E4F3768-92D8-E3CD-C877-924FFAA28A39}"/>
              </a:ext>
            </a:extLst>
          </p:cNvPr>
          <p:cNvSpPr txBox="1"/>
          <p:nvPr userDrawn="1"/>
        </p:nvSpPr>
        <p:spPr>
          <a:xfrm>
            <a:off x="648929" y="1927125"/>
            <a:ext cx="184731" cy="369332"/>
          </a:xfrm>
          <a:prstGeom prst="rect">
            <a:avLst/>
          </a:prstGeom>
          <a:noFill/>
        </p:spPr>
        <p:txBody>
          <a:bodyPr wrap="none" rtlCol="0">
            <a:spAutoFit/>
          </a:bodyPr>
          <a:lstStyle/>
          <a:p>
            <a:endParaRPr lang="en-US" dirty="0"/>
          </a:p>
        </p:txBody>
      </p:sp>
      <p:sp>
        <p:nvSpPr>
          <p:cNvPr id="12" name="Text Placeholder 11">
            <a:extLst>
              <a:ext uri="{FF2B5EF4-FFF2-40B4-BE49-F238E27FC236}">
                <a16:creationId xmlns:a16="http://schemas.microsoft.com/office/drawing/2014/main" id="{C267124A-82AE-4F3F-2696-8FA66B5E0272}"/>
              </a:ext>
            </a:extLst>
          </p:cNvPr>
          <p:cNvSpPr>
            <a:spLocks noGrp="1"/>
          </p:cNvSpPr>
          <p:nvPr>
            <p:ph type="body" sz="quarter" idx="11" hasCustomPrompt="1"/>
          </p:nvPr>
        </p:nvSpPr>
        <p:spPr>
          <a:xfrm>
            <a:off x="833660" y="1847522"/>
            <a:ext cx="10520140" cy="948296"/>
          </a:xfrm>
          <a:solidFill>
            <a:srgbClr val="FFB84C"/>
          </a:solidFill>
          <a:ln w="38100">
            <a:solidFill>
              <a:srgbClr val="343A40"/>
            </a:solidFill>
          </a:ln>
        </p:spPr>
        <p:txBody>
          <a:bodyPr anchor="ctr"/>
          <a:lstStyle>
            <a:lvl1pPr marL="0" indent="0">
              <a:buNone/>
              <a:defRPr>
                <a:solidFill>
                  <a:srgbClr val="343A40"/>
                </a:solidFill>
                <a:latin typeface="Meiryo" panose="020B0604030504040204" pitchFamily="34" charset="-128"/>
                <a:ea typeface="Meiryo" panose="020B0604030504040204" pitchFamily="34" charset="-128"/>
              </a:defRPr>
            </a:lvl1pPr>
          </a:lstStyle>
          <a:p>
            <a:pPr lvl="0"/>
            <a:r>
              <a:rPr lang="en-US" dirty="0"/>
              <a:t>1. Previous Topic</a:t>
            </a:r>
          </a:p>
        </p:txBody>
      </p:sp>
      <p:sp>
        <p:nvSpPr>
          <p:cNvPr id="15" name="Text Placeholder 14">
            <a:extLst>
              <a:ext uri="{FF2B5EF4-FFF2-40B4-BE49-F238E27FC236}">
                <a16:creationId xmlns:a16="http://schemas.microsoft.com/office/drawing/2014/main" id="{11A06198-EC6F-9553-F29F-D2D5D3599BDD}"/>
              </a:ext>
            </a:extLst>
          </p:cNvPr>
          <p:cNvSpPr>
            <a:spLocks noGrp="1"/>
          </p:cNvSpPr>
          <p:nvPr>
            <p:ph type="body" sz="quarter" idx="12" hasCustomPrompt="1"/>
          </p:nvPr>
        </p:nvSpPr>
        <p:spPr>
          <a:xfrm>
            <a:off x="833438" y="3228005"/>
            <a:ext cx="10520362" cy="948296"/>
          </a:xfrm>
          <a:solidFill>
            <a:srgbClr val="FFB84C"/>
          </a:solidFill>
          <a:ln w="38100">
            <a:solidFill>
              <a:srgbClr val="343A40"/>
            </a:solidFill>
          </a:ln>
        </p:spPr>
        <p:txBody>
          <a:bodyPr anchor="ctr"/>
          <a:lstStyle>
            <a:lvl1pPr marL="0" indent="0">
              <a:buNone/>
              <a:defRPr>
                <a:solidFill>
                  <a:srgbClr val="343A40"/>
                </a:solidFill>
                <a:latin typeface="Meiryo" panose="020B0604030504040204" pitchFamily="34" charset="-128"/>
                <a:ea typeface="Meiryo" panose="020B0604030504040204" pitchFamily="34" charset="-128"/>
              </a:defRPr>
            </a:lvl1pPr>
          </a:lstStyle>
          <a:p>
            <a:pPr lvl="0"/>
            <a:r>
              <a:rPr lang="en-US" dirty="0"/>
              <a:t>2. Current Topic</a:t>
            </a:r>
          </a:p>
        </p:txBody>
      </p:sp>
      <p:sp>
        <p:nvSpPr>
          <p:cNvPr id="19" name="Text Placeholder 18">
            <a:extLst>
              <a:ext uri="{FF2B5EF4-FFF2-40B4-BE49-F238E27FC236}">
                <a16:creationId xmlns:a16="http://schemas.microsoft.com/office/drawing/2014/main" id="{EFDCF124-E065-ED25-98CE-5DFA005EA050}"/>
              </a:ext>
            </a:extLst>
          </p:cNvPr>
          <p:cNvSpPr>
            <a:spLocks noGrp="1"/>
          </p:cNvSpPr>
          <p:nvPr>
            <p:ph type="body" sz="quarter" idx="13" hasCustomPrompt="1"/>
          </p:nvPr>
        </p:nvSpPr>
        <p:spPr>
          <a:xfrm>
            <a:off x="833438" y="4723431"/>
            <a:ext cx="10520362" cy="948296"/>
          </a:xfrm>
          <a:solidFill>
            <a:srgbClr val="FFB84C"/>
          </a:solidFill>
          <a:ln w="38100">
            <a:solidFill>
              <a:srgbClr val="343A40"/>
            </a:solidFill>
          </a:ln>
        </p:spPr>
        <p:txBody>
          <a:bodyPr anchor="ctr"/>
          <a:lstStyle>
            <a:lvl1pPr marL="0" indent="0">
              <a:buNone/>
              <a:defRPr>
                <a:solidFill>
                  <a:srgbClr val="343A40"/>
                </a:solidFill>
                <a:latin typeface="Meiryo" panose="020B0604030504040204" pitchFamily="34" charset="-128"/>
                <a:ea typeface="Meiryo" panose="020B0604030504040204" pitchFamily="34" charset="-128"/>
              </a:defRPr>
            </a:lvl1pPr>
          </a:lstStyle>
          <a:p>
            <a:pPr lvl="0"/>
            <a:r>
              <a:rPr lang="en-US" dirty="0"/>
              <a:t>3. Next Topic</a:t>
            </a:r>
          </a:p>
        </p:txBody>
      </p:sp>
    </p:spTree>
    <p:extLst>
      <p:ext uri="{BB962C8B-B14F-4D97-AF65-F5344CB8AC3E}">
        <p14:creationId xmlns:p14="http://schemas.microsoft.com/office/powerpoint/2010/main" val="341545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507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09585" rtl="0" eaLnBrk="1" latinLnBrk="0" hangingPunct="1">
        <a:spcBef>
          <a:spcPct val="0"/>
        </a:spcBef>
        <a:buNone/>
        <a:defRPr sz="5867" kern="1200">
          <a:solidFill>
            <a:schemeClr val="bg2"/>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4267" kern="1200">
          <a:solidFill>
            <a:schemeClr val="bg2"/>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733" kern="1200">
          <a:solidFill>
            <a:schemeClr val="bg2"/>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3200" kern="1200">
          <a:solidFill>
            <a:schemeClr val="bg2"/>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667" kern="1200">
          <a:solidFill>
            <a:schemeClr val="bg2"/>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bg2"/>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9E616-DD52-3003-DE02-E3AE13116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2C78F8-04CB-DEAA-3358-979A61622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88913-F975-CA77-C6DF-28D2EBDD9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55593-F8BB-CB4C-AD48-13C39AA9B944}" type="datetimeFigureOut">
              <a:rPr lang="en-US" smtClean="0"/>
              <a:t>6/16/25</a:t>
            </a:fld>
            <a:endParaRPr lang="en-US"/>
          </a:p>
        </p:txBody>
      </p:sp>
      <p:sp>
        <p:nvSpPr>
          <p:cNvPr id="5" name="Footer Placeholder 4">
            <a:extLst>
              <a:ext uri="{FF2B5EF4-FFF2-40B4-BE49-F238E27FC236}">
                <a16:creationId xmlns:a16="http://schemas.microsoft.com/office/drawing/2014/main" id="{920F183F-37C3-1B57-A849-99A11EEE3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1FB03E-6896-7AED-9492-4125B1CB3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ABBD8-BED8-E043-8E1D-AE8A8EB9BE0D}" type="slidenum">
              <a:rPr lang="en-US" smtClean="0"/>
              <a:t>‹#›</a:t>
            </a:fld>
            <a:endParaRPr lang="en-US"/>
          </a:p>
        </p:txBody>
      </p:sp>
    </p:spTree>
    <p:extLst>
      <p:ext uri="{BB962C8B-B14F-4D97-AF65-F5344CB8AC3E}">
        <p14:creationId xmlns:p14="http://schemas.microsoft.com/office/powerpoint/2010/main" val="24328308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7.svg"/><Relationship Id="rId9" Type="http://schemas.openxmlformats.org/officeDocument/2006/relationships/image" Target="../media/image35.sv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3.sv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838200" y="4140200"/>
            <a:ext cx="7493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731520" y="5486401"/>
            <a:ext cx="10515600" cy="609601"/>
          </a:xfrm>
          <a:prstGeom prst="rect">
            <a:avLst/>
          </a:prstGeom>
        </p:spPr>
        <p:txBody>
          <a:bodyPr vert="horz" lIns="121920" tIns="60960" rIns="121920" bIns="6096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50000"/>
              </a:lnSpc>
              <a:spcBef>
                <a:spcPts val="1333"/>
              </a:spcBef>
              <a:spcAft>
                <a:spcPts val="0"/>
              </a:spcAft>
              <a:buClrTx/>
              <a:buSzTx/>
              <a:buFont typeface="Arial"/>
              <a:buNone/>
              <a:tabLst/>
              <a:defRPr/>
            </a:pPr>
            <a:r>
              <a:rPr kumimoji="0" lang="en-US" sz="2400" b="0" i="0" u="none" strike="noStrike" kern="1200" cap="all" spc="0" normalizeH="0" baseline="0" noProof="0">
                <a:ln>
                  <a:noFill/>
                </a:ln>
                <a:solidFill>
                  <a:srgbClr val="BF5700"/>
                </a:solidFill>
                <a:effectLst/>
                <a:uLnTx/>
                <a:uFillTx/>
                <a:latin typeface="Arial Black" charset="0"/>
                <a:cs typeface="Arial" charset="0"/>
              </a:rPr>
              <a:t>POULAMI DAS</a:t>
            </a:r>
          </a:p>
          <a:p>
            <a:pPr marL="0" marR="0" lvl="0" indent="0" algn="l" defTabSz="1219170" rtl="0" eaLnBrk="1" fontAlgn="auto" latinLnBrk="0" hangingPunct="1">
              <a:lnSpc>
                <a:spcPct val="50000"/>
              </a:lnSpc>
              <a:spcBef>
                <a:spcPts val="1333"/>
              </a:spcBef>
              <a:spcAft>
                <a:spcPts val="0"/>
              </a:spcAft>
              <a:buClrTx/>
              <a:buSzTx/>
              <a:buFont typeface="Arial"/>
              <a:buNone/>
              <a:tabLst/>
              <a:defRPr/>
            </a:pPr>
            <a:endParaRPr kumimoji="0" lang="en-US" sz="2400" b="0" i="0" u="none" strike="noStrike" kern="1200" cap="all" spc="0" normalizeH="0" baseline="0" noProof="0" dirty="0">
              <a:ln>
                <a:noFill/>
              </a:ln>
              <a:solidFill>
                <a:srgbClr val="BF5700"/>
              </a:solidFill>
              <a:effectLst/>
              <a:uLnTx/>
              <a:uFillTx/>
              <a:latin typeface="Arial Black" charset="0"/>
              <a:cs typeface="Arial" charset="0"/>
            </a:endParaRPr>
          </a:p>
          <a:p>
            <a:pPr marL="0" marR="0" lvl="0" indent="0" algn="l" defTabSz="1219170" rtl="0" eaLnBrk="1" fontAlgn="auto" latinLnBrk="0" hangingPunct="1">
              <a:lnSpc>
                <a:spcPct val="30000"/>
              </a:lnSpc>
              <a:spcBef>
                <a:spcPts val="1333"/>
              </a:spcBef>
              <a:spcAft>
                <a:spcPts val="0"/>
              </a:spcAft>
              <a:buClrTx/>
              <a:buSzTx/>
              <a:buFont typeface="Arial"/>
              <a:buNone/>
              <a:tabLst/>
              <a:defRPr/>
            </a:pPr>
            <a:r>
              <a:rPr kumimoji="0" lang="en-US" sz="2400" b="0" i="0" u="none" strike="noStrike" kern="1200" cap="none" spc="0" normalizeH="0" baseline="0" noProof="0" dirty="0">
                <a:ln>
                  <a:noFill/>
                </a:ln>
                <a:solidFill>
                  <a:srgbClr val="BF5700"/>
                </a:solidFill>
                <a:effectLst/>
                <a:uLnTx/>
                <a:uFillTx/>
                <a:latin typeface="Arial" charset="0"/>
                <a:cs typeface="Arial" charset="0"/>
              </a:rPr>
              <a:t>ECE, The University of Texas at Austin</a:t>
            </a:r>
          </a:p>
        </p:txBody>
      </p:sp>
      <p:sp>
        <p:nvSpPr>
          <p:cNvPr id="12" name="Text Placeholder 9"/>
          <p:cNvSpPr txBox="1">
            <a:spLocks/>
          </p:cNvSpPr>
          <p:nvPr/>
        </p:nvSpPr>
        <p:spPr>
          <a:xfrm>
            <a:off x="609600" y="1668329"/>
            <a:ext cx="12216663" cy="2471871"/>
          </a:xfrm>
          <a:prstGeom prst="rect">
            <a:avLst/>
          </a:prstGeom>
        </p:spPr>
        <p:txBody>
          <a:bodyPr vert="horz" lIns="121920" tIns="60960" rIns="121920" bIns="6096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US" sz="4000" b="0" i="0" u="none" strike="noStrike" kern="1200" cap="all" spc="0" normalizeH="0" baseline="0" noProof="0" dirty="0">
                <a:ln>
                  <a:noFill/>
                </a:ln>
                <a:solidFill>
                  <a:srgbClr val="BF5700"/>
                </a:solidFill>
                <a:effectLst/>
                <a:uLnTx/>
                <a:uFillTx/>
                <a:latin typeface="Arial Black" charset="0"/>
                <a:cs typeface="Arial" charset="0"/>
              </a:rPr>
              <a:t>QUANTUM COMPUTING SYSTEMS: </a:t>
            </a:r>
          </a:p>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US" sz="4000" b="0" i="0" u="none" strike="noStrike" kern="1200" cap="all" spc="0" normalizeH="0" baseline="0" noProof="0" dirty="0">
                <a:ln>
                  <a:noFill/>
                </a:ln>
                <a:solidFill>
                  <a:srgbClr val="BF5700"/>
                </a:solidFill>
                <a:effectLst/>
                <a:uLnTx/>
                <a:uFillTx/>
                <a:latin typeface="Arial Black" charset="0"/>
                <a:cs typeface="Arial" charset="0"/>
              </a:rPr>
              <a:t>A SOFTWARE, ARCHITECTURE, and</a:t>
            </a:r>
          </a:p>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US" sz="4000" b="0" i="0" u="none" strike="noStrike" kern="1200" cap="all" spc="0" normalizeH="0" baseline="0" noProof="0" dirty="0">
                <a:ln>
                  <a:noFill/>
                </a:ln>
                <a:solidFill>
                  <a:srgbClr val="BF5700"/>
                </a:solidFill>
                <a:effectLst/>
                <a:uLnTx/>
                <a:uFillTx/>
                <a:latin typeface="Arial Black" charset="0"/>
                <a:cs typeface="Arial" charset="0"/>
              </a:rPr>
              <a:t>Systems PERSPECTIVE -II</a:t>
            </a:r>
            <a:endParaRPr kumimoji="0" lang="en-US" sz="4000" b="0" i="0" u="none" strike="noStrike" kern="1200" cap="none" spc="0" normalizeH="0" baseline="0" noProof="0" dirty="0">
              <a:ln>
                <a:noFill/>
              </a:ln>
              <a:solidFill>
                <a:srgbClr val="BF5700"/>
              </a:solidFill>
              <a:effectLst/>
              <a:uLnTx/>
              <a:uFillTx/>
              <a:latin typeface="Arial" charset="0"/>
              <a:cs typeface="Arial" charset="0"/>
            </a:endParaRPr>
          </a:p>
        </p:txBody>
      </p:sp>
      <p:sp>
        <p:nvSpPr>
          <p:cNvPr id="15" name="Text Placeholder 9"/>
          <p:cNvSpPr txBox="1">
            <a:spLocks/>
          </p:cNvSpPr>
          <p:nvPr/>
        </p:nvSpPr>
        <p:spPr>
          <a:xfrm>
            <a:off x="731520" y="4445000"/>
            <a:ext cx="10515600" cy="609601"/>
          </a:xfrm>
          <a:prstGeom prst="rect">
            <a:avLst/>
          </a:prstGeom>
        </p:spPr>
        <p:txBody>
          <a:bodyPr vert="horz" lIns="121920" tIns="60960" rIns="121920" bIns="6096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US" sz="1867" b="0" i="0" u="none" strike="noStrike" kern="1200" cap="none" spc="0" normalizeH="0" baseline="0" noProof="0" dirty="0">
                <a:ln>
                  <a:noFill/>
                </a:ln>
                <a:solidFill>
                  <a:srgbClr val="FFFFFF"/>
                </a:solidFill>
                <a:effectLst/>
                <a:uLnTx/>
                <a:uFillTx/>
                <a:latin typeface="Arial" charset="0"/>
                <a:cs typeface="Arial" charset="0"/>
              </a:rPr>
              <a:t>Why quantum computing? What topics will be covered? What are the requirements and expected outcomes?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933" y="426721"/>
            <a:ext cx="2503196" cy="1219199"/>
          </a:xfrm>
          <a:prstGeom prst="rect">
            <a:avLst/>
          </a:prstGeom>
        </p:spPr>
      </p:pic>
    </p:spTree>
    <p:extLst>
      <p:ext uri="{BB962C8B-B14F-4D97-AF65-F5344CB8AC3E}">
        <p14:creationId xmlns:p14="http://schemas.microsoft.com/office/powerpoint/2010/main" val="89393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Overview Of QEC Process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lang="en-US" dirty="0"/>
              <a:t>Decoders must identify errors accurately or they may introduce errors themselves</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795E61D7-665B-1A42-3EE3-4376472C1FC9}"/>
              </a:ext>
            </a:extLst>
          </p:cNvPr>
          <p:cNvSpPr/>
          <p:nvPr/>
        </p:nvSpPr>
        <p:spPr>
          <a:xfrm>
            <a:off x="2555285" y="2194217"/>
            <a:ext cx="2103120" cy="2103120"/>
          </a:xfrm>
          <a:prstGeom prst="rect">
            <a:avLst/>
          </a:prstGeom>
          <a:noFill/>
          <a:ln w="12700" cap="flat" cmpd="sng" algn="ctr">
            <a:solidFill>
              <a:srgbClr val="343A4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3B4E7A56-7BA9-FFC8-48DB-C280B1DA5205}"/>
              </a:ext>
            </a:extLst>
          </p:cNvPr>
          <p:cNvSpPr/>
          <p:nvPr/>
        </p:nvSpPr>
        <p:spPr>
          <a:xfrm>
            <a:off x="2921025" y="2577075"/>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58FA684D-2E50-60AF-BB91-946E9A91EA99}"/>
              </a:ext>
            </a:extLst>
          </p:cNvPr>
          <p:cNvSpPr/>
          <p:nvPr/>
        </p:nvSpPr>
        <p:spPr>
          <a:xfrm>
            <a:off x="2921025" y="3131477"/>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58ACFDAA-BC34-B4B6-8449-7D12C3A0B68E}"/>
              </a:ext>
            </a:extLst>
          </p:cNvPr>
          <p:cNvSpPr/>
          <p:nvPr/>
        </p:nvSpPr>
        <p:spPr>
          <a:xfrm>
            <a:off x="2921025" y="3685163"/>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EA8B04C9-682A-9A4A-1420-D99B185CF603}"/>
              </a:ext>
            </a:extLst>
          </p:cNvPr>
          <p:cNvSpPr/>
          <p:nvPr/>
        </p:nvSpPr>
        <p:spPr>
          <a:xfrm>
            <a:off x="3496212" y="3685163"/>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0849C898-9969-5DA0-A95A-578674808B16}"/>
              </a:ext>
            </a:extLst>
          </p:cNvPr>
          <p:cNvSpPr/>
          <p:nvPr/>
        </p:nvSpPr>
        <p:spPr>
          <a:xfrm>
            <a:off x="3496212" y="3131477"/>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4A464DF4-BD98-D330-9CA9-51E0C124691C}"/>
              </a:ext>
            </a:extLst>
          </p:cNvPr>
          <p:cNvSpPr/>
          <p:nvPr/>
        </p:nvSpPr>
        <p:spPr>
          <a:xfrm>
            <a:off x="3496212" y="2577075"/>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FF364F07-1ECB-F22C-3640-4415F1C4BBAC}"/>
              </a:ext>
            </a:extLst>
          </p:cNvPr>
          <p:cNvSpPr/>
          <p:nvPr/>
        </p:nvSpPr>
        <p:spPr>
          <a:xfrm>
            <a:off x="4071399" y="2577075"/>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61282EB8-9090-0073-5DB4-3C5F5AEAB493}"/>
              </a:ext>
            </a:extLst>
          </p:cNvPr>
          <p:cNvSpPr/>
          <p:nvPr/>
        </p:nvSpPr>
        <p:spPr>
          <a:xfrm>
            <a:off x="4071399" y="3131477"/>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4CAB0DDC-E1AB-CF69-F4E4-EF8B48AD6469}"/>
              </a:ext>
            </a:extLst>
          </p:cNvPr>
          <p:cNvSpPr/>
          <p:nvPr/>
        </p:nvSpPr>
        <p:spPr>
          <a:xfrm>
            <a:off x="4071399" y="3685163"/>
            <a:ext cx="228600" cy="228600"/>
          </a:xfrm>
          <a:prstGeom prst="ellipse">
            <a:avLst/>
          </a:prstGeom>
          <a:solidFill>
            <a:schemeClr val="bg1"/>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3" name="Straight Connector 82">
            <a:extLst>
              <a:ext uri="{FF2B5EF4-FFF2-40B4-BE49-F238E27FC236}">
                <a16:creationId xmlns:a16="http://schemas.microsoft.com/office/drawing/2014/main" id="{94B0334D-8D48-0D3D-CBF2-D78DFE5F707D}"/>
              </a:ext>
            </a:extLst>
          </p:cNvPr>
          <p:cNvCxnSpPr>
            <a:cxnSpLocks/>
            <a:stCxn id="76" idx="7"/>
            <a:endCxn id="78" idx="3"/>
          </p:cNvCxnSpPr>
          <p:nvPr/>
        </p:nvCxnSpPr>
        <p:spPr>
          <a:xfrm flipV="1">
            <a:off x="3116147" y="3326599"/>
            <a:ext cx="413543" cy="392042"/>
          </a:xfrm>
          <a:prstGeom prst="line">
            <a:avLst/>
          </a:prstGeom>
          <a:noFill/>
          <a:ln w="12700" cap="flat" cmpd="sng" algn="ctr">
            <a:solidFill>
              <a:srgbClr val="343A40"/>
            </a:solidFill>
            <a:prstDash val="solid"/>
            <a:miter lim="800000"/>
          </a:ln>
          <a:effectLst/>
        </p:spPr>
      </p:cxnSp>
      <p:cxnSp>
        <p:nvCxnSpPr>
          <p:cNvPr id="84" name="Straight Connector 83">
            <a:extLst>
              <a:ext uri="{FF2B5EF4-FFF2-40B4-BE49-F238E27FC236}">
                <a16:creationId xmlns:a16="http://schemas.microsoft.com/office/drawing/2014/main" id="{FDD05652-957A-CCF1-DF19-E3C77CA79983}"/>
              </a:ext>
            </a:extLst>
          </p:cNvPr>
          <p:cNvCxnSpPr>
            <a:cxnSpLocks/>
            <a:stCxn id="75" idx="5"/>
            <a:endCxn id="77" idx="1"/>
          </p:cNvCxnSpPr>
          <p:nvPr/>
        </p:nvCxnSpPr>
        <p:spPr>
          <a:xfrm>
            <a:off x="3116147" y="3326599"/>
            <a:ext cx="413543" cy="392042"/>
          </a:xfrm>
          <a:prstGeom prst="line">
            <a:avLst/>
          </a:prstGeom>
          <a:noFill/>
          <a:ln w="12700" cap="flat" cmpd="sng" algn="ctr">
            <a:solidFill>
              <a:srgbClr val="343A40"/>
            </a:solidFill>
            <a:prstDash val="solid"/>
            <a:miter lim="800000"/>
          </a:ln>
          <a:effectLst/>
        </p:spPr>
      </p:cxnSp>
      <p:cxnSp>
        <p:nvCxnSpPr>
          <p:cNvPr id="85" name="Straight Connector 84">
            <a:extLst>
              <a:ext uri="{FF2B5EF4-FFF2-40B4-BE49-F238E27FC236}">
                <a16:creationId xmlns:a16="http://schemas.microsoft.com/office/drawing/2014/main" id="{86107073-52D0-5E99-0BDA-FD0919287EF5}"/>
              </a:ext>
            </a:extLst>
          </p:cNvPr>
          <p:cNvCxnSpPr>
            <a:cxnSpLocks/>
            <a:stCxn id="75" idx="7"/>
            <a:endCxn id="79" idx="3"/>
          </p:cNvCxnSpPr>
          <p:nvPr/>
        </p:nvCxnSpPr>
        <p:spPr>
          <a:xfrm flipV="1">
            <a:off x="3116147" y="2772197"/>
            <a:ext cx="413543" cy="392758"/>
          </a:xfrm>
          <a:prstGeom prst="line">
            <a:avLst/>
          </a:prstGeom>
          <a:noFill/>
          <a:ln w="12700" cap="flat" cmpd="sng" algn="ctr">
            <a:solidFill>
              <a:srgbClr val="343A40"/>
            </a:solidFill>
            <a:prstDash val="solid"/>
            <a:miter lim="800000"/>
          </a:ln>
          <a:effectLst/>
        </p:spPr>
      </p:cxnSp>
      <p:cxnSp>
        <p:nvCxnSpPr>
          <p:cNvPr id="86" name="Straight Connector 85">
            <a:extLst>
              <a:ext uri="{FF2B5EF4-FFF2-40B4-BE49-F238E27FC236}">
                <a16:creationId xmlns:a16="http://schemas.microsoft.com/office/drawing/2014/main" id="{0C740E93-8E77-022A-711B-213E5E0A4B0C}"/>
              </a:ext>
            </a:extLst>
          </p:cNvPr>
          <p:cNvCxnSpPr>
            <a:cxnSpLocks/>
            <a:stCxn id="74" idx="5"/>
            <a:endCxn id="78" idx="1"/>
          </p:cNvCxnSpPr>
          <p:nvPr/>
        </p:nvCxnSpPr>
        <p:spPr>
          <a:xfrm>
            <a:off x="3116147" y="2772197"/>
            <a:ext cx="413543" cy="392758"/>
          </a:xfrm>
          <a:prstGeom prst="line">
            <a:avLst/>
          </a:prstGeom>
          <a:noFill/>
          <a:ln w="12700" cap="flat" cmpd="sng" algn="ctr">
            <a:solidFill>
              <a:srgbClr val="343A40"/>
            </a:solidFill>
            <a:prstDash val="solid"/>
            <a:miter lim="800000"/>
          </a:ln>
          <a:effectLst/>
        </p:spPr>
      </p:cxnSp>
      <p:cxnSp>
        <p:nvCxnSpPr>
          <p:cNvPr id="87" name="Straight Connector 86">
            <a:extLst>
              <a:ext uri="{FF2B5EF4-FFF2-40B4-BE49-F238E27FC236}">
                <a16:creationId xmlns:a16="http://schemas.microsoft.com/office/drawing/2014/main" id="{38070A63-9CDD-3BF2-F72E-CE97BDE3436A}"/>
              </a:ext>
            </a:extLst>
          </p:cNvPr>
          <p:cNvCxnSpPr>
            <a:cxnSpLocks/>
            <a:stCxn id="78" idx="7"/>
            <a:endCxn id="80" idx="3"/>
          </p:cNvCxnSpPr>
          <p:nvPr/>
        </p:nvCxnSpPr>
        <p:spPr>
          <a:xfrm flipV="1">
            <a:off x="3691334" y="2772197"/>
            <a:ext cx="413543" cy="392758"/>
          </a:xfrm>
          <a:prstGeom prst="line">
            <a:avLst/>
          </a:prstGeom>
          <a:noFill/>
          <a:ln w="12700" cap="flat" cmpd="sng" algn="ctr">
            <a:solidFill>
              <a:srgbClr val="343A40"/>
            </a:solidFill>
            <a:prstDash val="solid"/>
            <a:miter lim="800000"/>
          </a:ln>
          <a:effectLst/>
        </p:spPr>
      </p:cxnSp>
      <p:cxnSp>
        <p:nvCxnSpPr>
          <p:cNvPr id="88" name="Straight Connector 87">
            <a:extLst>
              <a:ext uri="{FF2B5EF4-FFF2-40B4-BE49-F238E27FC236}">
                <a16:creationId xmlns:a16="http://schemas.microsoft.com/office/drawing/2014/main" id="{B56F4D2C-0B4A-5029-7F83-4A2AAD324A73}"/>
              </a:ext>
            </a:extLst>
          </p:cNvPr>
          <p:cNvCxnSpPr>
            <a:cxnSpLocks/>
            <a:stCxn id="79" idx="5"/>
            <a:endCxn id="81" idx="1"/>
          </p:cNvCxnSpPr>
          <p:nvPr/>
        </p:nvCxnSpPr>
        <p:spPr>
          <a:xfrm>
            <a:off x="3691334" y="2772197"/>
            <a:ext cx="413543" cy="392758"/>
          </a:xfrm>
          <a:prstGeom prst="line">
            <a:avLst/>
          </a:prstGeom>
          <a:noFill/>
          <a:ln w="12700" cap="flat" cmpd="sng" algn="ctr">
            <a:solidFill>
              <a:srgbClr val="343A40"/>
            </a:solidFill>
            <a:prstDash val="solid"/>
            <a:miter lim="800000"/>
          </a:ln>
          <a:effectLst/>
        </p:spPr>
      </p:cxnSp>
      <p:cxnSp>
        <p:nvCxnSpPr>
          <p:cNvPr id="89" name="Straight Connector 88">
            <a:extLst>
              <a:ext uri="{FF2B5EF4-FFF2-40B4-BE49-F238E27FC236}">
                <a16:creationId xmlns:a16="http://schemas.microsoft.com/office/drawing/2014/main" id="{ED90F2DE-2605-7693-219B-F69548C4FA02}"/>
              </a:ext>
            </a:extLst>
          </p:cNvPr>
          <p:cNvCxnSpPr>
            <a:cxnSpLocks/>
            <a:stCxn id="78" idx="5"/>
            <a:endCxn id="82" idx="1"/>
          </p:cNvCxnSpPr>
          <p:nvPr/>
        </p:nvCxnSpPr>
        <p:spPr>
          <a:xfrm>
            <a:off x="3691334" y="3326599"/>
            <a:ext cx="413543" cy="392042"/>
          </a:xfrm>
          <a:prstGeom prst="line">
            <a:avLst/>
          </a:prstGeom>
          <a:noFill/>
          <a:ln w="12700" cap="flat" cmpd="sng" algn="ctr">
            <a:solidFill>
              <a:srgbClr val="343A40"/>
            </a:solidFill>
            <a:prstDash val="solid"/>
            <a:miter lim="800000"/>
          </a:ln>
          <a:effectLst/>
        </p:spPr>
      </p:cxnSp>
      <p:cxnSp>
        <p:nvCxnSpPr>
          <p:cNvPr id="90" name="Straight Connector 89">
            <a:extLst>
              <a:ext uri="{FF2B5EF4-FFF2-40B4-BE49-F238E27FC236}">
                <a16:creationId xmlns:a16="http://schemas.microsoft.com/office/drawing/2014/main" id="{119AA087-E5C2-5C47-FD90-489D3FCBA239}"/>
              </a:ext>
            </a:extLst>
          </p:cNvPr>
          <p:cNvCxnSpPr>
            <a:cxnSpLocks/>
            <a:stCxn id="81" idx="3"/>
            <a:endCxn id="77" idx="7"/>
          </p:cNvCxnSpPr>
          <p:nvPr/>
        </p:nvCxnSpPr>
        <p:spPr>
          <a:xfrm flipH="1">
            <a:off x="3691334" y="3326599"/>
            <a:ext cx="413543" cy="392042"/>
          </a:xfrm>
          <a:prstGeom prst="line">
            <a:avLst/>
          </a:prstGeom>
          <a:noFill/>
          <a:ln w="12700" cap="flat" cmpd="sng" algn="ctr">
            <a:solidFill>
              <a:srgbClr val="343A40"/>
            </a:solidFill>
            <a:prstDash val="solid"/>
            <a:miter lim="800000"/>
          </a:ln>
          <a:effectLst/>
        </p:spPr>
      </p:cxnSp>
      <p:sp>
        <p:nvSpPr>
          <p:cNvPr id="91" name="Oval 90">
            <a:extLst>
              <a:ext uri="{FF2B5EF4-FFF2-40B4-BE49-F238E27FC236}">
                <a16:creationId xmlns:a16="http://schemas.microsoft.com/office/drawing/2014/main" id="{2B16E736-99BF-E0DE-5D44-DD8E76BB2961}"/>
              </a:ext>
            </a:extLst>
          </p:cNvPr>
          <p:cNvSpPr/>
          <p:nvPr/>
        </p:nvSpPr>
        <p:spPr>
          <a:xfrm>
            <a:off x="3208618" y="3408320"/>
            <a:ext cx="228600" cy="228600"/>
          </a:xfrm>
          <a:prstGeom prst="ellipse">
            <a:avLst/>
          </a:prstGeom>
          <a:solidFill>
            <a:srgbClr val="54823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D5D7D"/>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782F9396-BF0B-7D88-9CCC-0DD63954F83C}"/>
              </a:ext>
            </a:extLst>
          </p:cNvPr>
          <p:cNvSpPr/>
          <p:nvPr/>
        </p:nvSpPr>
        <p:spPr>
          <a:xfrm>
            <a:off x="3208765" y="2854276"/>
            <a:ext cx="228600" cy="228600"/>
          </a:xfrm>
          <a:prstGeom prst="ellipse">
            <a:avLst/>
          </a:prstGeom>
          <a:solidFill>
            <a:srgbClr val="FFC000"/>
          </a:solidFill>
          <a:ln w="12700" cap="flat" cmpd="sng" algn="ctr">
            <a:solidFill>
              <a:srgbClr val="343A40"/>
            </a:solidFill>
            <a:prstDash val="solid"/>
            <a:miter lim="800000"/>
          </a:ln>
          <a:effectLst/>
        </p:spPr>
        <p:txBody>
          <a:bodyPr rtlCol="0" anchor="ctr"/>
          <a:lstStyle/>
          <a:p>
            <a:pPr algn="ctr"/>
            <a:endParaRPr lang="en-US" kern="0">
              <a:solidFill>
                <a:prstClr val="white"/>
              </a:solidFill>
            </a:endParaRPr>
          </a:p>
        </p:txBody>
      </p:sp>
      <p:sp>
        <p:nvSpPr>
          <p:cNvPr id="93" name="Oval 92">
            <a:extLst>
              <a:ext uri="{FF2B5EF4-FFF2-40B4-BE49-F238E27FC236}">
                <a16:creationId xmlns:a16="http://schemas.microsoft.com/office/drawing/2014/main" id="{6BE0B339-1E78-9739-EFB1-E13E2C9B5EEF}"/>
              </a:ext>
            </a:extLst>
          </p:cNvPr>
          <p:cNvSpPr/>
          <p:nvPr/>
        </p:nvSpPr>
        <p:spPr>
          <a:xfrm>
            <a:off x="3783805" y="2854276"/>
            <a:ext cx="228600" cy="228600"/>
          </a:xfrm>
          <a:prstGeom prst="ellipse">
            <a:avLst/>
          </a:prstGeom>
          <a:solidFill>
            <a:srgbClr val="54823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D5D7D"/>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D00DC3CB-6FB1-4BFE-C3B3-EC6D42FC1F05}"/>
              </a:ext>
            </a:extLst>
          </p:cNvPr>
          <p:cNvSpPr/>
          <p:nvPr/>
        </p:nvSpPr>
        <p:spPr>
          <a:xfrm>
            <a:off x="3783805" y="3408320"/>
            <a:ext cx="228600" cy="228600"/>
          </a:xfrm>
          <a:prstGeom prst="ellipse">
            <a:avLst/>
          </a:prstGeom>
          <a:solidFill>
            <a:srgbClr val="FFC000"/>
          </a:solidFill>
          <a:ln w="12700" cap="flat" cmpd="sng" algn="ctr">
            <a:solidFill>
              <a:srgbClr val="343A40"/>
            </a:solidFill>
            <a:prstDash val="solid"/>
            <a:miter lim="800000"/>
          </a:ln>
          <a:effectLst/>
        </p:spPr>
        <p:txBody>
          <a:bodyPr rtlCol="0" anchor="ctr"/>
          <a:lstStyle/>
          <a:p>
            <a:pPr algn="ctr"/>
            <a:endParaRPr lang="en-US" kern="0">
              <a:solidFill>
                <a:prstClr val="white"/>
              </a:solidFill>
            </a:endParaRPr>
          </a:p>
        </p:txBody>
      </p:sp>
      <p:sp>
        <p:nvSpPr>
          <p:cNvPr id="95" name="Oval 94">
            <a:extLst>
              <a:ext uri="{FF2B5EF4-FFF2-40B4-BE49-F238E27FC236}">
                <a16:creationId xmlns:a16="http://schemas.microsoft.com/office/drawing/2014/main" id="{03FCA6D1-FC03-11E9-E4FC-95897274FA14}"/>
              </a:ext>
            </a:extLst>
          </p:cNvPr>
          <p:cNvSpPr/>
          <p:nvPr/>
        </p:nvSpPr>
        <p:spPr>
          <a:xfrm>
            <a:off x="3208618" y="3965490"/>
            <a:ext cx="228600" cy="228600"/>
          </a:xfrm>
          <a:prstGeom prst="ellipse">
            <a:avLst/>
          </a:prstGeom>
          <a:solidFill>
            <a:srgbClr val="FFC000"/>
          </a:solidFill>
          <a:ln w="12700" cap="flat" cmpd="sng" algn="ctr">
            <a:solidFill>
              <a:srgbClr val="343A40"/>
            </a:solidFill>
            <a:prstDash val="solid"/>
            <a:miter lim="800000"/>
          </a:ln>
          <a:effectLst/>
        </p:spPr>
        <p:txBody>
          <a:bodyPr rtlCol="0" anchor="ctr"/>
          <a:lstStyle/>
          <a:p>
            <a:pPr algn="ctr"/>
            <a:endParaRPr lang="en-US" kern="0">
              <a:solidFill>
                <a:prstClr val="white"/>
              </a:solidFill>
            </a:endParaRPr>
          </a:p>
        </p:txBody>
      </p:sp>
      <p:sp>
        <p:nvSpPr>
          <p:cNvPr id="96" name="Oval 95">
            <a:extLst>
              <a:ext uri="{FF2B5EF4-FFF2-40B4-BE49-F238E27FC236}">
                <a16:creationId xmlns:a16="http://schemas.microsoft.com/office/drawing/2014/main" id="{F45D7A85-3AC4-D6CD-F8DD-E81649336217}"/>
              </a:ext>
            </a:extLst>
          </p:cNvPr>
          <p:cNvSpPr/>
          <p:nvPr/>
        </p:nvSpPr>
        <p:spPr>
          <a:xfrm>
            <a:off x="4346177" y="3408320"/>
            <a:ext cx="228600" cy="228600"/>
          </a:xfrm>
          <a:prstGeom prst="ellipse">
            <a:avLst/>
          </a:prstGeom>
          <a:solidFill>
            <a:srgbClr val="54823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D5D7D"/>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401AF932-0067-083E-5322-BE37B1842502}"/>
              </a:ext>
            </a:extLst>
          </p:cNvPr>
          <p:cNvSpPr/>
          <p:nvPr/>
        </p:nvSpPr>
        <p:spPr>
          <a:xfrm>
            <a:off x="3783805" y="2283965"/>
            <a:ext cx="228600" cy="228600"/>
          </a:xfrm>
          <a:prstGeom prst="ellipse">
            <a:avLst/>
          </a:prstGeom>
          <a:solidFill>
            <a:srgbClr val="FFC000"/>
          </a:solidFill>
          <a:ln w="12700" cap="flat" cmpd="sng" algn="ctr">
            <a:solidFill>
              <a:srgbClr val="343A40"/>
            </a:solidFill>
            <a:prstDash val="solid"/>
            <a:miter lim="800000"/>
          </a:ln>
          <a:effectLst/>
        </p:spPr>
        <p:txBody>
          <a:bodyPr rtlCol="0" anchor="ctr"/>
          <a:lstStyle/>
          <a:p>
            <a:pPr algn="ctr"/>
            <a:endParaRPr lang="en-US" kern="0">
              <a:solidFill>
                <a:prstClr val="white"/>
              </a:solidFill>
            </a:endParaRPr>
          </a:p>
        </p:txBody>
      </p:sp>
      <p:cxnSp>
        <p:nvCxnSpPr>
          <p:cNvPr id="98" name="Straight Connector 97">
            <a:extLst>
              <a:ext uri="{FF2B5EF4-FFF2-40B4-BE49-F238E27FC236}">
                <a16:creationId xmlns:a16="http://schemas.microsoft.com/office/drawing/2014/main" id="{18FD41C3-3714-825B-8A82-72F89BDF8C9F}"/>
              </a:ext>
            </a:extLst>
          </p:cNvPr>
          <p:cNvCxnSpPr>
            <a:cxnSpLocks/>
            <a:stCxn id="95" idx="1"/>
            <a:endCxn id="76" idx="5"/>
          </p:cNvCxnSpPr>
          <p:nvPr/>
        </p:nvCxnSpPr>
        <p:spPr>
          <a:xfrm flipH="1" flipV="1">
            <a:off x="3116147" y="3880285"/>
            <a:ext cx="125949" cy="118683"/>
          </a:xfrm>
          <a:prstGeom prst="line">
            <a:avLst/>
          </a:prstGeom>
          <a:noFill/>
          <a:ln w="12700" cap="flat" cmpd="sng" algn="ctr">
            <a:solidFill>
              <a:srgbClr val="343A40"/>
            </a:solidFill>
            <a:prstDash val="solid"/>
            <a:miter lim="800000"/>
          </a:ln>
          <a:effectLst/>
        </p:spPr>
      </p:cxnSp>
      <p:cxnSp>
        <p:nvCxnSpPr>
          <p:cNvPr id="99" name="Straight Connector 98">
            <a:extLst>
              <a:ext uri="{FF2B5EF4-FFF2-40B4-BE49-F238E27FC236}">
                <a16:creationId xmlns:a16="http://schemas.microsoft.com/office/drawing/2014/main" id="{1F55B9F8-2436-5FE6-F569-8330D7AAE17D}"/>
              </a:ext>
            </a:extLst>
          </p:cNvPr>
          <p:cNvCxnSpPr>
            <a:cxnSpLocks/>
            <a:stCxn id="95" idx="7"/>
            <a:endCxn id="77" idx="3"/>
          </p:cNvCxnSpPr>
          <p:nvPr/>
        </p:nvCxnSpPr>
        <p:spPr>
          <a:xfrm flipV="1">
            <a:off x="3403740" y="3880285"/>
            <a:ext cx="125950" cy="118683"/>
          </a:xfrm>
          <a:prstGeom prst="line">
            <a:avLst/>
          </a:prstGeom>
          <a:noFill/>
          <a:ln w="12700" cap="flat" cmpd="sng" algn="ctr">
            <a:solidFill>
              <a:srgbClr val="343A40"/>
            </a:solidFill>
            <a:prstDash val="solid"/>
            <a:miter lim="800000"/>
          </a:ln>
          <a:effectLst/>
        </p:spPr>
      </p:cxnSp>
      <p:cxnSp>
        <p:nvCxnSpPr>
          <p:cNvPr id="100" name="Straight Connector 99">
            <a:extLst>
              <a:ext uri="{FF2B5EF4-FFF2-40B4-BE49-F238E27FC236}">
                <a16:creationId xmlns:a16="http://schemas.microsoft.com/office/drawing/2014/main" id="{D28231FA-B20E-B7C9-DC06-00445AFBA7CF}"/>
              </a:ext>
            </a:extLst>
          </p:cNvPr>
          <p:cNvCxnSpPr>
            <a:cxnSpLocks/>
            <a:stCxn id="81" idx="5"/>
            <a:endCxn id="96" idx="1"/>
          </p:cNvCxnSpPr>
          <p:nvPr/>
        </p:nvCxnSpPr>
        <p:spPr>
          <a:xfrm>
            <a:off x="4266521" y="3326599"/>
            <a:ext cx="113134" cy="115199"/>
          </a:xfrm>
          <a:prstGeom prst="line">
            <a:avLst/>
          </a:prstGeom>
          <a:noFill/>
          <a:ln w="12700" cap="flat" cmpd="sng" algn="ctr">
            <a:solidFill>
              <a:srgbClr val="343A40"/>
            </a:solidFill>
            <a:prstDash val="solid"/>
            <a:miter lim="800000"/>
          </a:ln>
          <a:effectLst/>
        </p:spPr>
      </p:cxnSp>
      <p:cxnSp>
        <p:nvCxnSpPr>
          <p:cNvPr id="101" name="Straight Connector 100">
            <a:extLst>
              <a:ext uri="{FF2B5EF4-FFF2-40B4-BE49-F238E27FC236}">
                <a16:creationId xmlns:a16="http://schemas.microsoft.com/office/drawing/2014/main" id="{BC51C3BF-2BFE-C983-AF80-82DA5C93475B}"/>
              </a:ext>
            </a:extLst>
          </p:cNvPr>
          <p:cNvCxnSpPr>
            <a:cxnSpLocks/>
            <a:stCxn id="82" idx="7"/>
            <a:endCxn id="96" idx="3"/>
          </p:cNvCxnSpPr>
          <p:nvPr/>
        </p:nvCxnSpPr>
        <p:spPr>
          <a:xfrm flipV="1">
            <a:off x="4266521" y="3603442"/>
            <a:ext cx="113134" cy="115199"/>
          </a:xfrm>
          <a:prstGeom prst="line">
            <a:avLst/>
          </a:prstGeom>
          <a:noFill/>
          <a:ln w="12700" cap="flat" cmpd="sng" algn="ctr">
            <a:solidFill>
              <a:srgbClr val="343A40"/>
            </a:solidFill>
            <a:prstDash val="solid"/>
            <a:miter lim="800000"/>
          </a:ln>
          <a:effectLst/>
        </p:spPr>
      </p:cxnSp>
      <p:cxnSp>
        <p:nvCxnSpPr>
          <p:cNvPr id="102" name="Straight Connector 101">
            <a:extLst>
              <a:ext uri="{FF2B5EF4-FFF2-40B4-BE49-F238E27FC236}">
                <a16:creationId xmlns:a16="http://schemas.microsoft.com/office/drawing/2014/main" id="{E6C04FE4-812F-DE9C-AD67-BC89E571AA73}"/>
              </a:ext>
            </a:extLst>
          </p:cNvPr>
          <p:cNvCxnSpPr>
            <a:cxnSpLocks/>
            <a:stCxn id="80" idx="1"/>
            <a:endCxn id="97" idx="5"/>
          </p:cNvCxnSpPr>
          <p:nvPr/>
        </p:nvCxnSpPr>
        <p:spPr>
          <a:xfrm flipH="1" flipV="1">
            <a:off x="3978927" y="2479087"/>
            <a:ext cx="125950" cy="131466"/>
          </a:xfrm>
          <a:prstGeom prst="line">
            <a:avLst/>
          </a:prstGeom>
          <a:noFill/>
          <a:ln w="12700" cap="flat" cmpd="sng" algn="ctr">
            <a:solidFill>
              <a:srgbClr val="343A40"/>
            </a:solidFill>
            <a:prstDash val="solid"/>
            <a:miter lim="800000"/>
          </a:ln>
          <a:effectLst/>
        </p:spPr>
      </p:cxnSp>
      <p:cxnSp>
        <p:nvCxnSpPr>
          <p:cNvPr id="103" name="Straight Connector 102">
            <a:extLst>
              <a:ext uri="{FF2B5EF4-FFF2-40B4-BE49-F238E27FC236}">
                <a16:creationId xmlns:a16="http://schemas.microsoft.com/office/drawing/2014/main" id="{05933E5B-6D99-FE06-1BFB-CE986C2E983E}"/>
              </a:ext>
            </a:extLst>
          </p:cNvPr>
          <p:cNvCxnSpPr>
            <a:cxnSpLocks/>
            <a:stCxn id="97" idx="3"/>
            <a:endCxn id="79" idx="7"/>
          </p:cNvCxnSpPr>
          <p:nvPr/>
        </p:nvCxnSpPr>
        <p:spPr>
          <a:xfrm flipH="1">
            <a:off x="3691334" y="2479087"/>
            <a:ext cx="125949" cy="131466"/>
          </a:xfrm>
          <a:prstGeom prst="line">
            <a:avLst/>
          </a:prstGeom>
          <a:noFill/>
          <a:ln w="12700" cap="flat" cmpd="sng" algn="ctr">
            <a:solidFill>
              <a:srgbClr val="343A40"/>
            </a:solidFill>
            <a:prstDash val="solid"/>
            <a:miter lim="800000"/>
          </a:ln>
          <a:effectLst/>
        </p:spPr>
      </p:cxnSp>
      <p:sp>
        <p:nvSpPr>
          <p:cNvPr id="104" name="Oval 103">
            <a:extLst>
              <a:ext uri="{FF2B5EF4-FFF2-40B4-BE49-F238E27FC236}">
                <a16:creationId xmlns:a16="http://schemas.microsoft.com/office/drawing/2014/main" id="{8CE7BC5F-BBB9-0369-D206-9DA60AE5E0E6}"/>
              </a:ext>
            </a:extLst>
          </p:cNvPr>
          <p:cNvSpPr/>
          <p:nvPr/>
        </p:nvSpPr>
        <p:spPr>
          <a:xfrm>
            <a:off x="2633284" y="2854276"/>
            <a:ext cx="228600" cy="228600"/>
          </a:xfrm>
          <a:prstGeom prst="ellipse">
            <a:avLst/>
          </a:prstGeom>
          <a:solidFill>
            <a:srgbClr val="54823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D5D7D"/>
              </a:solidFill>
              <a:effectLst/>
              <a:uLnTx/>
              <a:uFillTx/>
              <a:latin typeface="Calibri" panose="020F0502020204030204"/>
              <a:ea typeface="+mn-ea"/>
              <a:cs typeface="+mn-cs"/>
            </a:endParaRPr>
          </a:p>
        </p:txBody>
      </p:sp>
      <p:cxnSp>
        <p:nvCxnSpPr>
          <p:cNvPr id="105" name="Straight Connector 104">
            <a:extLst>
              <a:ext uri="{FF2B5EF4-FFF2-40B4-BE49-F238E27FC236}">
                <a16:creationId xmlns:a16="http://schemas.microsoft.com/office/drawing/2014/main" id="{B2452063-5780-9684-9495-BFB9DA87A4BF}"/>
              </a:ext>
            </a:extLst>
          </p:cNvPr>
          <p:cNvCxnSpPr>
            <a:cxnSpLocks/>
            <a:stCxn id="104" idx="5"/>
            <a:endCxn id="75" idx="1"/>
          </p:cNvCxnSpPr>
          <p:nvPr/>
        </p:nvCxnSpPr>
        <p:spPr>
          <a:xfrm>
            <a:off x="2828406" y="3049398"/>
            <a:ext cx="126097" cy="115557"/>
          </a:xfrm>
          <a:prstGeom prst="line">
            <a:avLst/>
          </a:prstGeom>
          <a:noFill/>
          <a:ln w="12700" cap="flat" cmpd="sng" algn="ctr">
            <a:solidFill>
              <a:srgbClr val="343A40"/>
            </a:solidFill>
            <a:prstDash val="solid"/>
            <a:miter lim="800000"/>
          </a:ln>
          <a:effectLst/>
        </p:spPr>
      </p:cxnSp>
      <p:cxnSp>
        <p:nvCxnSpPr>
          <p:cNvPr id="106" name="Straight Connector 105">
            <a:extLst>
              <a:ext uri="{FF2B5EF4-FFF2-40B4-BE49-F238E27FC236}">
                <a16:creationId xmlns:a16="http://schemas.microsoft.com/office/drawing/2014/main" id="{FC91BB9F-88C1-69C3-8494-7407611383D3}"/>
              </a:ext>
            </a:extLst>
          </p:cNvPr>
          <p:cNvCxnSpPr>
            <a:cxnSpLocks/>
            <a:stCxn id="74" idx="3"/>
            <a:endCxn id="104" idx="7"/>
          </p:cNvCxnSpPr>
          <p:nvPr/>
        </p:nvCxnSpPr>
        <p:spPr>
          <a:xfrm flipH="1">
            <a:off x="2828406" y="2772197"/>
            <a:ext cx="126097" cy="115557"/>
          </a:xfrm>
          <a:prstGeom prst="line">
            <a:avLst/>
          </a:prstGeom>
          <a:noFill/>
          <a:ln w="12700" cap="flat" cmpd="sng" algn="ctr">
            <a:solidFill>
              <a:srgbClr val="343A40"/>
            </a:solidFill>
            <a:prstDash val="solid"/>
            <a:miter lim="800000"/>
          </a:ln>
          <a:effectLst/>
        </p:spPr>
      </p:cxnSp>
      <p:sp>
        <p:nvSpPr>
          <p:cNvPr id="107" name="Oval 106">
            <a:extLst>
              <a:ext uri="{FF2B5EF4-FFF2-40B4-BE49-F238E27FC236}">
                <a16:creationId xmlns:a16="http://schemas.microsoft.com/office/drawing/2014/main" id="{8025A85E-199E-0448-CE3A-CE8830A1442B}"/>
              </a:ext>
            </a:extLst>
          </p:cNvPr>
          <p:cNvSpPr/>
          <p:nvPr/>
        </p:nvSpPr>
        <p:spPr>
          <a:xfrm>
            <a:off x="657381" y="2733847"/>
            <a:ext cx="1280160" cy="1280160"/>
          </a:xfrm>
          <a:prstGeom prst="ellipse">
            <a:avLst/>
          </a:prstGeom>
          <a:solidFill>
            <a:srgbClr val="C5D2F7"/>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212A4A6E-C439-5111-64A9-8ECE68A6A3D1}"/>
              </a:ext>
            </a:extLst>
          </p:cNvPr>
          <p:cNvSpPr txBox="1"/>
          <p:nvPr/>
        </p:nvSpPr>
        <p:spPr>
          <a:xfrm>
            <a:off x="697907" y="3015017"/>
            <a:ext cx="1209435" cy="830997"/>
          </a:xfrm>
          <a:prstGeom prst="rect">
            <a:avLst/>
          </a:prstGeom>
          <a:noFill/>
        </p:spPr>
        <p:txBody>
          <a:bodyPr wrap="none" rtlCol="0">
            <a:spAutoFit/>
          </a:bodyPr>
          <a:lstStyle/>
          <a:p>
            <a:pPr algn="ctr"/>
            <a:r>
              <a:rPr lang="en-US" sz="2400" i="1" dirty="0">
                <a:solidFill>
                  <a:prstClr val="black"/>
                </a:solidFill>
                <a:latin typeface="Meiryo" panose="020B0604030504040204" pitchFamily="34" charset="-128"/>
                <a:ea typeface="Meiryo" panose="020B0604030504040204" pitchFamily="34" charset="-128"/>
              </a:rPr>
              <a:t>Logical</a:t>
            </a:r>
          </a:p>
          <a:p>
            <a:pPr algn="ctr"/>
            <a:r>
              <a:rPr lang="en-US" sz="2400" i="1" dirty="0">
                <a:solidFill>
                  <a:prstClr val="black"/>
                </a:solidFill>
                <a:latin typeface="Meiryo" panose="020B0604030504040204" pitchFamily="34" charset="-128"/>
                <a:ea typeface="Meiryo" panose="020B0604030504040204" pitchFamily="34" charset="-128"/>
              </a:rPr>
              <a:t>Qubit</a:t>
            </a:r>
          </a:p>
        </p:txBody>
      </p:sp>
      <p:cxnSp>
        <p:nvCxnSpPr>
          <p:cNvPr id="109" name="Straight Connector 108">
            <a:extLst>
              <a:ext uri="{FF2B5EF4-FFF2-40B4-BE49-F238E27FC236}">
                <a16:creationId xmlns:a16="http://schemas.microsoft.com/office/drawing/2014/main" id="{5F06CDD6-9C32-9931-57EA-27390376B924}"/>
              </a:ext>
            </a:extLst>
          </p:cNvPr>
          <p:cNvCxnSpPr>
            <a:cxnSpLocks/>
            <a:stCxn id="107" idx="7"/>
          </p:cNvCxnSpPr>
          <p:nvPr/>
        </p:nvCxnSpPr>
        <p:spPr>
          <a:xfrm flipV="1">
            <a:off x="1750066" y="2190108"/>
            <a:ext cx="816877" cy="731214"/>
          </a:xfrm>
          <a:prstGeom prst="line">
            <a:avLst/>
          </a:prstGeom>
          <a:noFill/>
          <a:ln w="12700" cap="flat" cmpd="sng" algn="ctr">
            <a:solidFill>
              <a:srgbClr val="343A40"/>
            </a:solidFill>
            <a:prstDash val="dash"/>
            <a:miter lim="800000"/>
          </a:ln>
          <a:effectLst/>
        </p:spPr>
      </p:cxnSp>
      <p:cxnSp>
        <p:nvCxnSpPr>
          <p:cNvPr id="110" name="Straight Connector 109">
            <a:extLst>
              <a:ext uri="{FF2B5EF4-FFF2-40B4-BE49-F238E27FC236}">
                <a16:creationId xmlns:a16="http://schemas.microsoft.com/office/drawing/2014/main" id="{14385DA8-EE13-27B5-01AE-47E79AC0D130}"/>
              </a:ext>
            </a:extLst>
          </p:cNvPr>
          <p:cNvCxnSpPr>
            <a:cxnSpLocks/>
            <a:stCxn id="107" idx="5"/>
          </p:cNvCxnSpPr>
          <p:nvPr/>
        </p:nvCxnSpPr>
        <p:spPr>
          <a:xfrm>
            <a:off x="1750066" y="3826532"/>
            <a:ext cx="833305" cy="466696"/>
          </a:xfrm>
          <a:prstGeom prst="line">
            <a:avLst/>
          </a:prstGeom>
          <a:noFill/>
          <a:ln w="12700" cap="flat" cmpd="sng" algn="ctr">
            <a:solidFill>
              <a:srgbClr val="343A40"/>
            </a:solidFill>
            <a:prstDash val="dash"/>
            <a:miter lim="800000"/>
          </a:ln>
          <a:effectLst/>
        </p:spPr>
      </p:cxnSp>
      <p:sp>
        <p:nvSpPr>
          <p:cNvPr id="111" name="Oval 110">
            <a:extLst>
              <a:ext uri="{FF2B5EF4-FFF2-40B4-BE49-F238E27FC236}">
                <a16:creationId xmlns:a16="http://schemas.microsoft.com/office/drawing/2014/main" id="{07998B4C-F89B-9869-2162-573F2D7A735D}"/>
              </a:ext>
            </a:extLst>
          </p:cNvPr>
          <p:cNvSpPr/>
          <p:nvPr/>
        </p:nvSpPr>
        <p:spPr>
          <a:xfrm>
            <a:off x="2918479" y="3131477"/>
            <a:ext cx="228600" cy="228600"/>
          </a:xfrm>
          <a:prstGeom prst="ellipse">
            <a:avLst/>
          </a:prstGeom>
          <a:solidFill>
            <a:schemeClr val="bg1"/>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id="{CC10C65D-9288-1E01-405B-E580F128BAA9}"/>
              </a:ext>
            </a:extLst>
          </p:cNvPr>
          <p:cNvSpPr txBox="1"/>
          <p:nvPr/>
        </p:nvSpPr>
        <p:spPr>
          <a:xfrm>
            <a:off x="2670031" y="3263427"/>
            <a:ext cx="352982" cy="369332"/>
          </a:xfrm>
          <a:prstGeom prst="rect">
            <a:avLst/>
          </a:prstGeom>
          <a:noFill/>
        </p:spPr>
        <p:txBody>
          <a:bodyPr wrap="none" rtlCol="0">
            <a:spAutoFit/>
          </a:bodyPr>
          <a:lstStyle/>
          <a:p>
            <a:r>
              <a:rPr lang="en-US" b="1" dirty="0">
                <a:solidFill>
                  <a:srgbClr val="EB255F"/>
                </a:solidFill>
                <a:latin typeface="Meiryo" panose="020B0604030504040204" pitchFamily="34" charset="-128"/>
                <a:ea typeface="Meiryo" panose="020B0604030504040204" pitchFamily="34" charset="-128"/>
              </a:rPr>
              <a:t>X</a:t>
            </a:r>
          </a:p>
        </p:txBody>
      </p:sp>
      <p:sp>
        <p:nvSpPr>
          <p:cNvPr id="113" name="Oval 112">
            <a:extLst>
              <a:ext uri="{FF2B5EF4-FFF2-40B4-BE49-F238E27FC236}">
                <a16:creationId xmlns:a16="http://schemas.microsoft.com/office/drawing/2014/main" id="{81C0886E-8C10-B0BA-01D5-2AC94411E739}"/>
              </a:ext>
            </a:extLst>
          </p:cNvPr>
          <p:cNvSpPr/>
          <p:nvPr/>
        </p:nvSpPr>
        <p:spPr>
          <a:xfrm>
            <a:off x="4079319" y="3129485"/>
            <a:ext cx="228600" cy="228600"/>
          </a:xfrm>
          <a:prstGeom prst="ellipse">
            <a:avLst/>
          </a:prstGeom>
          <a:solidFill>
            <a:schemeClr val="bg1"/>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CE237356-0438-AEAF-6B50-D83326DD0B54}"/>
              </a:ext>
            </a:extLst>
          </p:cNvPr>
          <p:cNvSpPr/>
          <p:nvPr/>
        </p:nvSpPr>
        <p:spPr>
          <a:xfrm>
            <a:off x="4082803" y="3695490"/>
            <a:ext cx="228600" cy="228600"/>
          </a:xfrm>
          <a:prstGeom prst="ellipse">
            <a:avLst/>
          </a:prstGeom>
          <a:solidFill>
            <a:schemeClr val="bg1"/>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39CEBD88-1517-C743-ED73-259E41C40267}"/>
              </a:ext>
            </a:extLst>
          </p:cNvPr>
          <p:cNvSpPr txBox="1"/>
          <p:nvPr/>
        </p:nvSpPr>
        <p:spPr>
          <a:xfrm>
            <a:off x="4002833" y="2819157"/>
            <a:ext cx="340158" cy="369332"/>
          </a:xfrm>
          <a:prstGeom prst="rect">
            <a:avLst/>
          </a:prstGeom>
          <a:noFill/>
        </p:spPr>
        <p:txBody>
          <a:bodyPr wrap="none" rtlCol="0">
            <a:spAutoFit/>
          </a:bodyPr>
          <a:lstStyle/>
          <a:p>
            <a:r>
              <a:rPr lang="en-US" b="1" dirty="0">
                <a:solidFill>
                  <a:srgbClr val="EB255F"/>
                </a:solidFill>
                <a:latin typeface="Meiryo" panose="020B0604030504040204" pitchFamily="34" charset="-128"/>
                <a:ea typeface="Meiryo" panose="020B0604030504040204" pitchFamily="34" charset="-128"/>
              </a:rPr>
              <a:t>Z</a:t>
            </a:r>
          </a:p>
        </p:txBody>
      </p:sp>
      <p:sp>
        <p:nvSpPr>
          <p:cNvPr id="116" name="TextBox 115">
            <a:extLst>
              <a:ext uri="{FF2B5EF4-FFF2-40B4-BE49-F238E27FC236}">
                <a16:creationId xmlns:a16="http://schemas.microsoft.com/office/drawing/2014/main" id="{A2CCB3A9-4CA2-A290-7846-76E3C69FC2AF}"/>
              </a:ext>
            </a:extLst>
          </p:cNvPr>
          <p:cNvSpPr txBox="1"/>
          <p:nvPr/>
        </p:nvSpPr>
        <p:spPr>
          <a:xfrm>
            <a:off x="4024215" y="3387477"/>
            <a:ext cx="340158" cy="369332"/>
          </a:xfrm>
          <a:prstGeom prst="rect">
            <a:avLst/>
          </a:prstGeom>
          <a:noFill/>
        </p:spPr>
        <p:txBody>
          <a:bodyPr wrap="none" rtlCol="0">
            <a:spAutoFit/>
          </a:bodyPr>
          <a:lstStyle/>
          <a:p>
            <a:r>
              <a:rPr lang="en-US" b="1" dirty="0">
                <a:solidFill>
                  <a:srgbClr val="EB255F"/>
                </a:solidFill>
                <a:latin typeface="Meiryo" panose="020B0604030504040204" pitchFamily="34" charset="-128"/>
                <a:ea typeface="Meiryo" panose="020B0604030504040204" pitchFamily="34" charset="-128"/>
              </a:rPr>
              <a:t>Z</a:t>
            </a:r>
          </a:p>
        </p:txBody>
      </p:sp>
      <p:sp>
        <p:nvSpPr>
          <p:cNvPr id="117" name="Rectangle 116">
            <a:extLst>
              <a:ext uri="{FF2B5EF4-FFF2-40B4-BE49-F238E27FC236}">
                <a16:creationId xmlns:a16="http://schemas.microsoft.com/office/drawing/2014/main" id="{ABE43969-2C66-C98F-36BC-506AB8C5C312}"/>
              </a:ext>
            </a:extLst>
          </p:cNvPr>
          <p:cNvSpPr/>
          <p:nvPr/>
        </p:nvSpPr>
        <p:spPr>
          <a:xfrm>
            <a:off x="5529429" y="2192705"/>
            <a:ext cx="2103120" cy="2103120"/>
          </a:xfrm>
          <a:prstGeom prst="rect">
            <a:avLst/>
          </a:prstGeom>
          <a:noFill/>
          <a:ln w="12700" cap="flat" cmpd="sng" algn="ctr">
            <a:solidFill>
              <a:srgbClr val="343A4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8" name="Straight Arrow Connector 117">
            <a:extLst>
              <a:ext uri="{FF2B5EF4-FFF2-40B4-BE49-F238E27FC236}">
                <a16:creationId xmlns:a16="http://schemas.microsoft.com/office/drawing/2014/main" id="{038D2CD2-4D58-F3DD-BAEF-F1D82AC5841D}"/>
              </a:ext>
            </a:extLst>
          </p:cNvPr>
          <p:cNvCxnSpPr>
            <a:cxnSpLocks/>
            <a:stCxn id="73" idx="3"/>
            <a:endCxn id="117" idx="1"/>
          </p:cNvCxnSpPr>
          <p:nvPr/>
        </p:nvCxnSpPr>
        <p:spPr>
          <a:xfrm flipV="1">
            <a:off x="4658405" y="3244265"/>
            <a:ext cx="871024" cy="1512"/>
          </a:xfrm>
          <a:prstGeom prst="straightConnector1">
            <a:avLst/>
          </a:prstGeom>
          <a:noFill/>
          <a:ln w="38100" cap="flat" cmpd="sng" algn="ctr">
            <a:solidFill>
              <a:srgbClr val="343A40"/>
            </a:solidFill>
            <a:prstDash val="solid"/>
            <a:miter lim="800000"/>
            <a:headEnd type="none" w="med" len="med"/>
            <a:tailEnd type="triangle" w="med" len="med"/>
          </a:ln>
          <a:effectLst/>
        </p:spPr>
      </p:cxnSp>
      <p:sp>
        <p:nvSpPr>
          <p:cNvPr id="119" name="Oval 118">
            <a:extLst>
              <a:ext uri="{FF2B5EF4-FFF2-40B4-BE49-F238E27FC236}">
                <a16:creationId xmlns:a16="http://schemas.microsoft.com/office/drawing/2014/main" id="{C3BB2464-C515-8201-64DE-53E0C48891F5}"/>
              </a:ext>
            </a:extLst>
          </p:cNvPr>
          <p:cNvSpPr/>
          <p:nvPr/>
        </p:nvSpPr>
        <p:spPr>
          <a:xfrm>
            <a:off x="5961421" y="3131477"/>
            <a:ext cx="228600" cy="228600"/>
          </a:xfrm>
          <a:prstGeom prst="ellipse">
            <a:avLst/>
          </a:prstGeom>
          <a:solidFill>
            <a:schemeClr val="bg1"/>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D747434B-9AF9-42E2-B99A-09C197BF2592}"/>
              </a:ext>
            </a:extLst>
          </p:cNvPr>
          <p:cNvSpPr/>
          <p:nvPr/>
        </p:nvSpPr>
        <p:spPr>
          <a:xfrm>
            <a:off x="5673560" y="2834398"/>
            <a:ext cx="228600" cy="228600"/>
          </a:xfrm>
          <a:prstGeom prst="ellipse">
            <a:avLst/>
          </a:prstGeom>
          <a:solidFill>
            <a:srgbClr val="548235"/>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C0B24AD2-4CF2-460F-9A2F-ED1C9F4FDE00}"/>
              </a:ext>
            </a:extLst>
          </p:cNvPr>
          <p:cNvSpPr/>
          <p:nvPr/>
        </p:nvSpPr>
        <p:spPr>
          <a:xfrm>
            <a:off x="6248747" y="3422094"/>
            <a:ext cx="228600" cy="228600"/>
          </a:xfrm>
          <a:prstGeom prst="ellipse">
            <a:avLst/>
          </a:prstGeom>
          <a:solidFill>
            <a:srgbClr val="548235"/>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2" name="Straight Connector 121">
            <a:extLst>
              <a:ext uri="{FF2B5EF4-FFF2-40B4-BE49-F238E27FC236}">
                <a16:creationId xmlns:a16="http://schemas.microsoft.com/office/drawing/2014/main" id="{9649AE43-758E-8099-6B74-2BA90A21F2C7}"/>
              </a:ext>
            </a:extLst>
          </p:cNvPr>
          <p:cNvCxnSpPr>
            <a:cxnSpLocks/>
            <a:stCxn id="120" idx="5"/>
            <a:endCxn id="119" idx="1"/>
          </p:cNvCxnSpPr>
          <p:nvPr/>
        </p:nvCxnSpPr>
        <p:spPr>
          <a:xfrm>
            <a:off x="5868682" y="3029520"/>
            <a:ext cx="126217" cy="135435"/>
          </a:xfrm>
          <a:prstGeom prst="line">
            <a:avLst/>
          </a:prstGeom>
          <a:noFill/>
          <a:ln w="38100" cap="flat" cmpd="sng" algn="ctr">
            <a:solidFill>
              <a:srgbClr val="EB255F"/>
            </a:solidFill>
            <a:prstDash val="solid"/>
            <a:miter lim="800000"/>
          </a:ln>
          <a:effectLst/>
        </p:spPr>
      </p:cxnSp>
      <p:cxnSp>
        <p:nvCxnSpPr>
          <p:cNvPr id="123" name="Straight Connector 122">
            <a:extLst>
              <a:ext uri="{FF2B5EF4-FFF2-40B4-BE49-F238E27FC236}">
                <a16:creationId xmlns:a16="http://schemas.microsoft.com/office/drawing/2014/main" id="{9E793B10-6A18-4211-518D-6E9506DF46DD}"/>
              </a:ext>
            </a:extLst>
          </p:cNvPr>
          <p:cNvCxnSpPr>
            <a:cxnSpLocks/>
            <a:stCxn id="121" idx="1"/>
            <a:endCxn id="119" idx="5"/>
          </p:cNvCxnSpPr>
          <p:nvPr/>
        </p:nvCxnSpPr>
        <p:spPr>
          <a:xfrm flipH="1" flipV="1">
            <a:off x="6156543" y="3326599"/>
            <a:ext cx="125682" cy="128973"/>
          </a:xfrm>
          <a:prstGeom prst="line">
            <a:avLst/>
          </a:prstGeom>
          <a:noFill/>
          <a:ln w="38100" cap="flat" cmpd="sng" algn="ctr">
            <a:solidFill>
              <a:srgbClr val="EB255F"/>
            </a:solidFill>
            <a:prstDash val="solid"/>
            <a:miter lim="800000"/>
          </a:ln>
          <a:effectLst/>
        </p:spPr>
      </p:cxnSp>
      <p:sp>
        <p:nvSpPr>
          <p:cNvPr id="124" name="Oval 123">
            <a:extLst>
              <a:ext uri="{FF2B5EF4-FFF2-40B4-BE49-F238E27FC236}">
                <a16:creationId xmlns:a16="http://schemas.microsoft.com/office/drawing/2014/main" id="{1DFCB955-A92D-6680-A7ED-34B83B5BBA23}"/>
              </a:ext>
            </a:extLst>
          </p:cNvPr>
          <p:cNvSpPr/>
          <p:nvPr/>
        </p:nvSpPr>
        <p:spPr>
          <a:xfrm>
            <a:off x="7061045" y="3099117"/>
            <a:ext cx="228600" cy="228600"/>
          </a:xfrm>
          <a:prstGeom prst="ellipse">
            <a:avLst/>
          </a:prstGeom>
          <a:solidFill>
            <a:schemeClr val="bg1"/>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9107B648-EEA4-4587-5E31-83697FA5A877}"/>
              </a:ext>
            </a:extLst>
          </p:cNvPr>
          <p:cNvSpPr/>
          <p:nvPr/>
        </p:nvSpPr>
        <p:spPr>
          <a:xfrm>
            <a:off x="6745526" y="3422094"/>
            <a:ext cx="228600" cy="228600"/>
          </a:xfrm>
          <a:prstGeom prst="ellipse">
            <a:avLst/>
          </a:prstGeom>
          <a:solidFill>
            <a:srgbClr val="FFC000"/>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9AD71DB2-A684-7D35-3FBD-2DC827EB0DA5}"/>
              </a:ext>
            </a:extLst>
          </p:cNvPr>
          <p:cNvCxnSpPr>
            <a:cxnSpLocks/>
            <a:stCxn id="125" idx="7"/>
            <a:endCxn id="124" idx="3"/>
          </p:cNvCxnSpPr>
          <p:nvPr/>
        </p:nvCxnSpPr>
        <p:spPr>
          <a:xfrm flipV="1">
            <a:off x="6940648" y="3294239"/>
            <a:ext cx="153875" cy="161333"/>
          </a:xfrm>
          <a:prstGeom prst="line">
            <a:avLst/>
          </a:prstGeom>
          <a:noFill/>
          <a:ln w="38100" cap="flat" cmpd="sng" algn="ctr">
            <a:solidFill>
              <a:srgbClr val="EB255F"/>
            </a:solidFill>
            <a:prstDash val="solid"/>
            <a:miter lim="800000"/>
          </a:ln>
          <a:effectLst/>
        </p:spPr>
      </p:cxnSp>
      <p:sp>
        <p:nvSpPr>
          <p:cNvPr id="127" name="Oval 126">
            <a:extLst>
              <a:ext uri="{FF2B5EF4-FFF2-40B4-BE49-F238E27FC236}">
                <a16:creationId xmlns:a16="http://schemas.microsoft.com/office/drawing/2014/main" id="{11DA0D0B-139F-DFAA-0C06-57F37A8D9C81}"/>
              </a:ext>
            </a:extLst>
          </p:cNvPr>
          <p:cNvSpPr/>
          <p:nvPr/>
        </p:nvSpPr>
        <p:spPr>
          <a:xfrm>
            <a:off x="7066702" y="3736890"/>
            <a:ext cx="228600" cy="228600"/>
          </a:xfrm>
          <a:prstGeom prst="ellipse">
            <a:avLst/>
          </a:prstGeom>
          <a:solidFill>
            <a:schemeClr val="bg1"/>
          </a:solidFill>
          <a:ln w="38100" cap="flat" cmpd="sng" algn="ctr">
            <a:solidFill>
              <a:srgbClr val="EB25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8" name="Straight Connector 127">
            <a:extLst>
              <a:ext uri="{FF2B5EF4-FFF2-40B4-BE49-F238E27FC236}">
                <a16:creationId xmlns:a16="http://schemas.microsoft.com/office/drawing/2014/main" id="{4E507FD4-572E-5862-76CE-9A14C5B1E9AC}"/>
              </a:ext>
            </a:extLst>
          </p:cNvPr>
          <p:cNvCxnSpPr>
            <a:cxnSpLocks/>
            <a:stCxn id="127" idx="1"/>
            <a:endCxn id="125" idx="5"/>
          </p:cNvCxnSpPr>
          <p:nvPr/>
        </p:nvCxnSpPr>
        <p:spPr>
          <a:xfrm flipH="1" flipV="1">
            <a:off x="6940648" y="3617216"/>
            <a:ext cx="159532" cy="153152"/>
          </a:xfrm>
          <a:prstGeom prst="line">
            <a:avLst/>
          </a:prstGeom>
          <a:noFill/>
          <a:ln w="38100" cap="flat" cmpd="sng" algn="ctr">
            <a:solidFill>
              <a:srgbClr val="EB255F"/>
            </a:solidFill>
            <a:prstDash val="solid"/>
            <a:miter lim="800000"/>
          </a:ln>
          <a:effectLst/>
        </p:spPr>
      </p:cxnSp>
      <p:sp>
        <p:nvSpPr>
          <p:cNvPr id="129" name="TextBox 128">
            <a:extLst>
              <a:ext uri="{FF2B5EF4-FFF2-40B4-BE49-F238E27FC236}">
                <a16:creationId xmlns:a16="http://schemas.microsoft.com/office/drawing/2014/main" id="{AAA80178-6CC2-65FD-FD3C-DCD58E433AF9}"/>
              </a:ext>
            </a:extLst>
          </p:cNvPr>
          <p:cNvSpPr txBox="1"/>
          <p:nvPr/>
        </p:nvSpPr>
        <p:spPr>
          <a:xfrm>
            <a:off x="5312917" y="4397782"/>
            <a:ext cx="2536144" cy="369332"/>
          </a:xfrm>
          <a:prstGeom prst="rect">
            <a:avLst/>
          </a:prstGeom>
          <a:noFill/>
        </p:spPr>
        <p:txBody>
          <a:bodyPr wrap="none" rtlCol="0">
            <a:spAutoFit/>
          </a:bodyPr>
          <a:lstStyle/>
          <a:p>
            <a:r>
              <a:rPr lang="en-US" dirty="0">
                <a:solidFill>
                  <a:srgbClr val="343A40"/>
                </a:solidFill>
                <a:latin typeface="Meiryo" panose="020B0604030504040204" pitchFamily="34" charset="-128"/>
                <a:ea typeface="Meiryo" panose="020B0604030504040204" pitchFamily="34" charset="-128"/>
              </a:rPr>
              <a:t>Syndrome Extraction</a:t>
            </a:r>
          </a:p>
        </p:txBody>
      </p:sp>
      <p:sp>
        <p:nvSpPr>
          <p:cNvPr id="130" name="Rectangle 129">
            <a:extLst>
              <a:ext uri="{FF2B5EF4-FFF2-40B4-BE49-F238E27FC236}">
                <a16:creationId xmlns:a16="http://schemas.microsoft.com/office/drawing/2014/main" id="{23E1BF72-B9E2-8F57-E18E-F0E345F4A774}"/>
              </a:ext>
            </a:extLst>
          </p:cNvPr>
          <p:cNvSpPr/>
          <p:nvPr/>
        </p:nvSpPr>
        <p:spPr>
          <a:xfrm>
            <a:off x="9691537" y="2811294"/>
            <a:ext cx="1662263" cy="824298"/>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Decoder</a:t>
            </a:r>
          </a:p>
        </p:txBody>
      </p:sp>
      <p:cxnSp>
        <p:nvCxnSpPr>
          <p:cNvPr id="131" name="Straight Arrow Connector 130">
            <a:extLst>
              <a:ext uri="{FF2B5EF4-FFF2-40B4-BE49-F238E27FC236}">
                <a16:creationId xmlns:a16="http://schemas.microsoft.com/office/drawing/2014/main" id="{E0DD579A-375A-FCC9-A6C4-2ABCC57969B2}"/>
              </a:ext>
            </a:extLst>
          </p:cNvPr>
          <p:cNvCxnSpPr>
            <a:cxnSpLocks/>
          </p:cNvCxnSpPr>
          <p:nvPr/>
        </p:nvCxnSpPr>
        <p:spPr>
          <a:xfrm>
            <a:off x="7632549" y="2917530"/>
            <a:ext cx="2058988" cy="0"/>
          </a:xfrm>
          <a:prstGeom prst="straightConnector1">
            <a:avLst/>
          </a:prstGeom>
          <a:noFill/>
          <a:ln w="38100" cap="flat" cmpd="sng" algn="ctr">
            <a:solidFill>
              <a:srgbClr val="343A40"/>
            </a:solidFill>
            <a:prstDash val="solid"/>
            <a:miter lim="800000"/>
            <a:tailEnd type="triangle"/>
          </a:ln>
          <a:effectLst/>
        </p:spPr>
      </p:cxnSp>
      <p:cxnSp>
        <p:nvCxnSpPr>
          <p:cNvPr id="132" name="Straight Arrow Connector 131">
            <a:extLst>
              <a:ext uri="{FF2B5EF4-FFF2-40B4-BE49-F238E27FC236}">
                <a16:creationId xmlns:a16="http://schemas.microsoft.com/office/drawing/2014/main" id="{D7161133-091C-7700-0DEA-687757B7B6D6}"/>
              </a:ext>
            </a:extLst>
          </p:cNvPr>
          <p:cNvCxnSpPr>
            <a:cxnSpLocks/>
          </p:cNvCxnSpPr>
          <p:nvPr/>
        </p:nvCxnSpPr>
        <p:spPr>
          <a:xfrm>
            <a:off x="7632549" y="3553091"/>
            <a:ext cx="2058988" cy="0"/>
          </a:xfrm>
          <a:prstGeom prst="straightConnector1">
            <a:avLst/>
          </a:prstGeom>
          <a:noFill/>
          <a:ln w="38100" cap="flat" cmpd="sng" algn="ctr">
            <a:solidFill>
              <a:srgbClr val="343A40"/>
            </a:solidFill>
            <a:prstDash val="solid"/>
            <a:miter lim="800000"/>
            <a:tailEnd type="triangle"/>
          </a:ln>
          <a:effectLst/>
        </p:spPr>
      </p:cxnSp>
      <p:sp>
        <p:nvSpPr>
          <p:cNvPr id="133" name="TextBox 132">
            <a:extLst>
              <a:ext uri="{FF2B5EF4-FFF2-40B4-BE49-F238E27FC236}">
                <a16:creationId xmlns:a16="http://schemas.microsoft.com/office/drawing/2014/main" id="{2EC898C1-6704-5A8E-A9F6-B9EE0DBDCEA5}"/>
              </a:ext>
            </a:extLst>
          </p:cNvPr>
          <p:cNvSpPr txBox="1"/>
          <p:nvPr/>
        </p:nvSpPr>
        <p:spPr>
          <a:xfrm>
            <a:off x="7632549" y="2578906"/>
            <a:ext cx="2081339" cy="338554"/>
          </a:xfrm>
          <a:prstGeom prst="rect">
            <a:avLst/>
          </a:prstGeom>
          <a:noFill/>
        </p:spPr>
        <p:txBody>
          <a:bodyPr wrap="none" rtlCol="0">
            <a:spAutoFit/>
          </a:bodyPr>
          <a:lstStyle/>
          <a:p>
            <a:r>
              <a:rPr lang="en-US" sz="1600" dirty="0">
                <a:solidFill>
                  <a:srgbClr val="343A40"/>
                </a:solidFill>
                <a:latin typeface="Meiryo" panose="020B0604030504040204" pitchFamily="34" charset="-128"/>
                <a:ea typeface="Meiryo" panose="020B0604030504040204" pitchFamily="34" charset="-128"/>
              </a:rPr>
              <a:t>X Syndrome: 0000</a:t>
            </a:r>
          </a:p>
        </p:txBody>
      </p:sp>
      <p:sp>
        <p:nvSpPr>
          <p:cNvPr id="134" name="TextBox 133">
            <a:extLst>
              <a:ext uri="{FF2B5EF4-FFF2-40B4-BE49-F238E27FC236}">
                <a16:creationId xmlns:a16="http://schemas.microsoft.com/office/drawing/2014/main" id="{A62A2409-2661-1355-908C-041A365BCFBC}"/>
              </a:ext>
            </a:extLst>
          </p:cNvPr>
          <p:cNvSpPr txBox="1"/>
          <p:nvPr/>
        </p:nvSpPr>
        <p:spPr>
          <a:xfrm>
            <a:off x="7619956" y="3567613"/>
            <a:ext cx="2076531" cy="338554"/>
          </a:xfrm>
          <a:prstGeom prst="rect">
            <a:avLst/>
          </a:prstGeom>
          <a:noFill/>
        </p:spPr>
        <p:txBody>
          <a:bodyPr wrap="none" rtlCol="0">
            <a:spAutoFit/>
          </a:bodyPr>
          <a:lstStyle/>
          <a:p>
            <a:r>
              <a:rPr lang="en-US" sz="1600" dirty="0">
                <a:solidFill>
                  <a:srgbClr val="343A40"/>
                </a:solidFill>
                <a:latin typeface="Meiryo" panose="020B0604030504040204" pitchFamily="34" charset="-128"/>
                <a:ea typeface="Meiryo" panose="020B0604030504040204" pitchFamily="34" charset="-128"/>
              </a:rPr>
              <a:t>Z Syndrome: </a:t>
            </a:r>
            <a:r>
              <a:rPr lang="en-US" sz="1600" u="sng" dirty="0">
                <a:solidFill>
                  <a:srgbClr val="EB255F"/>
                </a:solidFill>
                <a:latin typeface="Meiryo" panose="020B0604030504040204" pitchFamily="34" charset="-128"/>
                <a:ea typeface="Meiryo" panose="020B0604030504040204" pitchFamily="34" charset="-128"/>
              </a:rPr>
              <a:t>1</a:t>
            </a:r>
            <a:r>
              <a:rPr lang="en-US" sz="1600" dirty="0">
                <a:solidFill>
                  <a:srgbClr val="343A40"/>
                </a:solidFill>
                <a:latin typeface="Meiryo" panose="020B0604030504040204" pitchFamily="34" charset="-128"/>
                <a:ea typeface="Meiryo" panose="020B0604030504040204" pitchFamily="34" charset="-128"/>
              </a:rPr>
              <a:t>0</a:t>
            </a:r>
            <a:r>
              <a:rPr lang="en-US" sz="1600" u="sng" dirty="0">
                <a:solidFill>
                  <a:srgbClr val="EB255F"/>
                </a:solidFill>
                <a:latin typeface="Meiryo" panose="020B0604030504040204" pitchFamily="34" charset="-128"/>
                <a:ea typeface="Meiryo" panose="020B0604030504040204" pitchFamily="34" charset="-128"/>
              </a:rPr>
              <a:t>1</a:t>
            </a:r>
            <a:r>
              <a:rPr lang="en-US" sz="1600" dirty="0">
                <a:solidFill>
                  <a:srgbClr val="343A40"/>
                </a:solidFill>
                <a:latin typeface="Meiryo" panose="020B0604030504040204" pitchFamily="34" charset="-128"/>
                <a:ea typeface="Meiryo" panose="020B0604030504040204" pitchFamily="34" charset="-128"/>
              </a:rPr>
              <a:t>0</a:t>
            </a:r>
          </a:p>
        </p:txBody>
      </p:sp>
      <p:cxnSp>
        <p:nvCxnSpPr>
          <p:cNvPr id="135" name="Straight Arrow Connector 134">
            <a:extLst>
              <a:ext uri="{FF2B5EF4-FFF2-40B4-BE49-F238E27FC236}">
                <a16:creationId xmlns:a16="http://schemas.microsoft.com/office/drawing/2014/main" id="{149341C4-2FEE-ABB7-56B1-48873C516785}"/>
              </a:ext>
            </a:extLst>
          </p:cNvPr>
          <p:cNvCxnSpPr>
            <a:cxnSpLocks/>
            <a:stCxn id="130" idx="2"/>
            <a:endCxn id="136" idx="0"/>
          </p:cNvCxnSpPr>
          <p:nvPr/>
        </p:nvCxnSpPr>
        <p:spPr>
          <a:xfrm flipH="1">
            <a:off x="10522668" y="3635592"/>
            <a:ext cx="1" cy="612100"/>
          </a:xfrm>
          <a:prstGeom prst="straightConnector1">
            <a:avLst/>
          </a:prstGeom>
          <a:noFill/>
          <a:ln w="38100" cap="flat" cmpd="sng" algn="ctr">
            <a:solidFill>
              <a:srgbClr val="343A40"/>
            </a:solidFill>
            <a:prstDash val="solid"/>
            <a:miter lim="800000"/>
            <a:tailEnd type="triangle"/>
          </a:ln>
          <a:effectLst/>
        </p:spPr>
      </p:cxnSp>
      <p:sp>
        <p:nvSpPr>
          <p:cNvPr id="136" name="TextBox 135">
            <a:extLst>
              <a:ext uri="{FF2B5EF4-FFF2-40B4-BE49-F238E27FC236}">
                <a16:creationId xmlns:a16="http://schemas.microsoft.com/office/drawing/2014/main" id="{D53BD1C8-0589-92B4-7433-86CD6C990900}"/>
              </a:ext>
            </a:extLst>
          </p:cNvPr>
          <p:cNvSpPr txBox="1"/>
          <p:nvPr/>
        </p:nvSpPr>
        <p:spPr>
          <a:xfrm>
            <a:off x="9850048" y="4247692"/>
            <a:ext cx="1345240" cy="369332"/>
          </a:xfrm>
          <a:prstGeom prst="rect">
            <a:avLst/>
          </a:prstGeom>
          <a:noFill/>
        </p:spPr>
        <p:txBody>
          <a:bodyPr wrap="none" rtlCol="0">
            <a:spAutoFit/>
          </a:bodyPr>
          <a:lstStyle/>
          <a:p>
            <a:r>
              <a:rPr lang="en-US" dirty="0">
                <a:solidFill>
                  <a:srgbClr val="343A40"/>
                </a:solidFill>
                <a:latin typeface="Meiryo" panose="020B0604030504040204" pitchFamily="34" charset="-128"/>
                <a:ea typeface="Meiryo" panose="020B0604030504040204" pitchFamily="34" charset="-128"/>
              </a:rPr>
              <a:t>Correction</a:t>
            </a:r>
          </a:p>
        </p:txBody>
      </p:sp>
      <p:sp>
        <p:nvSpPr>
          <p:cNvPr id="137" name="TextBox 136">
            <a:extLst>
              <a:ext uri="{FF2B5EF4-FFF2-40B4-BE49-F238E27FC236}">
                <a16:creationId xmlns:a16="http://schemas.microsoft.com/office/drawing/2014/main" id="{514C2E8A-A877-89EB-8990-722ADD7CEF57}"/>
              </a:ext>
            </a:extLst>
          </p:cNvPr>
          <p:cNvSpPr txBox="1"/>
          <p:nvPr/>
        </p:nvSpPr>
        <p:spPr>
          <a:xfrm>
            <a:off x="5634105" y="2553104"/>
            <a:ext cx="312906" cy="338554"/>
          </a:xfrm>
          <a:prstGeom prst="rect">
            <a:avLst/>
          </a:prstGeom>
          <a:noFill/>
        </p:spPr>
        <p:txBody>
          <a:bodyPr wrap="none" rtlCol="0">
            <a:spAutoFit/>
          </a:bodyPr>
          <a:lstStyle/>
          <a:p>
            <a:r>
              <a:rPr lang="en-US" sz="1600" dirty="0">
                <a:solidFill>
                  <a:srgbClr val="EB255F"/>
                </a:solidFill>
                <a:latin typeface="Meiryo" panose="020B0604030504040204" pitchFamily="34" charset="-128"/>
                <a:ea typeface="Meiryo" panose="020B0604030504040204" pitchFamily="34" charset="-128"/>
              </a:rPr>
              <a:t>1</a:t>
            </a:r>
          </a:p>
        </p:txBody>
      </p:sp>
      <p:sp>
        <p:nvSpPr>
          <p:cNvPr id="138" name="TextBox 137">
            <a:extLst>
              <a:ext uri="{FF2B5EF4-FFF2-40B4-BE49-F238E27FC236}">
                <a16:creationId xmlns:a16="http://schemas.microsoft.com/office/drawing/2014/main" id="{31720B8D-A17F-22DE-37A5-BC9E6499895E}"/>
              </a:ext>
            </a:extLst>
          </p:cNvPr>
          <p:cNvSpPr txBox="1"/>
          <p:nvPr/>
        </p:nvSpPr>
        <p:spPr>
          <a:xfrm>
            <a:off x="6213759" y="3157322"/>
            <a:ext cx="312906" cy="338554"/>
          </a:xfrm>
          <a:prstGeom prst="rect">
            <a:avLst/>
          </a:prstGeom>
          <a:noFill/>
        </p:spPr>
        <p:txBody>
          <a:bodyPr wrap="none" rtlCol="0">
            <a:spAutoFit/>
          </a:bodyPr>
          <a:lstStyle/>
          <a:p>
            <a:r>
              <a:rPr lang="en-US" sz="1600" dirty="0">
                <a:solidFill>
                  <a:srgbClr val="EB255F"/>
                </a:solidFill>
                <a:latin typeface="Meiryo" panose="020B0604030504040204" pitchFamily="34" charset="-128"/>
                <a:ea typeface="Meiryo" panose="020B0604030504040204" pitchFamily="34" charset="-128"/>
              </a:rPr>
              <a:t>1</a:t>
            </a:r>
          </a:p>
        </p:txBody>
      </p:sp>
      <p:sp>
        <p:nvSpPr>
          <p:cNvPr id="139" name="TextBox 138">
            <a:extLst>
              <a:ext uri="{FF2B5EF4-FFF2-40B4-BE49-F238E27FC236}">
                <a16:creationId xmlns:a16="http://schemas.microsoft.com/office/drawing/2014/main" id="{ABCB01F4-E871-92DF-43AA-763BB2ADAE74}"/>
              </a:ext>
            </a:extLst>
          </p:cNvPr>
          <p:cNvSpPr txBox="1"/>
          <p:nvPr/>
        </p:nvSpPr>
        <p:spPr>
          <a:xfrm>
            <a:off x="6705342" y="3169857"/>
            <a:ext cx="312906" cy="338554"/>
          </a:xfrm>
          <a:prstGeom prst="rect">
            <a:avLst/>
          </a:prstGeom>
          <a:noFill/>
        </p:spPr>
        <p:txBody>
          <a:bodyPr wrap="none" rtlCol="0">
            <a:spAutoFit/>
          </a:bodyPr>
          <a:lstStyle/>
          <a:p>
            <a:r>
              <a:rPr lang="en-US" sz="1600" dirty="0">
                <a:solidFill>
                  <a:srgbClr val="343A40"/>
                </a:solidFill>
                <a:latin typeface="Meiryo" panose="020B0604030504040204" pitchFamily="34" charset="-128"/>
                <a:ea typeface="Meiryo" panose="020B0604030504040204" pitchFamily="34" charset="-128"/>
              </a:rPr>
              <a:t>0</a:t>
            </a:r>
          </a:p>
        </p:txBody>
      </p:sp>
      <p:cxnSp>
        <p:nvCxnSpPr>
          <p:cNvPr id="140" name="Elbow Connector 139">
            <a:extLst>
              <a:ext uri="{FF2B5EF4-FFF2-40B4-BE49-F238E27FC236}">
                <a16:creationId xmlns:a16="http://schemas.microsoft.com/office/drawing/2014/main" id="{05A582E3-7242-2704-A8E3-0F8ABF3FC939}"/>
              </a:ext>
            </a:extLst>
          </p:cNvPr>
          <p:cNvCxnSpPr>
            <a:cxnSpLocks/>
            <a:stCxn id="136" idx="2"/>
            <a:endCxn id="73" idx="2"/>
          </p:cNvCxnSpPr>
          <p:nvPr/>
        </p:nvCxnSpPr>
        <p:spPr>
          <a:xfrm rot="5400000" flipH="1">
            <a:off x="6904913" y="999270"/>
            <a:ext cx="319687" cy="6915823"/>
          </a:xfrm>
          <a:prstGeom prst="bentConnector3">
            <a:avLst>
              <a:gd name="adj1" fmla="val -71507"/>
            </a:avLst>
          </a:prstGeom>
          <a:noFill/>
          <a:ln w="38100" cap="flat" cmpd="sng" algn="ctr">
            <a:solidFill>
              <a:srgbClr val="343A40"/>
            </a:solidFill>
            <a:prstDash val="solid"/>
            <a:miter lim="800000"/>
            <a:tailEnd type="triangle"/>
          </a:ln>
          <a:effectLst/>
        </p:spPr>
      </p:cxnSp>
    </p:spTree>
    <p:extLst>
      <p:ext uri="{BB962C8B-B14F-4D97-AF65-F5344CB8AC3E}">
        <p14:creationId xmlns:p14="http://schemas.microsoft.com/office/powerpoint/2010/main" val="13545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par>
                          <p:cTn id="13" fill="hold">
                            <p:stCondLst>
                              <p:cond delay="0"/>
                            </p:stCondLst>
                            <p:childTnLst>
                              <p:par>
                                <p:cTn id="14" presetID="9"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dissolve">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dissolve">
                                      <p:cBhvr>
                                        <p:cTn id="21" dur="500"/>
                                        <p:tgtEl>
                                          <p:spTgt spid="7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dissolve">
                                      <p:cBhvr>
                                        <p:cTn id="24" dur="500"/>
                                        <p:tgtEl>
                                          <p:spTgt spid="7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dissolve">
                                      <p:cBhvr>
                                        <p:cTn id="30" dur="500"/>
                                        <p:tgtEl>
                                          <p:spTgt spid="7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dissolve">
                                      <p:cBhvr>
                                        <p:cTn id="33" dur="500"/>
                                        <p:tgtEl>
                                          <p:spTgt spid="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dissolve">
                                      <p:cBhvr>
                                        <p:cTn id="36" dur="500"/>
                                        <p:tgtEl>
                                          <p:spTgt spid="7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dissolve">
                                      <p:cBhvr>
                                        <p:cTn id="39" dur="500"/>
                                        <p:tgtEl>
                                          <p:spTgt spid="8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dissolve">
                                      <p:cBhvr>
                                        <p:cTn id="42" dur="500"/>
                                        <p:tgtEl>
                                          <p:spTgt spid="8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dissolve">
                                      <p:cBhvr>
                                        <p:cTn id="45" dur="500"/>
                                        <p:tgtEl>
                                          <p:spTgt spid="8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dissolve">
                                      <p:cBhvr>
                                        <p:cTn id="50" dur="500"/>
                                        <p:tgtEl>
                                          <p:spTgt spid="104"/>
                                        </p:tgtEl>
                                      </p:cBhvr>
                                    </p:animEffect>
                                  </p:childTnLst>
                                </p:cTn>
                              </p:par>
                              <p:par>
                                <p:cTn id="51" presetID="9" presetClass="entr" presetSubtype="0"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dissolve">
                                      <p:cBhvr>
                                        <p:cTn id="53" dur="500"/>
                                        <p:tgtEl>
                                          <p:spTgt spid="106"/>
                                        </p:tgtEl>
                                      </p:cBhvr>
                                    </p:animEffect>
                                  </p:childTnLst>
                                </p:cTn>
                              </p:par>
                              <p:par>
                                <p:cTn id="54" presetID="9"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dissolve">
                                      <p:cBhvr>
                                        <p:cTn id="56" dur="500"/>
                                        <p:tgtEl>
                                          <p:spTgt spid="105"/>
                                        </p:tgtEl>
                                      </p:cBhvr>
                                    </p:animEffect>
                                  </p:childTnLst>
                                </p:cTn>
                              </p:par>
                              <p:par>
                                <p:cTn id="57" presetID="9" presetClass="entr" presetSubtype="0"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dissolve">
                                      <p:cBhvr>
                                        <p:cTn id="59" dur="500"/>
                                        <p:tgtEl>
                                          <p:spTgt spid="86"/>
                                        </p:tgtEl>
                                      </p:cBhvr>
                                    </p:animEffect>
                                  </p:childTnLst>
                                </p:cTn>
                              </p:par>
                              <p:par>
                                <p:cTn id="60" presetID="9"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dissolve">
                                      <p:cBhvr>
                                        <p:cTn id="62" dur="500"/>
                                        <p:tgtEl>
                                          <p:spTgt spid="84"/>
                                        </p:tgtEl>
                                      </p:cBhvr>
                                    </p:animEffect>
                                  </p:childTnLst>
                                </p:cTn>
                              </p:par>
                              <p:par>
                                <p:cTn id="63" presetID="9"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dissolve">
                                      <p:cBhvr>
                                        <p:cTn id="65" dur="500"/>
                                        <p:tgtEl>
                                          <p:spTgt spid="83"/>
                                        </p:tgtEl>
                                      </p:cBhvr>
                                    </p:animEffect>
                                  </p:childTnLst>
                                </p:cTn>
                              </p:par>
                              <p:par>
                                <p:cTn id="66" presetID="9" presetClass="entr" presetSubtype="0" fill="hold" nodeType="with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dissolve">
                                      <p:cBhvr>
                                        <p:cTn id="68" dur="500"/>
                                        <p:tgtEl>
                                          <p:spTgt spid="98"/>
                                        </p:tgtEl>
                                      </p:cBhvr>
                                    </p:animEffect>
                                  </p:childTnLst>
                                </p:cTn>
                              </p:par>
                              <p:par>
                                <p:cTn id="69" presetID="9"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dissolve">
                                      <p:cBhvr>
                                        <p:cTn id="71" dur="500"/>
                                        <p:tgtEl>
                                          <p:spTgt spid="99"/>
                                        </p:tgtEl>
                                      </p:cBhvr>
                                    </p:animEffect>
                                  </p:childTnLst>
                                </p:cTn>
                              </p:par>
                              <p:par>
                                <p:cTn id="72" presetID="9" presetClass="entr" presetSubtype="0" fill="hold"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dissolve">
                                      <p:cBhvr>
                                        <p:cTn id="74" dur="500"/>
                                        <p:tgtEl>
                                          <p:spTgt spid="90"/>
                                        </p:tgtEl>
                                      </p:cBhvr>
                                    </p:animEffect>
                                  </p:childTnLst>
                                </p:cTn>
                              </p:par>
                              <p:par>
                                <p:cTn id="75" presetID="9" presetClass="entr" presetSubtype="0" fill="hold" nodeType="with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dissolve">
                                      <p:cBhvr>
                                        <p:cTn id="77" dur="500"/>
                                        <p:tgtEl>
                                          <p:spTgt spid="89"/>
                                        </p:tgtEl>
                                      </p:cBhvr>
                                    </p:animEffect>
                                  </p:childTnLst>
                                </p:cTn>
                              </p:par>
                              <p:par>
                                <p:cTn id="78" presetID="9"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dissolve">
                                      <p:cBhvr>
                                        <p:cTn id="80" dur="500"/>
                                        <p:tgtEl>
                                          <p:spTgt spid="101"/>
                                        </p:tgtEl>
                                      </p:cBhvr>
                                    </p:animEffect>
                                  </p:childTnLst>
                                </p:cTn>
                              </p:par>
                              <p:par>
                                <p:cTn id="81" presetID="9" presetClass="entr" presetSubtype="0" fill="hold" nodeType="with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dissolve">
                                      <p:cBhvr>
                                        <p:cTn id="83" dur="500"/>
                                        <p:tgtEl>
                                          <p:spTgt spid="100"/>
                                        </p:tgtEl>
                                      </p:cBhvr>
                                    </p:animEffect>
                                  </p:childTnLst>
                                </p:cTn>
                              </p:par>
                              <p:par>
                                <p:cTn id="84" presetID="9" presetClass="entr" presetSubtype="0" fill="hold"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dissolve">
                                      <p:cBhvr>
                                        <p:cTn id="86" dur="500"/>
                                        <p:tgtEl>
                                          <p:spTgt spid="88"/>
                                        </p:tgtEl>
                                      </p:cBhvr>
                                    </p:animEffect>
                                  </p:childTnLst>
                                </p:cTn>
                              </p:par>
                              <p:par>
                                <p:cTn id="87" presetID="9" presetClass="entr" presetSubtype="0" fill="hold"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dissolve">
                                      <p:cBhvr>
                                        <p:cTn id="89" dur="500"/>
                                        <p:tgtEl>
                                          <p:spTgt spid="85"/>
                                        </p:tgtEl>
                                      </p:cBhvr>
                                    </p:animEffect>
                                  </p:childTnLst>
                                </p:cTn>
                              </p:par>
                              <p:par>
                                <p:cTn id="90" presetID="9" presetClass="entr" presetSubtype="0" fill="hold" nodeType="with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dissolve">
                                      <p:cBhvr>
                                        <p:cTn id="92" dur="500"/>
                                        <p:tgtEl>
                                          <p:spTgt spid="103"/>
                                        </p:tgtEl>
                                      </p:cBhvr>
                                    </p:animEffect>
                                  </p:childTnLst>
                                </p:cTn>
                              </p:par>
                              <p:par>
                                <p:cTn id="93" presetID="9" presetClass="entr" presetSubtype="0" fill="hold" nodeType="with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dissolve">
                                      <p:cBhvr>
                                        <p:cTn id="95" dur="500"/>
                                        <p:tgtEl>
                                          <p:spTgt spid="102"/>
                                        </p:tgtEl>
                                      </p:cBhvr>
                                    </p:animEffect>
                                  </p:childTnLst>
                                </p:cTn>
                              </p:par>
                              <p:par>
                                <p:cTn id="96" presetID="9" presetClass="entr" presetSubtype="0" fill="hold"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dissolve">
                                      <p:cBhvr>
                                        <p:cTn id="98" dur="500"/>
                                        <p:tgtEl>
                                          <p:spTgt spid="87"/>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dissolve">
                                      <p:cBhvr>
                                        <p:cTn id="101" dur="500"/>
                                        <p:tgtEl>
                                          <p:spTgt spid="92"/>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dissolve">
                                      <p:cBhvr>
                                        <p:cTn id="104" dur="500"/>
                                        <p:tgtEl>
                                          <p:spTgt spid="97"/>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dissolve">
                                      <p:cBhvr>
                                        <p:cTn id="107" dur="500"/>
                                        <p:tgtEl>
                                          <p:spTgt spid="9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91"/>
                                        </p:tgtEl>
                                        <p:attrNameLst>
                                          <p:attrName>style.visibility</p:attrName>
                                        </p:attrNameLst>
                                      </p:cBhvr>
                                      <p:to>
                                        <p:strVal val="visible"/>
                                      </p:to>
                                    </p:set>
                                    <p:animEffect transition="in" filter="dissolve">
                                      <p:cBhvr>
                                        <p:cTn id="110" dur="500"/>
                                        <p:tgtEl>
                                          <p:spTgt spid="91"/>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94"/>
                                        </p:tgtEl>
                                        <p:attrNameLst>
                                          <p:attrName>style.visibility</p:attrName>
                                        </p:attrNameLst>
                                      </p:cBhvr>
                                      <p:to>
                                        <p:strVal val="visible"/>
                                      </p:to>
                                    </p:set>
                                    <p:animEffect transition="in" filter="dissolve">
                                      <p:cBhvr>
                                        <p:cTn id="113" dur="500"/>
                                        <p:tgtEl>
                                          <p:spTgt spid="94"/>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dissolve">
                                      <p:cBhvr>
                                        <p:cTn id="116" dur="500"/>
                                        <p:tgtEl>
                                          <p:spTgt spid="9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95"/>
                                        </p:tgtEl>
                                        <p:attrNameLst>
                                          <p:attrName>style.visibility</p:attrName>
                                        </p:attrNameLst>
                                      </p:cBhvr>
                                      <p:to>
                                        <p:strVal val="visible"/>
                                      </p:to>
                                    </p:set>
                                    <p:animEffect transition="in" filter="dissolve">
                                      <p:cBhvr>
                                        <p:cTn id="119" dur="500"/>
                                        <p:tgtEl>
                                          <p:spTgt spid="95"/>
                                        </p:tgtEl>
                                      </p:cBhvr>
                                    </p:animEffect>
                                  </p:childTnLst>
                                </p:cTn>
                              </p:par>
                            </p:childTnLst>
                          </p:cTn>
                        </p:par>
                      </p:childTnLst>
                    </p:cTn>
                  </p:par>
                  <p:par>
                    <p:cTn id="120" fill="hold">
                      <p:stCondLst>
                        <p:cond delay="indefinite"/>
                      </p:stCondLst>
                      <p:childTnLst>
                        <p:par>
                          <p:cTn id="121" fill="hold">
                            <p:stCondLst>
                              <p:cond delay="0"/>
                            </p:stCondLst>
                            <p:childTnLst>
                              <p:par>
                                <p:cTn id="122" presetID="35" presetClass="emph" presetSubtype="0" repeatCount="3000" fill="hold" grpId="1" nodeType="clickEffect">
                                  <p:stCondLst>
                                    <p:cond delay="0"/>
                                  </p:stCondLst>
                                  <p:childTnLst>
                                    <p:anim calcmode="discrete" valueType="str">
                                      <p:cBhvr>
                                        <p:cTn id="123" dur="500" fill="hold"/>
                                        <p:tgtEl>
                                          <p:spTgt spid="104"/>
                                        </p:tgtEl>
                                        <p:attrNameLst>
                                          <p:attrName>style.visibility</p:attrName>
                                        </p:attrNameLst>
                                      </p:cBhvr>
                                      <p:tavLst>
                                        <p:tav tm="0">
                                          <p:val>
                                            <p:strVal val="hidden"/>
                                          </p:val>
                                        </p:tav>
                                        <p:tav tm="50000">
                                          <p:val>
                                            <p:strVal val="visible"/>
                                          </p:val>
                                        </p:tav>
                                      </p:tavLst>
                                    </p:anim>
                                  </p:childTnLst>
                                </p:cTn>
                              </p:par>
                              <p:par>
                                <p:cTn id="124" presetID="35" presetClass="emph" presetSubtype="0" repeatCount="3000" fill="hold" grpId="1" nodeType="withEffect">
                                  <p:stCondLst>
                                    <p:cond delay="0"/>
                                  </p:stCondLst>
                                  <p:childTnLst>
                                    <p:anim calcmode="discrete" valueType="str">
                                      <p:cBhvr>
                                        <p:cTn id="125" dur="500" fill="hold"/>
                                        <p:tgtEl>
                                          <p:spTgt spid="91"/>
                                        </p:tgtEl>
                                        <p:attrNameLst>
                                          <p:attrName>style.visibility</p:attrName>
                                        </p:attrNameLst>
                                      </p:cBhvr>
                                      <p:tavLst>
                                        <p:tav tm="0">
                                          <p:val>
                                            <p:strVal val="hidden"/>
                                          </p:val>
                                        </p:tav>
                                        <p:tav tm="50000">
                                          <p:val>
                                            <p:strVal val="visible"/>
                                          </p:val>
                                        </p:tav>
                                      </p:tavLst>
                                    </p:anim>
                                  </p:childTnLst>
                                </p:cTn>
                              </p:par>
                              <p:par>
                                <p:cTn id="126" presetID="35" presetClass="emph" presetSubtype="0" repeatCount="3000" fill="hold" grpId="1" nodeType="withEffect">
                                  <p:stCondLst>
                                    <p:cond delay="0"/>
                                  </p:stCondLst>
                                  <p:childTnLst>
                                    <p:anim calcmode="discrete" valueType="str">
                                      <p:cBhvr>
                                        <p:cTn id="127" dur="500" fill="hold"/>
                                        <p:tgtEl>
                                          <p:spTgt spid="93"/>
                                        </p:tgtEl>
                                        <p:attrNameLst>
                                          <p:attrName>style.visibility</p:attrName>
                                        </p:attrNameLst>
                                      </p:cBhvr>
                                      <p:tavLst>
                                        <p:tav tm="0">
                                          <p:val>
                                            <p:strVal val="hidden"/>
                                          </p:val>
                                        </p:tav>
                                        <p:tav tm="50000">
                                          <p:val>
                                            <p:strVal val="visible"/>
                                          </p:val>
                                        </p:tav>
                                      </p:tavLst>
                                    </p:anim>
                                  </p:childTnLst>
                                </p:cTn>
                              </p:par>
                              <p:par>
                                <p:cTn id="128" presetID="35" presetClass="emph" presetSubtype="0" repeatCount="3000" fill="hold" grpId="1" nodeType="withEffect">
                                  <p:stCondLst>
                                    <p:cond delay="0"/>
                                  </p:stCondLst>
                                  <p:childTnLst>
                                    <p:anim calcmode="discrete" valueType="str">
                                      <p:cBhvr>
                                        <p:cTn id="129" dur="500" fill="hold"/>
                                        <p:tgtEl>
                                          <p:spTgt spid="96"/>
                                        </p:tgtEl>
                                        <p:attrNameLst>
                                          <p:attrName>style.visibility</p:attrName>
                                        </p:attrNameLst>
                                      </p:cBhvr>
                                      <p:tavLst>
                                        <p:tav tm="0">
                                          <p:val>
                                            <p:strVal val="hidden"/>
                                          </p:val>
                                        </p:tav>
                                        <p:tav tm="50000">
                                          <p:val>
                                            <p:strVal val="visible"/>
                                          </p:val>
                                        </p:tav>
                                      </p:tavLst>
                                    </p:anim>
                                  </p:childTnLst>
                                </p:cTn>
                              </p:par>
                            </p:childTnLst>
                          </p:cTn>
                        </p:par>
                      </p:childTnLst>
                    </p:cTn>
                  </p:par>
                  <p:par>
                    <p:cTn id="130" fill="hold">
                      <p:stCondLst>
                        <p:cond delay="indefinite"/>
                      </p:stCondLst>
                      <p:childTnLst>
                        <p:par>
                          <p:cTn id="131" fill="hold">
                            <p:stCondLst>
                              <p:cond delay="0"/>
                            </p:stCondLst>
                            <p:childTnLst>
                              <p:par>
                                <p:cTn id="132" presetID="35" presetClass="emph" presetSubtype="0" repeatCount="3000" fill="hold" grpId="1" nodeType="clickEffect">
                                  <p:stCondLst>
                                    <p:cond delay="0"/>
                                  </p:stCondLst>
                                  <p:childTnLst>
                                    <p:anim calcmode="discrete" valueType="str">
                                      <p:cBhvr>
                                        <p:cTn id="133" dur="500" fill="hold"/>
                                        <p:tgtEl>
                                          <p:spTgt spid="92"/>
                                        </p:tgtEl>
                                        <p:attrNameLst>
                                          <p:attrName>style.visibility</p:attrName>
                                        </p:attrNameLst>
                                      </p:cBhvr>
                                      <p:tavLst>
                                        <p:tav tm="0">
                                          <p:val>
                                            <p:strVal val="hidden"/>
                                          </p:val>
                                        </p:tav>
                                        <p:tav tm="50000">
                                          <p:val>
                                            <p:strVal val="visible"/>
                                          </p:val>
                                        </p:tav>
                                      </p:tavLst>
                                    </p:anim>
                                  </p:childTnLst>
                                </p:cTn>
                              </p:par>
                              <p:par>
                                <p:cTn id="134" presetID="35" presetClass="emph" presetSubtype="0" repeatCount="3000" fill="hold" grpId="1" nodeType="withEffect">
                                  <p:stCondLst>
                                    <p:cond delay="0"/>
                                  </p:stCondLst>
                                  <p:childTnLst>
                                    <p:anim calcmode="discrete" valueType="str">
                                      <p:cBhvr>
                                        <p:cTn id="135" dur="500" fill="hold"/>
                                        <p:tgtEl>
                                          <p:spTgt spid="95"/>
                                        </p:tgtEl>
                                        <p:attrNameLst>
                                          <p:attrName>style.visibility</p:attrName>
                                        </p:attrNameLst>
                                      </p:cBhvr>
                                      <p:tavLst>
                                        <p:tav tm="0">
                                          <p:val>
                                            <p:strVal val="hidden"/>
                                          </p:val>
                                        </p:tav>
                                        <p:tav tm="50000">
                                          <p:val>
                                            <p:strVal val="visible"/>
                                          </p:val>
                                        </p:tav>
                                      </p:tavLst>
                                    </p:anim>
                                  </p:childTnLst>
                                </p:cTn>
                              </p:par>
                              <p:par>
                                <p:cTn id="136" presetID="35" presetClass="emph" presetSubtype="0" repeatCount="3000" fill="hold" grpId="1" nodeType="withEffect">
                                  <p:stCondLst>
                                    <p:cond delay="0"/>
                                  </p:stCondLst>
                                  <p:childTnLst>
                                    <p:anim calcmode="discrete" valueType="str">
                                      <p:cBhvr>
                                        <p:cTn id="137" dur="500" fill="hold"/>
                                        <p:tgtEl>
                                          <p:spTgt spid="94"/>
                                        </p:tgtEl>
                                        <p:attrNameLst>
                                          <p:attrName>style.visibility</p:attrName>
                                        </p:attrNameLst>
                                      </p:cBhvr>
                                      <p:tavLst>
                                        <p:tav tm="0">
                                          <p:val>
                                            <p:strVal val="hidden"/>
                                          </p:val>
                                        </p:tav>
                                        <p:tav tm="50000">
                                          <p:val>
                                            <p:strVal val="visible"/>
                                          </p:val>
                                        </p:tav>
                                      </p:tavLst>
                                    </p:anim>
                                  </p:childTnLst>
                                </p:cTn>
                              </p:par>
                              <p:par>
                                <p:cTn id="138" presetID="35" presetClass="emph" presetSubtype="0" repeatCount="3000" fill="hold" grpId="1" nodeType="withEffect">
                                  <p:stCondLst>
                                    <p:cond delay="0"/>
                                  </p:stCondLst>
                                  <p:childTnLst>
                                    <p:anim calcmode="discrete" valueType="str">
                                      <p:cBhvr>
                                        <p:cTn id="139" dur="500" fill="hold"/>
                                        <p:tgtEl>
                                          <p:spTgt spid="97"/>
                                        </p:tgtEl>
                                        <p:attrNameLst>
                                          <p:attrName>style.visibility</p:attrName>
                                        </p:attrNameLst>
                                      </p:cBhvr>
                                      <p:tavLst>
                                        <p:tav tm="0">
                                          <p:val>
                                            <p:strVal val="hidden"/>
                                          </p:val>
                                        </p:tav>
                                        <p:tav tm="50000">
                                          <p:val>
                                            <p:strVal val="visible"/>
                                          </p:val>
                                        </p:tav>
                                      </p:tavLst>
                                    </p:anim>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114"/>
                                        </p:tgtEl>
                                        <p:attrNameLst>
                                          <p:attrName>style.visibility</p:attrName>
                                        </p:attrNameLst>
                                      </p:cBhvr>
                                      <p:to>
                                        <p:strVal val="visible"/>
                                      </p:to>
                                    </p:set>
                                    <p:animEffect transition="in" filter="dissolve">
                                      <p:cBhvr>
                                        <p:cTn id="144" dur="500"/>
                                        <p:tgtEl>
                                          <p:spTgt spid="114"/>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16"/>
                                        </p:tgtEl>
                                        <p:attrNameLst>
                                          <p:attrName>style.visibility</p:attrName>
                                        </p:attrNameLst>
                                      </p:cBhvr>
                                      <p:to>
                                        <p:strVal val="visible"/>
                                      </p:to>
                                    </p:set>
                                    <p:animEffect transition="in" filter="dissolve">
                                      <p:cBhvr>
                                        <p:cTn id="147" dur="500"/>
                                        <p:tgtEl>
                                          <p:spTgt spid="116"/>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115"/>
                                        </p:tgtEl>
                                        <p:attrNameLst>
                                          <p:attrName>style.visibility</p:attrName>
                                        </p:attrNameLst>
                                      </p:cBhvr>
                                      <p:to>
                                        <p:strVal val="visible"/>
                                      </p:to>
                                    </p:set>
                                    <p:animEffect transition="in" filter="dissolve">
                                      <p:cBhvr>
                                        <p:cTn id="150" dur="500"/>
                                        <p:tgtEl>
                                          <p:spTgt spid="115"/>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13"/>
                                        </p:tgtEl>
                                        <p:attrNameLst>
                                          <p:attrName>style.visibility</p:attrName>
                                        </p:attrNameLst>
                                      </p:cBhvr>
                                      <p:to>
                                        <p:strVal val="visible"/>
                                      </p:to>
                                    </p:set>
                                    <p:animEffect transition="in" filter="dissolve">
                                      <p:cBhvr>
                                        <p:cTn id="153" dur="500"/>
                                        <p:tgtEl>
                                          <p:spTgt spid="113"/>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11"/>
                                        </p:tgtEl>
                                        <p:attrNameLst>
                                          <p:attrName>style.visibility</p:attrName>
                                        </p:attrNameLst>
                                      </p:cBhvr>
                                      <p:to>
                                        <p:strVal val="visible"/>
                                      </p:to>
                                    </p:set>
                                    <p:animEffect transition="in" filter="dissolve">
                                      <p:cBhvr>
                                        <p:cTn id="156" dur="500"/>
                                        <p:tgtEl>
                                          <p:spTgt spid="111"/>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12"/>
                                        </p:tgtEl>
                                        <p:attrNameLst>
                                          <p:attrName>style.visibility</p:attrName>
                                        </p:attrNameLst>
                                      </p:cBhvr>
                                      <p:to>
                                        <p:strVal val="visible"/>
                                      </p:to>
                                    </p:set>
                                    <p:animEffect transition="in" filter="dissolve">
                                      <p:cBhvr>
                                        <p:cTn id="159" dur="500"/>
                                        <p:tgtEl>
                                          <p:spTgt spid="112"/>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nodeType="clickEffect">
                                  <p:stCondLst>
                                    <p:cond delay="0"/>
                                  </p:stCondLst>
                                  <p:childTnLst>
                                    <p:set>
                                      <p:cBhvr>
                                        <p:cTn id="163" dur="1" fill="hold">
                                          <p:stCondLst>
                                            <p:cond delay="0"/>
                                          </p:stCondLst>
                                        </p:cTn>
                                        <p:tgtEl>
                                          <p:spTgt spid="118"/>
                                        </p:tgtEl>
                                        <p:attrNameLst>
                                          <p:attrName>style.visibility</p:attrName>
                                        </p:attrNameLst>
                                      </p:cBhvr>
                                      <p:to>
                                        <p:strVal val="visible"/>
                                      </p:to>
                                    </p:set>
                                    <p:animEffect transition="in" filter="dissolve">
                                      <p:cBhvr>
                                        <p:cTn id="164" dur="500"/>
                                        <p:tgtEl>
                                          <p:spTgt spid="118"/>
                                        </p:tgtEl>
                                      </p:cBhvr>
                                    </p:animEffect>
                                  </p:childTnLst>
                                </p:cTn>
                              </p:par>
                            </p:childTnLst>
                          </p:cTn>
                        </p:par>
                        <p:par>
                          <p:cTn id="165" fill="hold">
                            <p:stCondLst>
                              <p:cond delay="500"/>
                            </p:stCondLst>
                            <p:childTnLst>
                              <p:par>
                                <p:cTn id="166" presetID="9" presetClass="entr" presetSubtype="0" fill="hold" grpId="0" nodeType="afterEffect">
                                  <p:stCondLst>
                                    <p:cond delay="0"/>
                                  </p:stCondLst>
                                  <p:childTnLst>
                                    <p:set>
                                      <p:cBhvr>
                                        <p:cTn id="167" dur="1" fill="hold">
                                          <p:stCondLst>
                                            <p:cond delay="0"/>
                                          </p:stCondLst>
                                        </p:cTn>
                                        <p:tgtEl>
                                          <p:spTgt spid="129"/>
                                        </p:tgtEl>
                                        <p:attrNameLst>
                                          <p:attrName>style.visibility</p:attrName>
                                        </p:attrNameLst>
                                      </p:cBhvr>
                                      <p:to>
                                        <p:strVal val="visible"/>
                                      </p:to>
                                    </p:set>
                                    <p:animEffect transition="in" filter="dissolve">
                                      <p:cBhvr>
                                        <p:cTn id="168" dur="500"/>
                                        <p:tgtEl>
                                          <p:spTgt spid="129"/>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117"/>
                                        </p:tgtEl>
                                        <p:attrNameLst>
                                          <p:attrName>style.visibility</p:attrName>
                                        </p:attrNameLst>
                                      </p:cBhvr>
                                      <p:to>
                                        <p:strVal val="visible"/>
                                      </p:to>
                                    </p:set>
                                    <p:animEffect transition="in" filter="dissolve">
                                      <p:cBhvr>
                                        <p:cTn id="171" dur="500"/>
                                        <p:tgtEl>
                                          <p:spTgt spid="117"/>
                                        </p:tgtEl>
                                      </p:cBhvr>
                                    </p:animEffect>
                                  </p:childTnLst>
                                </p:cTn>
                              </p:par>
                              <p:par>
                                <p:cTn id="172" presetID="9" presetClass="entr" presetSubtype="0" fill="hold" nodeType="withEffect">
                                  <p:stCondLst>
                                    <p:cond delay="0"/>
                                  </p:stCondLst>
                                  <p:childTnLst>
                                    <p:set>
                                      <p:cBhvr>
                                        <p:cTn id="173" dur="1" fill="hold">
                                          <p:stCondLst>
                                            <p:cond delay="0"/>
                                          </p:stCondLst>
                                        </p:cTn>
                                        <p:tgtEl>
                                          <p:spTgt spid="128"/>
                                        </p:tgtEl>
                                        <p:attrNameLst>
                                          <p:attrName>style.visibility</p:attrName>
                                        </p:attrNameLst>
                                      </p:cBhvr>
                                      <p:to>
                                        <p:strVal val="visible"/>
                                      </p:to>
                                    </p:set>
                                    <p:animEffect transition="in" filter="dissolve">
                                      <p:cBhvr>
                                        <p:cTn id="174" dur="500"/>
                                        <p:tgtEl>
                                          <p:spTgt spid="128"/>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25"/>
                                        </p:tgtEl>
                                        <p:attrNameLst>
                                          <p:attrName>style.visibility</p:attrName>
                                        </p:attrNameLst>
                                      </p:cBhvr>
                                      <p:to>
                                        <p:strVal val="visible"/>
                                      </p:to>
                                    </p:set>
                                    <p:animEffect transition="in" filter="dissolve">
                                      <p:cBhvr>
                                        <p:cTn id="177" dur="500"/>
                                        <p:tgtEl>
                                          <p:spTgt spid="125"/>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127"/>
                                        </p:tgtEl>
                                        <p:attrNameLst>
                                          <p:attrName>style.visibility</p:attrName>
                                        </p:attrNameLst>
                                      </p:cBhvr>
                                      <p:to>
                                        <p:strVal val="visible"/>
                                      </p:to>
                                    </p:set>
                                    <p:animEffect transition="in" filter="dissolve">
                                      <p:cBhvr>
                                        <p:cTn id="180" dur="500"/>
                                        <p:tgtEl>
                                          <p:spTgt spid="127"/>
                                        </p:tgtEl>
                                      </p:cBhvr>
                                    </p:animEffect>
                                  </p:childTnLst>
                                </p:cTn>
                              </p:par>
                              <p:par>
                                <p:cTn id="181" presetID="9" presetClass="entr" presetSubtype="0" fill="hold" nodeType="withEffect">
                                  <p:stCondLst>
                                    <p:cond delay="0"/>
                                  </p:stCondLst>
                                  <p:childTnLst>
                                    <p:set>
                                      <p:cBhvr>
                                        <p:cTn id="182" dur="1" fill="hold">
                                          <p:stCondLst>
                                            <p:cond delay="0"/>
                                          </p:stCondLst>
                                        </p:cTn>
                                        <p:tgtEl>
                                          <p:spTgt spid="126"/>
                                        </p:tgtEl>
                                        <p:attrNameLst>
                                          <p:attrName>style.visibility</p:attrName>
                                        </p:attrNameLst>
                                      </p:cBhvr>
                                      <p:to>
                                        <p:strVal val="visible"/>
                                      </p:to>
                                    </p:set>
                                    <p:animEffect transition="in" filter="dissolve">
                                      <p:cBhvr>
                                        <p:cTn id="183" dur="500"/>
                                        <p:tgtEl>
                                          <p:spTgt spid="126"/>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124"/>
                                        </p:tgtEl>
                                        <p:attrNameLst>
                                          <p:attrName>style.visibility</p:attrName>
                                        </p:attrNameLst>
                                      </p:cBhvr>
                                      <p:to>
                                        <p:strVal val="visible"/>
                                      </p:to>
                                    </p:set>
                                    <p:animEffect transition="in" filter="dissolve">
                                      <p:cBhvr>
                                        <p:cTn id="186" dur="500"/>
                                        <p:tgtEl>
                                          <p:spTgt spid="124"/>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121"/>
                                        </p:tgtEl>
                                        <p:attrNameLst>
                                          <p:attrName>style.visibility</p:attrName>
                                        </p:attrNameLst>
                                      </p:cBhvr>
                                      <p:to>
                                        <p:strVal val="visible"/>
                                      </p:to>
                                    </p:set>
                                    <p:animEffect transition="in" filter="dissolve">
                                      <p:cBhvr>
                                        <p:cTn id="189" dur="500"/>
                                        <p:tgtEl>
                                          <p:spTgt spid="121"/>
                                        </p:tgtEl>
                                      </p:cBhvr>
                                    </p:animEffect>
                                  </p:childTnLst>
                                </p:cTn>
                              </p:par>
                              <p:par>
                                <p:cTn id="190" presetID="9" presetClass="entr" presetSubtype="0" fill="hold" nodeType="withEffect">
                                  <p:stCondLst>
                                    <p:cond delay="0"/>
                                  </p:stCondLst>
                                  <p:childTnLst>
                                    <p:set>
                                      <p:cBhvr>
                                        <p:cTn id="191" dur="1" fill="hold">
                                          <p:stCondLst>
                                            <p:cond delay="0"/>
                                          </p:stCondLst>
                                        </p:cTn>
                                        <p:tgtEl>
                                          <p:spTgt spid="123"/>
                                        </p:tgtEl>
                                        <p:attrNameLst>
                                          <p:attrName>style.visibility</p:attrName>
                                        </p:attrNameLst>
                                      </p:cBhvr>
                                      <p:to>
                                        <p:strVal val="visible"/>
                                      </p:to>
                                    </p:set>
                                    <p:animEffect transition="in" filter="dissolve">
                                      <p:cBhvr>
                                        <p:cTn id="192" dur="500"/>
                                        <p:tgtEl>
                                          <p:spTgt spid="123"/>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119"/>
                                        </p:tgtEl>
                                        <p:attrNameLst>
                                          <p:attrName>style.visibility</p:attrName>
                                        </p:attrNameLst>
                                      </p:cBhvr>
                                      <p:to>
                                        <p:strVal val="visible"/>
                                      </p:to>
                                    </p:set>
                                    <p:animEffect transition="in" filter="dissolve">
                                      <p:cBhvr>
                                        <p:cTn id="195" dur="500"/>
                                        <p:tgtEl>
                                          <p:spTgt spid="119"/>
                                        </p:tgtEl>
                                      </p:cBhvr>
                                    </p:animEffect>
                                  </p:childTnLst>
                                </p:cTn>
                              </p:par>
                              <p:par>
                                <p:cTn id="196" presetID="9" presetClass="entr" presetSubtype="0" fill="hold" nodeType="withEffect">
                                  <p:stCondLst>
                                    <p:cond delay="0"/>
                                  </p:stCondLst>
                                  <p:childTnLst>
                                    <p:set>
                                      <p:cBhvr>
                                        <p:cTn id="197" dur="1" fill="hold">
                                          <p:stCondLst>
                                            <p:cond delay="0"/>
                                          </p:stCondLst>
                                        </p:cTn>
                                        <p:tgtEl>
                                          <p:spTgt spid="122"/>
                                        </p:tgtEl>
                                        <p:attrNameLst>
                                          <p:attrName>style.visibility</p:attrName>
                                        </p:attrNameLst>
                                      </p:cBhvr>
                                      <p:to>
                                        <p:strVal val="visible"/>
                                      </p:to>
                                    </p:set>
                                    <p:animEffect transition="in" filter="dissolve">
                                      <p:cBhvr>
                                        <p:cTn id="198" dur="500"/>
                                        <p:tgtEl>
                                          <p:spTgt spid="122"/>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120"/>
                                        </p:tgtEl>
                                        <p:attrNameLst>
                                          <p:attrName>style.visibility</p:attrName>
                                        </p:attrNameLst>
                                      </p:cBhvr>
                                      <p:to>
                                        <p:strVal val="visible"/>
                                      </p:to>
                                    </p:set>
                                    <p:animEffect transition="in" filter="dissolve">
                                      <p:cBhvr>
                                        <p:cTn id="201" dur="500"/>
                                        <p:tgtEl>
                                          <p:spTgt spid="120"/>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dissolve">
                                      <p:cBhvr>
                                        <p:cTn id="206" dur="500"/>
                                        <p:tgtEl>
                                          <p:spTgt spid="138"/>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dissolve">
                                      <p:cBhvr>
                                        <p:cTn id="209" dur="500"/>
                                        <p:tgtEl>
                                          <p:spTgt spid="139"/>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137"/>
                                        </p:tgtEl>
                                        <p:attrNameLst>
                                          <p:attrName>style.visibility</p:attrName>
                                        </p:attrNameLst>
                                      </p:cBhvr>
                                      <p:to>
                                        <p:strVal val="visible"/>
                                      </p:to>
                                    </p:set>
                                    <p:animEffect transition="in" filter="dissolve">
                                      <p:cBhvr>
                                        <p:cTn id="212" dur="500"/>
                                        <p:tgtEl>
                                          <p:spTgt spid="137"/>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134"/>
                                        </p:tgtEl>
                                        <p:attrNameLst>
                                          <p:attrName>style.visibility</p:attrName>
                                        </p:attrNameLst>
                                      </p:cBhvr>
                                      <p:to>
                                        <p:strVal val="visible"/>
                                      </p:to>
                                    </p:set>
                                    <p:animEffect transition="in" filter="dissolve">
                                      <p:cBhvr>
                                        <p:cTn id="217" dur="500"/>
                                        <p:tgtEl>
                                          <p:spTgt spid="134"/>
                                        </p:tgtEl>
                                      </p:cBhvr>
                                    </p:animEffect>
                                  </p:childTnLst>
                                </p:cTn>
                              </p:par>
                              <p:par>
                                <p:cTn id="218" presetID="9" presetClass="entr" presetSubtype="0" fill="hold" nodeType="withEffect">
                                  <p:stCondLst>
                                    <p:cond delay="0"/>
                                  </p:stCondLst>
                                  <p:childTnLst>
                                    <p:set>
                                      <p:cBhvr>
                                        <p:cTn id="219" dur="1" fill="hold">
                                          <p:stCondLst>
                                            <p:cond delay="0"/>
                                          </p:stCondLst>
                                        </p:cTn>
                                        <p:tgtEl>
                                          <p:spTgt spid="132"/>
                                        </p:tgtEl>
                                        <p:attrNameLst>
                                          <p:attrName>style.visibility</p:attrName>
                                        </p:attrNameLst>
                                      </p:cBhvr>
                                      <p:to>
                                        <p:strVal val="visible"/>
                                      </p:to>
                                    </p:set>
                                    <p:animEffect transition="in" filter="dissolve">
                                      <p:cBhvr>
                                        <p:cTn id="220" dur="500"/>
                                        <p:tgtEl>
                                          <p:spTgt spid="132"/>
                                        </p:tgtEl>
                                      </p:cBhvr>
                                    </p:animEffect>
                                  </p:childTnLst>
                                </p:cTn>
                              </p:par>
                              <p:par>
                                <p:cTn id="221" presetID="9" presetClass="entr" presetSubtype="0" fill="hold" nodeType="withEffect">
                                  <p:stCondLst>
                                    <p:cond delay="0"/>
                                  </p:stCondLst>
                                  <p:childTnLst>
                                    <p:set>
                                      <p:cBhvr>
                                        <p:cTn id="222" dur="1" fill="hold">
                                          <p:stCondLst>
                                            <p:cond delay="0"/>
                                          </p:stCondLst>
                                        </p:cTn>
                                        <p:tgtEl>
                                          <p:spTgt spid="131"/>
                                        </p:tgtEl>
                                        <p:attrNameLst>
                                          <p:attrName>style.visibility</p:attrName>
                                        </p:attrNameLst>
                                      </p:cBhvr>
                                      <p:to>
                                        <p:strVal val="visible"/>
                                      </p:to>
                                    </p:set>
                                    <p:animEffect transition="in" filter="dissolve">
                                      <p:cBhvr>
                                        <p:cTn id="223" dur="500"/>
                                        <p:tgtEl>
                                          <p:spTgt spid="131"/>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133"/>
                                        </p:tgtEl>
                                        <p:attrNameLst>
                                          <p:attrName>style.visibility</p:attrName>
                                        </p:attrNameLst>
                                      </p:cBhvr>
                                      <p:to>
                                        <p:strVal val="visible"/>
                                      </p:to>
                                    </p:set>
                                    <p:animEffect transition="in" filter="dissolve">
                                      <p:cBhvr>
                                        <p:cTn id="226" dur="500"/>
                                        <p:tgtEl>
                                          <p:spTgt spid="133"/>
                                        </p:tgtEl>
                                      </p:cBhvr>
                                    </p:animEffect>
                                  </p:childTnLst>
                                </p:cTn>
                              </p:par>
                            </p:childTnLst>
                          </p:cTn>
                        </p:par>
                        <p:par>
                          <p:cTn id="227" fill="hold">
                            <p:stCondLst>
                              <p:cond delay="500"/>
                            </p:stCondLst>
                            <p:childTnLst>
                              <p:par>
                                <p:cTn id="228" presetID="9" presetClass="entr" presetSubtype="0" fill="hold" grpId="0" nodeType="afterEffect">
                                  <p:stCondLst>
                                    <p:cond delay="0"/>
                                  </p:stCondLst>
                                  <p:childTnLst>
                                    <p:set>
                                      <p:cBhvr>
                                        <p:cTn id="229" dur="1" fill="hold">
                                          <p:stCondLst>
                                            <p:cond delay="0"/>
                                          </p:stCondLst>
                                        </p:cTn>
                                        <p:tgtEl>
                                          <p:spTgt spid="130"/>
                                        </p:tgtEl>
                                        <p:attrNameLst>
                                          <p:attrName>style.visibility</p:attrName>
                                        </p:attrNameLst>
                                      </p:cBhvr>
                                      <p:to>
                                        <p:strVal val="visible"/>
                                      </p:to>
                                    </p:set>
                                    <p:animEffect transition="in" filter="dissolve">
                                      <p:cBhvr>
                                        <p:cTn id="230" dur="500"/>
                                        <p:tgtEl>
                                          <p:spTgt spid="130"/>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nodeType="clickEffect">
                                  <p:stCondLst>
                                    <p:cond delay="0"/>
                                  </p:stCondLst>
                                  <p:childTnLst>
                                    <p:set>
                                      <p:cBhvr>
                                        <p:cTn id="234" dur="1" fill="hold">
                                          <p:stCondLst>
                                            <p:cond delay="0"/>
                                          </p:stCondLst>
                                        </p:cTn>
                                        <p:tgtEl>
                                          <p:spTgt spid="135"/>
                                        </p:tgtEl>
                                        <p:attrNameLst>
                                          <p:attrName>style.visibility</p:attrName>
                                        </p:attrNameLst>
                                      </p:cBhvr>
                                      <p:to>
                                        <p:strVal val="visible"/>
                                      </p:to>
                                    </p:set>
                                    <p:animEffect transition="in" filter="dissolve">
                                      <p:cBhvr>
                                        <p:cTn id="235" dur="500"/>
                                        <p:tgtEl>
                                          <p:spTgt spid="135"/>
                                        </p:tgtEl>
                                      </p:cBhvr>
                                    </p:animEffect>
                                  </p:childTnLst>
                                </p:cTn>
                              </p:par>
                              <p:par>
                                <p:cTn id="236" presetID="9" presetClass="entr" presetSubtype="0" fill="hold" grpId="0" nodeType="withEffect">
                                  <p:stCondLst>
                                    <p:cond delay="0"/>
                                  </p:stCondLst>
                                  <p:childTnLst>
                                    <p:set>
                                      <p:cBhvr>
                                        <p:cTn id="237" dur="1" fill="hold">
                                          <p:stCondLst>
                                            <p:cond delay="0"/>
                                          </p:stCondLst>
                                        </p:cTn>
                                        <p:tgtEl>
                                          <p:spTgt spid="136"/>
                                        </p:tgtEl>
                                        <p:attrNameLst>
                                          <p:attrName>style.visibility</p:attrName>
                                        </p:attrNameLst>
                                      </p:cBhvr>
                                      <p:to>
                                        <p:strVal val="visible"/>
                                      </p:to>
                                    </p:set>
                                    <p:animEffect transition="in" filter="dissolve">
                                      <p:cBhvr>
                                        <p:cTn id="238" dur="500"/>
                                        <p:tgtEl>
                                          <p:spTgt spid="136"/>
                                        </p:tgtEl>
                                      </p:cBhvr>
                                    </p:animEffect>
                                  </p:childTnLst>
                                </p:cTn>
                              </p:par>
                            </p:childTnLst>
                          </p:cTn>
                        </p:par>
                      </p:childTnLst>
                    </p:cTn>
                  </p:par>
                  <p:par>
                    <p:cTn id="239" fill="hold">
                      <p:stCondLst>
                        <p:cond delay="indefinite"/>
                      </p:stCondLst>
                      <p:childTnLst>
                        <p:par>
                          <p:cTn id="240" fill="hold">
                            <p:stCondLst>
                              <p:cond delay="0"/>
                            </p:stCondLst>
                            <p:childTnLst>
                              <p:par>
                                <p:cTn id="241" presetID="16" presetClass="entr" presetSubtype="21" fill="hold" nodeType="clickEffect">
                                  <p:stCondLst>
                                    <p:cond delay="0"/>
                                  </p:stCondLst>
                                  <p:childTnLst>
                                    <p:set>
                                      <p:cBhvr>
                                        <p:cTn id="242" dur="1" fill="hold">
                                          <p:stCondLst>
                                            <p:cond delay="0"/>
                                          </p:stCondLst>
                                        </p:cTn>
                                        <p:tgtEl>
                                          <p:spTgt spid="140"/>
                                        </p:tgtEl>
                                        <p:attrNameLst>
                                          <p:attrName>style.visibility</p:attrName>
                                        </p:attrNameLst>
                                      </p:cBhvr>
                                      <p:to>
                                        <p:strVal val="visible"/>
                                      </p:to>
                                    </p:set>
                                    <p:animEffect transition="in" filter="barn(inVertical)">
                                      <p:cBhvr>
                                        <p:cTn id="243" dur="500"/>
                                        <p:tgtEl>
                                          <p:spTgt spid="140"/>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xit" presetSubtype="0" fill="hold" grpId="1" nodeType="clickEffect">
                                  <p:stCondLst>
                                    <p:cond delay="0"/>
                                  </p:stCondLst>
                                  <p:childTnLst>
                                    <p:animEffect transition="out" filter="dissolve">
                                      <p:cBhvr>
                                        <p:cTn id="247" dur="1000"/>
                                        <p:tgtEl>
                                          <p:spTgt spid="111"/>
                                        </p:tgtEl>
                                      </p:cBhvr>
                                    </p:animEffect>
                                    <p:set>
                                      <p:cBhvr>
                                        <p:cTn id="248" dur="1" fill="hold">
                                          <p:stCondLst>
                                            <p:cond delay="999"/>
                                          </p:stCondLst>
                                        </p:cTn>
                                        <p:tgtEl>
                                          <p:spTgt spid="111"/>
                                        </p:tgtEl>
                                        <p:attrNameLst>
                                          <p:attrName>style.visibility</p:attrName>
                                        </p:attrNameLst>
                                      </p:cBhvr>
                                      <p:to>
                                        <p:strVal val="hidden"/>
                                      </p:to>
                                    </p:set>
                                  </p:childTnLst>
                                </p:cTn>
                              </p:par>
                              <p:par>
                                <p:cTn id="249" presetID="9" presetClass="exit" presetSubtype="0" fill="hold" grpId="1" nodeType="withEffect">
                                  <p:stCondLst>
                                    <p:cond delay="0"/>
                                  </p:stCondLst>
                                  <p:childTnLst>
                                    <p:animEffect transition="out" filter="dissolve">
                                      <p:cBhvr>
                                        <p:cTn id="250" dur="1000"/>
                                        <p:tgtEl>
                                          <p:spTgt spid="112"/>
                                        </p:tgtEl>
                                      </p:cBhvr>
                                    </p:animEffect>
                                    <p:set>
                                      <p:cBhvr>
                                        <p:cTn id="251" dur="1" fill="hold">
                                          <p:stCondLst>
                                            <p:cond delay="999"/>
                                          </p:stCondLst>
                                        </p:cTn>
                                        <p:tgtEl>
                                          <p:spTgt spid="112"/>
                                        </p:tgtEl>
                                        <p:attrNameLst>
                                          <p:attrName>style.visibility</p:attrName>
                                        </p:attrNameLst>
                                      </p:cBhvr>
                                      <p:to>
                                        <p:strVal val="hidden"/>
                                      </p:to>
                                    </p:set>
                                  </p:childTnLst>
                                </p:cTn>
                              </p:par>
                              <p:par>
                                <p:cTn id="252" presetID="9" presetClass="exit" presetSubtype="0" fill="hold" grpId="1" nodeType="withEffect">
                                  <p:stCondLst>
                                    <p:cond delay="0"/>
                                  </p:stCondLst>
                                  <p:childTnLst>
                                    <p:animEffect transition="out" filter="dissolve">
                                      <p:cBhvr>
                                        <p:cTn id="253" dur="1000"/>
                                        <p:tgtEl>
                                          <p:spTgt spid="114"/>
                                        </p:tgtEl>
                                      </p:cBhvr>
                                    </p:animEffect>
                                    <p:set>
                                      <p:cBhvr>
                                        <p:cTn id="254" dur="1" fill="hold">
                                          <p:stCondLst>
                                            <p:cond delay="999"/>
                                          </p:stCondLst>
                                        </p:cTn>
                                        <p:tgtEl>
                                          <p:spTgt spid="114"/>
                                        </p:tgtEl>
                                        <p:attrNameLst>
                                          <p:attrName>style.visibility</p:attrName>
                                        </p:attrNameLst>
                                      </p:cBhvr>
                                      <p:to>
                                        <p:strVal val="hidden"/>
                                      </p:to>
                                    </p:set>
                                  </p:childTnLst>
                                </p:cTn>
                              </p:par>
                              <p:par>
                                <p:cTn id="255" presetID="9" presetClass="exit" presetSubtype="0" fill="hold" grpId="1" nodeType="withEffect">
                                  <p:stCondLst>
                                    <p:cond delay="0"/>
                                  </p:stCondLst>
                                  <p:childTnLst>
                                    <p:animEffect transition="out" filter="dissolve">
                                      <p:cBhvr>
                                        <p:cTn id="256" dur="1000"/>
                                        <p:tgtEl>
                                          <p:spTgt spid="116"/>
                                        </p:tgtEl>
                                      </p:cBhvr>
                                    </p:animEffect>
                                    <p:set>
                                      <p:cBhvr>
                                        <p:cTn id="257" dur="1" fill="hold">
                                          <p:stCondLst>
                                            <p:cond delay="999"/>
                                          </p:stCondLst>
                                        </p:cTn>
                                        <p:tgtEl>
                                          <p:spTgt spid="116"/>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1000"/>
                                        <p:tgtEl>
                                          <p:spTgt spid="115"/>
                                        </p:tgtEl>
                                      </p:cBhvr>
                                    </p:animEffect>
                                    <p:set>
                                      <p:cBhvr>
                                        <p:cTn id="260" dur="1" fill="hold">
                                          <p:stCondLst>
                                            <p:cond delay="999"/>
                                          </p:stCondLst>
                                        </p:cTn>
                                        <p:tgtEl>
                                          <p:spTgt spid="115"/>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1000"/>
                                        <p:tgtEl>
                                          <p:spTgt spid="113"/>
                                        </p:tgtEl>
                                      </p:cBhvr>
                                    </p:animEffect>
                                    <p:set>
                                      <p:cBhvr>
                                        <p:cTn id="263" dur="1" fill="hold">
                                          <p:stCondLst>
                                            <p:cond delay="999"/>
                                          </p:stCondLst>
                                        </p:cTn>
                                        <p:tgtEl>
                                          <p:spTgt spid="113"/>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104" grpId="0" animBg="1"/>
      <p:bldP spid="104" grpId="1" animBg="1"/>
      <p:bldP spid="107" grpId="0" animBg="1"/>
      <p:bldP spid="108" grpId="0"/>
      <p:bldP spid="111" grpId="0" animBg="1"/>
      <p:bldP spid="111" grpId="1" animBg="1"/>
      <p:bldP spid="112" grpId="0"/>
      <p:bldP spid="112" grpId="1"/>
      <p:bldP spid="113" grpId="0" animBg="1"/>
      <p:bldP spid="113" grpId="1" animBg="1"/>
      <p:bldP spid="114" grpId="0" animBg="1"/>
      <p:bldP spid="114" grpId="1" animBg="1"/>
      <p:bldP spid="115" grpId="0"/>
      <p:bldP spid="115" grpId="1"/>
      <p:bldP spid="116" grpId="0"/>
      <p:bldP spid="116" grpId="1"/>
      <p:bldP spid="117" grpId="0" animBg="1"/>
      <p:bldP spid="119" grpId="0" animBg="1"/>
      <p:bldP spid="120" grpId="0" animBg="1"/>
      <p:bldP spid="121" grpId="0" animBg="1"/>
      <p:bldP spid="124" grpId="0" animBg="1"/>
      <p:bldP spid="125" grpId="0" animBg="1"/>
      <p:bldP spid="127" grpId="0" animBg="1"/>
      <p:bldP spid="129" grpId="0"/>
      <p:bldP spid="130" grpId="0" animBg="1"/>
      <p:bldP spid="133" grpId="0"/>
      <p:bldP spid="134" grpId="0"/>
      <p:bldP spid="136" grpId="0"/>
      <p:bldP spid="137" grpId="0"/>
      <p:bldP spid="138" grpId="0"/>
      <p:bldP spid="1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Syndrome Extraction Is Imperfect</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How do we handle errors in syndrome extraction?</a:t>
            </a:r>
          </a:p>
        </p:txBody>
      </p:sp>
      <p:cxnSp>
        <p:nvCxnSpPr>
          <p:cNvPr id="46" name="Straight Connector 45">
            <a:extLst>
              <a:ext uri="{FF2B5EF4-FFF2-40B4-BE49-F238E27FC236}">
                <a16:creationId xmlns:a16="http://schemas.microsoft.com/office/drawing/2014/main" id="{B616849A-65B9-2C6A-C983-DE2B5404D959}"/>
              </a:ext>
            </a:extLst>
          </p:cNvPr>
          <p:cNvCxnSpPr>
            <a:cxnSpLocks/>
          </p:cNvCxnSpPr>
          <p:nvPr/>
        </p:nvCxnSpPr>
        <p:spPr>
          <a:xfrm>
            <a:off x="1045027" y="2220686"/>
            <a:ext cx="0" cy="3465387"/>
          </a:xfrm>
          <a:prstGeom prst="line">
            <a:avLst/>
          </a:prstGeom>
          <a:noFill/>
          <a:ln w="38100" cap="flat" cmpd="sng" algn="ctr">
            <a:solidFill>
              <a:sysClr val="windowText" lastClr="000000"/>
            </a:solidFill>
            <a:prstDash val="solid"/>
            <a:miter lim="800000"/>
            <a:headEnd type="triangle" w="med" len="med"/>
            <a:tailEnd type="none" w="med" len="med"/>
          </a:ln>
          <a:effectLst/>
        </p:spPr>
      </p:cxnSp>
      <p:cxnSp>
        <p:nvCxnSpPr>
          <p:cNvPr id="47" name="Straight Connector 46">
            <a:extLst>
              <a:ext uri="{FF2B5EF4-FFF2-40B4-BE49-F238E27FC236}">
                <a16:creationId xmlns:a16="http://schemas.microsoft.com/office/drawing/2014/main" id="{3AAA4DAE-CFC9-7E4A-9D13-0A3F3804E9A5}"/>
              </a:ext>
            </a:extLst>
          </p:cNvPr>
          <p:cNvCxnSpPr>
            <a:cxnSpLocks/>
          </p:cNvCxnSpPr>
          <p:nvPr/>
        </p:nvCxnSpPr>
        <p:spPr>
          <a:xfrm flipH="1">
            <a:off x="838200" y="5448681"/>
            <a:ext cx="4125686" cy="0"/>
          </a:xfrm>
          <a:prstGeom prst="line">
            <a:avLst/>
          </a:prstGeom>
          <a:noFill/>
          <a:ln w="38100" cap="flat" cmpd="sng" algn="ctr">
            <a:solidFill>
              <a:sysClr val="windowText" lastClr="000000"/>
            </a:solidFill>
            <a:prstDash val="solid"/>
            <a:miter lim="800000"/>
            <a:headEnd type="triangle" w="med" len="med"/>
            <a:tailEnd type="none" w="med" len="med"/>
          </a:ln>
          <a:effectLst/>
        </p:spPr>
      </p:cxnSp>
      <p:cxnSp>
        <p:nvCxnSpPr>
          <p:cNvPr id="48" name="Straight Arrow Connector 47">
            <a:extLst>
              <a:ext uri="{FF2B5EF4-FFF2-40B4-BE49-F238E27FC236}">
                <a16:creationId xmlns:a16="http://schemas.microsoft.com/office/drawing/2014/main" id="{3A05DD4D-8B53-91D0-CC01-CC621D07EBE3}"/>
              </a:ext>
            </a:extLst>
          </p:cNvPr>
          <p:cNvCxnSpPr>
            <a:cxnSpLocks/>
          </p:cNvCxnSpPr>
          <p:nvPr/>
        </p:nvCxnSpPr>
        <p:spPr>
          <a:xfrm>
            <a:off x="1196295" y="2241849"/>
            <a:ext cx="3465072" cy="3136571"/>
          </a:xfrm>
          <a:prstGeom prst="straightConnector1">
            <a:avLst/>
          </a:prstGeom>
          <a:noFill/>
          <a:ln w="76200" cap="flat" cmpd="sng" algn="ctr">
            <a:solidFill>
              <a:srgbClr val="1746A2"/>
            </a:solidFill>
            <a:prstDash val="solid"/>
            <a:miter lim="800000"/>
            <a:tailEnd type="triangle"/>
          </a:ln>
          <a:effectLst/>
        </p:spPr>
      </p:cxnSp>
      <p:cxnSp>
        <p:nvCxnSpPr>
          <p:cNvPr id="49" name="Straight Arrow Connector 48">
            <a:extLst>
              <a:ext uri="{FF2B5EF4-FFF2-40B4-BE49-F238E27FC236}">
                <a16:creationId xmlns:a16="http://schemas.microsoft.com/office/drawing/2014/main" id="{5909B287-7B04-0044-899E-6B33D78A34BE}"/>
              </a:ext>
            </a:extLst>
          </p:cNvPr>
          <p:cNvCxnSpPr>
            <a:cxnSpLocks/>
          </p:cNvCxnSpPr>
          <p:nvPr/>
        </p:nvCxnSpPr>
        <p:spPr>
          <a:xfrm flipV="1">
            <a:off x="1196295" y="2148647"/>
            <a:ext cx="3528425" cy="3229773"/>
          </a:xfrm>
          <a:prstGeom prst="straightConnector1">
            <a:avLst/>
          </a:prstGeom>
          <a:noFill/>
          <a:ln w="76200" cap="flat" cmpd="sng" algn="ctr">
            <a:solidFill>
              <a:srgbClr val="EF255B"/>
            </a:solidFill>
            <a:prstDash val="solid"/>
            <a:miter lim="800000"/>
            <a:tailEnd type="triangle"/>
          </a:ln>
          <a:effectLst/>
        </p:spPr>
      </p:cxnSp>
      <p:sp>
        <p:nvSpPr>
          <p:cNvPr id="50" name="TextBox 49">
            <a:extLst>
              <a:ext uri="{FF2B5EF4-FFF2-40B4-BE49-F238E27FC236}">
                <a16:creationId xmlns:a16="http://schemas.microsoft.com/office/drawing/2014/main" id="{C9ED18C4-6C61-5807-E7A7-F5B1F7DE6E43}"/>
              </a:ext>
            </a:extLst>
          </p:cNvPr>
          <p:cNvSpPr txBox="1"/>
          <p:nvPr/>
        </p:nvSpPr>
        <p:spPr>
          <a:xfrm rot="18982072">
            <a:off x="3032434" y="2774135"/>
            <a:ext cx="1529586" cy="461665"/>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F255B"/>
                </a:solidFill>
                <a:effectLst/>
                <a:uLnTx/>
                <a:uFillTx/>
                <a:latin typeface="Meiryo" panose="020B0604030504040204" pitchFamily="34" charset="-128"/>
                <a:ea typeface="Meiryo" panose="020B0604030504040204" pitchFamily="34" charset="-128"/>
              </a:rPr>
              <a:t>Accuracy</a:t>
            </a:r>
          </a:p>
        </p:txBody>
      </p:sp>
      <p:sp>
        <p:nvSpPr>
          <p:cNvPr id="51" name="TextBox 50">
            <a:extLst>
              <a:ext uri="{FF2B5EF4-FFF2-40B4-BE49-F238E27FC236}">
                <a16:creationId xmlns:a16="http://schemas.microsoft.com/office/drawing/2014/main" id="{F1DE2E9D-C6B2-6D66-59EE-ECDC464C7C12}"/>
              </a:ext>
            </a:extLst>
          </p:cNvPr>
          <p:cNvSpPr txBox="1"/>
          <p:nvPr/>
        </p:nvSpPr>
        <p:spPr>
          <a:xfrm rot="2574758">
            <a:off x="2810261" y="4308951"/>
            <a:ext cx="1786066" cy="461665"/>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746A2"/>
                </a:solidFill>
                <a:effectLst/>
                <a:uLnTx/>
                <a:uFillTx/>
                <a:latin typeface="Meiryo" panose="020B0604030504040204" pitchFamily="34" charset="-128"/>
                <a:ea typeface="Meiryo" panose="020B0604030504040204" pitchFamily="34" charset="-128"/>
              </a:rPr>
              <a:t>Overheads</a:t>
            </a:r>
          </a:p>
        </p:txBody>
      </p:sp>
      <p:cxnSp>
        <p:nvCxnSpPr>
          <p:cNvPr id="52" name="Straight Connector 51">
            <a:extLst>
              <a:ext uri="{FF2B5EF4-FFF2-40B4-BE49-F238E27FC236}">
                <a16:creationId xmlns:a16="http://schemas.microsoft.com/office/drawing/2014/main" id="{5EB529C9-4C07-28D8-ABDD-043150144038}"/>
              </a:ext>
            </a:extLst>
          </p:cNvPr>
          <p:cNvCxnSpPr>
            <a:cxnSpLocks/>
          </p:cNvCxnSpPr>
          <p:nvPr/>
        </p:nvCxnSpPr>
        <p:spPr>
          <a:xfrm>
            <a:off x="6369108" y="2448730"/>
            <a:ext cx="4114800"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53" name="Straight Connector 52">
            <a:extLst>
              <a:ext uri="{FF2B5EF4-FFF2-40B4-BE49-F238E27FC236}">
                <a16:creationId xmlns:a16="http://schemas.microsoft.com/office/drawing/2014/main" id="{C75CD44C-A81E-D42F-BD60-E79C17CDB20E}"/>
              </a:ext>
            </a:extLst>
          </p:cNvPr>
          <p:cNvCxnSpPr>
            <a:cxnSpLocks/>
          </p:cNvCxnSpPr>
          <p:nvPr/>
        </p:nvCxnSpPr>
        <p:spPr>
          <a:xfrm>
            <a:off x="6369108" y="2873787"/>
            <a:ext cx="4114800" cy="0"/>
          </a:xfrm>
          <a:prstGeom prst="line">
            <a:avLst/>
          </a:prstGeom>
          <a:noFill/>
          <a:ln w="12700" cap="flat" cmpd="sng" algn="ctr">
            <a:solidFill>
              <a:sysClr val="windowText" lastClr="000000"/>
            </a:solidFill>
            <a:prstDash val="solid"/>
            <a:miter lim="800000"/>
          </a:ln>
          <a:effectLst/>
        </p:spPr>
      </p:cxnSp>
      <p:cxnSp>
        <p:nvCxnSpPr>
          <p:cNvPr id="54" name="Straight Connector 53">
            <a:extLst>
              <a:ext uri="{FF2B5EF4-FFF2-40B4-BE49-F238E27FC236}">
                <a16:creationId xmlns:a16="http://schemas.microsoft.com/office/drawing/2014/main" id="{65953E79-8733-6499-72CA-BF994177B6E3}"/>
              </a:ext>
            </a:extLst>
          </p:cNvPr>
          <p:cNvCxnSpPr>
            <a:cxnSpLocks/>
          </p:cNvCxnSpPr>
          <p:nvPr/>
        </p:nvCxnSpPr>
        <p:spPr>
          <a:xfrm>
            <a:off x="6369108" y="3336400"/>
            <a:ext cx="4114800" cy="0"/>
          </a:xfrm>
          <a:prstGeom prst="line">
            <a:avLst/>
          </a:prstGeom>
          <a:noFill/>
          <a:ln w="12700" cap="flat" cmpd="sng" algn="ctr">
            <a:solidFill>
              <a:sysClr val="windowText" lastClr="000000"/>
            </a:solidFill>
            <a:prstDash val="solid"/>
            <a:miter lim="800000"/>
          </a:ln>
          <a:effectLst/>
        </p:spPr>
      </p:cxnSp>
      <p:cxnSp>
        <p:nvCxnSpPr>
          <p:cNvPr id="55" name="Straight Connector 54">
            <a:extLst>
              <a:ext uri="{FF2B5EF4-FFF2-40B4-BE49-F238E27FC236}">
                <a16:creationId xmlns:a16="http://schemas.microsoft.com/office/drawing/2014/main" id="{23960DF0-E265-65EA-D2F3-A8A57E5BA0BA}"/>
              </a:ext>
            </a:extLst>
          </p:cNvPr>
          <p:cNvCxnSpPr>
            <a:cxnSpLocks/>
          </p:cNvCxnSpPr>
          <p:nvPr/>
        </p:nvCxnSpPr>
        <p:spPr>
          <a:xfrm>
            <a:off x="6369108" y="3769858"/>
            <a:ext cx="4114800" cy="0"/>
          </a:xfrm>
          <a:prstGeom prst="line">
            <a:avLst/>
          </a:prstGeom>
          <a:noFill/>
          <a:ln w="12700" cap="flat" cmpd="sng" algn="ctr">
            <a:solidFill>
              <a:sysClr val="windowText" lastClr="000000"/>
            </a:solidFill>
            <a:prstDash val="solid"/>
            <a:miter lim="800000"/>
          </a:ln>
          <a:effectLst/>
        </p:spPr>
      </p:cxnSp>
      <p:cxnSp>
        <p:nvCxnSpPr>
          <p:cNvPr id="56" name="Straight Connector 55">
            <a:extLst>
              <a:ext uri="{FF2B5EF4-FFF2-40B4-BE49-F238E27FC236}">
                <a16:creationId xmlns:a16="http://schemas.microsoft.com/office/drawing/2014/main" id="{33BCCE0D-B5FC-C3EF-772D-CD2C2010A6EE}"/>
              </a:ext>
            </a:extLst>
          </p:cNvPr>
          <p:cNvCxnSpPr>
            <a:cxnSpLocks/>
          </p:cNvCxnSpPr>
          <p:nvPr/>
        </p:nvCxnSpPr>
        <p:spPr>
          <a:xfrm>
            <a:off x="6372299" y="4163784"/>
            <a:ext cx="4114800" cy="0"/>
          </a:xfrm>
          <a:prstGeom prst="line">
            <a:avLst/>
          </a:prstGeom>
          <a:noFill/>
          <a:ln w="12700" cap="flat" cmpd="sng" algn="ctr">
            <a:solidFill>
              <a:sysClr val="windowText" lastClr="000000"/>
            </a:solidFill>
            <a:prstDash val="solid"/>
            <a:miter lim="800000"/>
          </a:ln>
          <a:effectLst/>
        </p:spPr>
      </p:cxnSp>
      <p:sp>
        <p:nvSpPr>
          <p:cNvPr id="57" name="TextBox 56">
            <a:extLst>
              <a:ext uri="{FF2B5EF4-FFF2-40B4-BE49-F238E27FC236}">
                <a16:creationId xmlns:a16="http://schemas.microsoft.com/office/drawing/2014/main" id="{E6708AEE-B986-3D49-C9D4-5FC7B03031DE}"/>
              </a:ext>
            </a:extLst>
          </p:cNvPr>
          <p:cNvSpPr txBox="1"/>
          <p:nvPr/>
        </p:nvSpPr>
        <p:spPr>
          <a:xfrm>
            <a:off x="5871164" y="2236369"/>
            <a:ext cx="431528" cy="523220"/>
          </a:xfrm>
          <a:prstGeom prst="rect">
            <a:avLst/>
          </a:prstGeom>
          <a:noFill/>
        </p:spPr>
        <p:txBody>
          <a:bodyPr wrap="none" rtlCol="0">
            <a:spAutoFit/>
          </a:bodyPr>
          <a:lstStyle/>
          <a:p>
            <a:r>
              <a:rPr lang="en-US" sz="2800" b="1" dirty="0">
                <a:solidFill>
                  <a:prstClr val="black"/>
                </a:solidFill>
                <a:latin typeface="Meiryo" panose="020B0604030504040204" pitchFamily="34" charset="-128"/>
                <a:ea typeface="Meiryo" panose="020B0604030504040204" pitchFamily="34" charset="-128"/>
              </a:rPr>
              <a:t>P</a:t>
            </a:r>
          </a:p>
        </p:txBody>
      </p:sp>
      <p:sp>
        <p:nvSpPr>
          <p:cNvPr id="58" name="TextBox 57">
            <a:extLst>
              <a:ext uri="{FF2B5EF4-FFF2-40B4-BE49-F238E27FC236}">
                <a16:creationId xmlns:a16="http://schemas.microsoft.com/office/drawing/2014/main" id="{A4C01505-767C-83FE-D20A-4B9EAA96E7C9}"/>
              </a:ext>
            </a:extLst>
          </p:cNvPr>
          <p:cNvSpPr txBox="1"/>
          <p:nvPr/>
        </p:nvSpPr>
        <p:spPr>
          <a:xfrm>
            <a:off x="5858750" y="2674694"/>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59" name="TextBox 58">
            <a:extLst>
              <a:ext uri="{FF2B5EF4-FFF2-40B4-BE49-F238E27FC236}">
                <a16:creationId xmlns:a16="http://schemas.microsoft.com/office/drawing/2014/main" id="{4A67B16B-7F87-DB4B-31FD-F0F8C0E26736}"/>
              </a:ext>
            </a:extLst>
          </p:cNvPr>
          <p:cNvSpPr txBox="1"/>
          <p:nvPr/>
        </p:nvSpPr>
        <p:spPr>
          <a:xfrm>
            <a:off x="5852344" y="3074790"/>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60" name="TextBox 59">
            <a:extLst>
              <a:ext uri="{FF2B5EF4-FFF2-40B4-BE49-F238E27FC236}">
                <a16:creationId xmlns:a16="http://schemas.microsoft.com/office/drawing/2014/main" id="{A8741ECC-39EF-DB37-8A0E-7F894252F637}"/>
              </a:ext>
            </a:extLst>
          </p:cNvPr>
          <p:cNvSpPr txBox="1"/>
          <p:nvPr/>
        </p:nvSpPr>
        <p:spPr>
          <a:xfrm>
            <a:off x="5858750" y="3516657"/>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61" name="TextBox 60">
            <a:extLst>
              <a:ext uri="{FF2B5EF4-FFF2-40B4-BE49-F238E27FC236}">
                <a16:creationId xmlns:a16="http://schemas.microsoft.com/office/drawing/2014/main" id="{B13D0600-9A7C-5437-29A3-5694367F6ED9}"/>
              </a:ext>
            </a:extLst>
          </p:cNvPr>
          <p:cNvSpPr txBox="1"/>
          <p:nvPr/>
        </p:nvSpPr>
        <p:spPr>
          <a:xfrm>
            <a:off x="5858750" y="3973594"/>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62" name="Oval 61">
            <a:extLst>
              <a:ext uri="{FF2B5EF4-FFF2-40B4-BE49-F238E27FC236}">
                <a16:creationId xmlns:a16="http://schemas.microsoft.com/office/drawing/2014/main" id="{290CD1CA-FDA6-7B15-3213-81F87CAA06A0}"/>
              </a:ext>
            </a:extLst>
          </p:cNvPr>
          <p:cNvSpPr/>
          <p:nvPr/>
        </p:nvSpPr>
        <p:spPr>
          <a:xfrm>
            <a:off x="7066744" y="2325765"/>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6648CFA4-B28A-32C9-3660-D8EDC37BA5E3}"/>
              </a:ext>
            </a:extLst>
          </p:cNvPr>
          <p:cNvSpPr/>
          <p:nvPr/>
        </p:nvSpPr>
        <p:spPr>
          <a:xfrm>
            <a:off x="7643561" y="2321259"/>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BCB19E8C-C7E8-239B-664A-56A026523A17}"/>
              </a:ext>
            </a:extLst>
          </p:cNvPr>
          <p:cNvSpPr/>
          <p:nvPr/>
        </p:nvSpPr>
        <p:spPr>
          <a:xfrm>
            <a:off x="8248556" y="2330606"/>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AA05652D-3736-A5D7-7EBC-C802D472B6D3}"/>
              </a:ext>
            </a:extLst>
          </p:cNvPr>
          <p:cNvSpPr/>
          <p:nvPr/>
        </p:nvSpPr>
        <p:spPr>
          <a:xfrm>
            <a:off x="8856505" y="2333500"/>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9AC30E71-F9F7-8DE5-4667-0AEB505C6B83}"/>
              </a:ext>
            </a:extLst>
          </p:cNvPr>
          <p:cNvSpPr/>
          <p:nvPr/>
        </p:nvSpPr>
        <p:spPr>
          <a:xfrm>
            <a:off x="7158184" y="2834477"/>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9302A2A0-9E8D-6918-1E39-4959B458DB05}"/>
              </a:ext>
            </a:extLst>
          </p:cNvPr>
          <p:cNvSpPr/>
          <p:nvPr/>
        </p:nvSpPr>
        <p:spPr>
          <a:xfrm>
            <a:off x="7735001" y="3304085"/>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69DE8661-64B0-B982-127A-EE6D7FFCF004}"/>
              </a:ext>
            </a:extLst>
          </p:cNvPr>
          <p:cNvSpPr/>
          <p:nvPr/>
        </p:nvSpPr>
        <p:spPr>
          <a:xfrm>
            <a:off x="8339996" y="3737723"/>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D77AE14E-351E-9237-C18D-736BA0B60F17}"/>
              </a:ext>
            </a:extLst>
          </p:cNvPr>
          <p:cNvSpPr/>
          <p:nvPr/>
        </p:nvSpPr>
        <p:spPr>
          <a:xfrm>
            <a:off x="8947945" y="4135203"/>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57D2A401-9DA1-B2A7-3BFE-DAF84172C9D7}"/>
              </a:ext>
            </a:extLst>
          </p:cNvPr>
          <p:cNvSpPr/>
          <p:nvPr/>
        </p:nvSpPr>
        <p:spPr>
          <a:xfrm>
            <a:off x="9489629" y="2257552"/>
            <a:ext cx="719959" cy="432257"/>
          </a:xfrm>
          <a:prstGeom prst="rect">
            <a:avLst/>
          </a:prstGeom>
          <a:solidFill>
            <a:srgbClr val="C5D2F7"/>
          </a:solid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M</a:t>
            </a:r>
          </a:p>
        </p:txBody>
      </p:sp>
      <p:cxnSp>
        <p:nvCxnSpPr>
          <p:cNvPr id="71" name="Straight Connector 70">
            <a:extLst>
              <a:ext uri="{FF2B5EF4-FFF2-40B4-BE49-F238E27FC236}">
                <a16:creationId xmlns:a16="http://schemas.microsoft.com/office/drawing/2014/main" id="{69FCFBE8-EDD6-628E-5821-024C4C298ECD}"/>
              </a:ext>
            </a:extLst>
          </p:cNvPr>
          <p:cNvCxnSpPr>
            <a:stCxn id="62" idx="4"/>
            <a:endCxn id="66" idx="0"/>
          </p:cNvCxnSpPr>
          <p:nvPr/>
        </p:nvCxnSpPr>
        <p:spPr>
          <a:xfrm>
            <a:off x="7203904" y="2600085"/>
            <a:ext cx="0" cy="234392"/>
          </a:xfrm>
          <a:prstGeom prst="line">
            <a:avLst/>
          </a:prstGeom>
          <a:noFill/>
          <a:ln w="19050"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48D228D1-7661-F67C-65BE-37FD0491CCDE}"/>
              </a:ext>
            </a:extLst>
          </p:cNvPr>
          <p:cNvCxnSpPr>
            <a:cxnSpLocks/>
            <a:stCxn id="63" idx="4"/>
            <a:endCxn id="67" idx="0"/>
          </p:cNvCxnSpPr>
          <p:nvPr/>
        </p:nvCxnSpPr>
        <p:spPr>
          <a:xfrm>
            <a:off x="7780721" y="2595579"/>
            <a:ext cx="0" cy="708506"/>
          </a:xfrm>
          <a:prstGeom prst="line">
            <a:avLst/>
          </a:prstGeom>
          <a:noFill/>
          <a:ln w="1905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1D6B568F-1461-3CE6-C53D-26EECC8B6278}"/>
              </a:ext>
            </a:extLst>
          </p:cNvPr>
          <p:cNvCxnSpPr>
            <a:cxnSpLocks/>
            <a:stCxn id="64" idx="4"/>
            <a:endCxn id="68" idx="0"/>
          </p:cNvCxnSpPr>
          <p:nvPr/>
        </p:nvCxnSpPr>
        <p:spPr>
          <a:xfrm>
            <a:off x="8385716" y="2604926"/>
            <a:ext cx="0" cy="1132797"/>
          </a:xfrm>
          <a:prstGeom prst="line">
            <a:avLst/>
          </a:prstGeom>
          <a:noFill/>
          <a:ln w="19050" cap="flat" cmpd="sng" algn="ctr">
            <a:solidFill>
              <a:sysClr val="windowText" lastClr="000000"/>
            </a:solidFill>
            <a:prstDash val="solid"/>
            <a:miter lim="800000"/>
          </a:ln>
          <a:effectLst/>
        </p:spPr>
      </p:cxnSp>
      <p:cxnSp>
        <p:nvCxnSpPr>
          <p:cNvPr id="74" name="Straight Connector 73">
            <a:extLst>
              <a:ext uri="{FF2B5EF4-FFF2-40B4-BE49-F238E27FC236}">
                <a16:creationId xmlns:a16="http://schemas.microsoft.com/office/drawing/2014/main" id="{8C22479D-62E0-9F34-E660-FC96D8B2A550}"/>
              </a:ext>
            </a:extLst>
          </p:cNvPr>
          <p:cNvCxnSpPr>
            <a:cxnSpLocks/>
            <a:stCxn id="65" idx="4"/>
            <a:endCxn id="69" idx="0"/>
          </p:cNvCxnSpPr>
          <p:nvPr/>
        </p:nvCxnSpPr>
        <p:spPr>
          <a:xfrm>
            <a:off x="8993665" y="2607820"/>
            <a:ext cx="0" cy="1527383"/>
          </a:xfrm>
          <a:prstGeom prst="line">
            <a:avLst/>
          </a:prstGeom>
          <a:noFill/>
          <a:ln w="19050" cap="flat" cmpd="sng" algn="ctr">
            <a:solidFill>
              <a:sysClr val="windowText" lastClr="000000"/>
            </a:solidFill>
            <a:prstDash val="solid"/>
            <a:miter lim="800000"/>
          </a:ln>
          <a:effectLst/>
        </p:spPr>
      </p:cxnSp>
      <p:sp>
        <p:nvSpPr>
          <p:cNvPr id="75" name="Lightning Bolt 74">
            <a:extLst>
              <a:ext uri="{FF2B5EF4-FFF2-40B4-BE49-F238E27FC236}">
                <a16:creationId xmlns:a16="http://schemas.microsoft.com/office/drawing/2014/main" id="{D64E984E-33DA-5E07-8801-8CF9279A00A4}"/>
              </a:ext>
            </a:extLst>
          </p:cNvPr>
          <p:cNvSpPr/>
          <p:nvPr/>
        </p:nvSpPr>
        <p:spPr>
          <a:xfrm rot="12064948" flipH="1" flipV="1">
            <a:off x="6137403" y="2182677"/>
            <a:ext cx="595027" cy="571753"/>
          </a:xfrm>
          <a:prstGeom prst="lightningBolt">
            <a:avLst/>
          </a:prstGeom>
          <a:solidFill>
            <a:srgbClr val="FFB84C"/>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82A2B3CA-ABFC-E019-1E97-29EFB5D535B8}"/>
              </a:ext>
            </a:extLst>
          </p:cNvPr>
          <p:cNvSpPr txBox="1"/>
          <p:nvPr/>
        </p:nvSpPr>
        <p:spPr>
          <a:xfrm>
            <a:off x="6663395" y="2517158"/>
            <a:ext cx="372218" cy="400110"/>
          </a:xfrm>
          <a:prstGeom prst="rect">
            <a:avLst/>
          </a:prstGeom>
          <a:noFill/>
        </p:spPr>
        <p:txBody>
          <a:bodyPr wrap="none" rtlCol="0">
            <a:spAutoFit/>
          </a:bodyPr>
          <a:lstStyle/>
          <a:p>
            <a:r>
              <a:rPr lang="en-US" sz="2000" b="1" dirty="0">
                <a:solidFill>
                  <a:srgbClr val="EF255B"/>
                </a:solidFill>
                <a:latin typeface="Meiryo" panose="020B0604030504040204" pitchFamily="34" charset="-128"/>
                <a:ea typeface="Meiryo" panose="020B0604030504040204" pitchFamily="34" charset="-128"/>
              </a:rPr>
              <a:t>X</a:t>
            </a:r>
          </a:p>
        </p:txBody>
      </p:sp>
      <p:sp>
        <p:nvSpPr>
          <p:cNvPr id="77" name="TextBox 76">
            <a:extLst>
              <a:ext uri="{FF2B5EF4-FFF2-40B4-BE49-F238E27FC236}">
                <a16:creationId xmlns:a16="http://schemas.microsoft.com/office/drawing/2014/main" id="{37F37254-427C-BD86-5BC6-AD3F820F0D13}"/>
              </a:ext>
            </a:extLst>
          </p:cNvPr>
          <p:cNvSpPr txBox="1"/>
          <p:nvPr/>
        </p:nvSpPr>
        <p:spPr>
          <a:xfrm>
            <a:off x="10485608" y="2257552"/>
            <a:ext cx="375424"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0</a:t>
            </a:r>
          </a:p>
        </p:txBody>
      </p:sp>
      <p:sp>
        <p:nvSpPr>
          <p:cNvPr id="78" name="TextBox 77">
            <a:extLst>
              <a:ext uri="{FF2B5EF4-FFF2-40B4-BE49-F238E27FC236}">
                <a16:creationId xmlns:a16="http://schemas.microsoft.com/office/drawing/2014/main" id="{7D662BEB-1ACE-2D1B-BA00-548A1723CEE6}"/>
              </a:ext>
            </a:extLst>
          </p:cNvPr>
          <p:cNvSpPr txBox="1"/>
          <p:nvPr/>
        </p:nvSpPr>
        <p:spPr>
          <a:xfrm>
            <a:off x="10476792" y="2272438"/>
            <a:ext cx="393056" cy="461665"/>
          </a:xfrm>
          <a:prstGeom prst="rect">
            <a:avLst/>
          </a:prstGeom>
          <a:noFill/>
        </p:spPr>
        <p:txBody>
          <a:bodyPr wrap="none" rtlCol="0">
            <a:spAutoFit/>
          </a:bodyPr>
          <a:lstStyle/>
          <a:p>
            <a:r>
              <a:rPr lang="en-US" sz="2400" b="1" dirty="0">
                <a:solidFill>
                  <a:srgbClr val="EF255B"/>
                </a:solidFill>
                <a:latin typeface="Meiryo" panose="020B0604030504040204" pitchFamily="34" charset="-128"/>
                <a:ea typeface="Meiryo" panose="020B0604030504040204" pitchFamily="34" charset="-128"/>
              </a:rPr>
              <a:t>1</a:t>
            </a:r>
          </a:p>
        </p:txBody>
      </p:sp>
      <p:sp>
        <p:nvSpPr>
          <p:cNvPr id="79" name="Lightning Bolt 78">
            <a:extLst>
              <a:ext uri="{FF2B5EF4-FFF2-40B4-BE49-F238E27FC236}">
                <a16:creationId xmlns:a16="http://schemas.microsoft.com/office/drawing/2014/main" id="{8B6A7435-6D8C-239F-847B-685CFCC54208}"/>
              </a:ext>
            </a:extLst>
          </p:cNvPr>
          <p:cNvSpPr/>
          <p:nvPr/>
        </p:nvSpPr>
        <p:spPr>
          <a:xfrm rot="12064948" flipH="1" flipV="1">
            <a:off x="7660585" y="1789047"/>
            <a:ext cx="651165" cy="546783"/>
          </a:xfrm>
          <a:prstGeom prst="lightningBolt">
            <a:avLst/>
          </a:prstGeom>
          <a:solidFill>
            <a:srgbClr val="FFB84C"/>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A4158DFD-BBE7-B6B2-AB63-3DBB3C15F268}"/>
              </a:ext>
            </a:extLst>
          </p:cNvPr>
          <p:cNvSpPr txBox="1"/>
          <p:nvPr/>
        </p:nvSpPr>
        <p:spPr>
          <a:xfrm>
            <a:off x="8490994" y="2130551"/>
            <a:ext cx="372218" cy="400110"/>
          </a:xfrm>
          <a:prstGeom prst="rect">
            <a:avLst/>
          </a:prstGeom>
          <a:noFill/>
        </p:spPr>
        <p:txBody>
          <a:bodyPr wrap="none" rtlCol="0">
            <a:spAutoFit/>
          </a:bodyPr>
          <a:lstStyle/>
          <a:p>
            <a:r>
              <a:rPr lang="en-US" sz="2000" b="1" dirty="0">
                <a:solidFill>
                  <a:srgbClr val="EF255B"/>
                </a:solidFill>
                <a:latin typeface="Meiryo" panose="020B0604030504040204" pitchFamily="34" charset="-128"/>
                <a:ea typeface="Meiryo" panose="020B0604030504040204" pitchFamily="34" charset="-128"/>
              </a:rPr>
              <a:t>X</a:t>
            </a:r>
          </a:p>
        </p:txBody>
      </p:sp>
      <p:sp>
        <p:nvSpPr>
          <p:cNvPr id="81" name="TextBox 80">
            <a:extLst>
              <a:ext uri="{FF2B5EF4-FFF2-40B4-BE49-F238E27FC236}">
                <a16:creationId xmlns:a16="http://schemas.microsoft.com/office/drawing/2014/main" id="{E460921B-624B-EE3B-9407-9375E851FC6A}"/>
              </a:ext>
            </a:extLst>
          </p:cNvPr>
          <p:cNvSpPr txBox="1"/>
          <p:nvPr/>
        </p:nvSpPr>
        <p:spPr>
          <a:xfrm>
            <a:off x="8503919" y="3444829"/>
            <a:ext cx="372218" cy="400110"/>
          </a:xfrm>
          <a:prstGeom prst="rect">
            <a:avLst/>
          </a:prstGeom>
          <a:noFill/>
        </p:spPr>
        <p:txBody>
          <a:bodyPr wrap="none" rtlCol="0">
            <a:spAutoFit/>
          </a:bodyPr>
          <a:lstStyle/>
          <a:p>
            <a:r>
              <a:rPr lang="en-US" sz="2000" b="1" dirty="0">
                <a:solidFill>
                  <a:srgbClr val="EF255B"/>
                </a:solidFill>
                <a:latin typeface="Meiryo" panose="020B0604030504040204" pitchFamily="34" charset="-128"/>
                <a:ea typeface="Meiryo" panose="020B0604030504040204" pitchFamily="34" charset="-128"/>
              </a:rPr>
              <a:t>X</a:t>
            </a:r>
          </a:p>
        </p:txBody>
      </p:sp>
      <p:sp>
        <p:nvSpPr>
          <p:cNvPr id="82" name="Lightning Bolt 81">
            <a:extLst>
              <a:ext uri="{FF2B5EF4-FFF2-40B4-BE49-F238E27FC236}">
                <a16:creationId xmlns:a16="http://schemas.microsoft.com/office/drawing/2014/main" id="{E8807459-CA75-F141-E58C-3C8ACC3FA28F}"/>
              </a:ext>
            </a:extLst>
          </p:cNvPr>
          <p:cNvSpPr/>
          <p:nvPr/>
        </p:nvSpPr>
        <p:spPr>
          <a:xfrm rot="12064948" flipH="1" flipV="1">
            <a:off x="9209035" y="1556645"/>
            <a:ext cx="623734" cy="557357"/>
          </a:xfrm>
          <a:prstGeom prst="lightningBolt">
            <a:avLst/>
          </a:prstGeom>
          <a:solidFill>
            <a:srgbClr val="FFB84C"/>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800E0691-A501-1538-0791-3A9F339C5D3A}"/>
              </a:ext>
            </a:extLst>
          </p:cNvPr>
          <p:cNvSpPr txBox="1"/>
          <p:nvPr/>
        </p:nvSpPr>
        <p:spPr>
          <a:xfrm>
            <a:off x="6339535" y="4726169"/>
            <a:ext cx="5881879" cy="461665"/>
          </a:xfrm>
          <a:prstGeom prst="rect">
            <a:avLst/>
          </a:prstGeom>
          <a:noFill/>
        </p:spPr>
        <p:txBody>
          <a:bodyPr wrap="square" rtlCol="0">
            <a:spAutoFit/>
          </a:bodyPr>
          <a:lstStyle/>
          <a:p>
            <a:r>
              <a:rPr lang="en-US" sz="2400" dirty="0">
                <a:solidFill>
                  <a:prstClr val="black"/>
                </a:solidFill>
                <a:latin typeface="Meiryo" panose="020B0604030504040204" pitchFamily="34" charset="-128"/>
                <a:ea typeface="Meiryo" panose="020B0604030504040204" pitchFamily="34" charset="-128"/>
              </a:rPr>
              <a:t>Handle errors in syndrome extraction</a:t>
            </a:r>
          </a:p>
        </p:txBody>
      </p:sp>
      <p:sp>
        <p:nvSpPr>
          <p:cNvPr id="84" name="Oval 83">
            <a:extLst>
              <a:ext uri="{FF2B5EF4-FFF2-40B4-BE49-F238E27FC236}">
                <a16:creationId xmlns:a16="http://schemas.microsoft.com/office/drawing/2014/main" id="{7EF9FC9E-2E26-EE2C-E258-3ABFE95B4512}"/>
              </a:ext>
            </a:extLst>
          </p:cNvPr>
          <p:cNvSpPr/>
          <p:nvPr/>
        </p:nvSpPr>
        <p:spPr>
          <a:xfrm>
            <a:off x="5759727" y="4660150"/>
            <a:ext cx="548640" cy="548640"/>
          </a:xfrm>
          <a:prstGeom prst="ellipse">
            <a:avLst/>
          </a:prstGeom>
          <a:solidFill>
            <a:srgbClr val="FFF7E9"/>
          </a:solidFill>
          <a:ln w="2857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a:t>
            </a:r>
          </a:p>
        </p:txBody>
      </p:sp>
      <p:sp>
        <p:nvSpPr>
          <p:cNvPr id="85" name="Oval 84">
            <a:extLst>
              <a:ext uri="{FF2B5EF4-FFF2-40B4-BE49-F238E27FC236}">
                <a16:creationId xmlns:a16="http://schemas.microsoft.com/office/drawing/2014/main" id="{23A0A516-3140-AD86-B6EA-050AF4D63960}"/>
              </a:ext>
            </a:extLst>
          </p:cNvPr>
          <p:cNvSpPr/>
          <p:nvPr/>
        </p:nvSpPr>
        <p:spPr>
          <a:xfrm>
            <a:off x="5756771" y="5297637"/>
            <a:ext cx="548640" cy="548640"/>
          </a:xfrm>
          <a:prstGeom prst="ellipse">
            <a:avLst/>
          </a:prstGeom>
          <a:solidFill>
            <a:srgbClr val="FFF7E9"/>
          </a:solidFill>
          <a:ln w="28575" cap="flat" cmpd="sng" algn="ctr">
            <a:solidFill>
              <a:sysClr val="windowText" lastClr="0000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2</a:t>
            </a:r>
          </a:p>
        </p:txBody>
      </p:sp>
      <p:sp>
        <p:nvSpPr>
          <p:cNvPr id="86" name="TextBox 85">
            <a:extLst>
              <a:ext uri="{FF2B5EF4-FFF2-40B4-BE49-F238E27FC236}">
                <a16:creationId xmlns:a16="http://schemas.microsoft.com/office/drawing/2014/main" id="{ADDE1213-37D5-106C-043C-317D10EAAF26}"/>
              </a:ext>
            </a:extLst>
          </p:cNvPr>
          <p:cNvSpPr txBox="1"/>
          <p:nvPr/>
        </p:nvSpPr>
        <p:spPr>
          <a:xfrm>
            <a:off x="6342726" y="5373058"/>
            <a:ext cx="5551587" cy="461665"/>
          </a:xfrm>
          <a:prstGeom prst="rect">
            <a:avLst/>
          </a:prstGeom>
          <a:noFill/>
        </p:spPr>
        <p:txBody>
          <a:bodyPr wrap="square" rtlCol="0">
            <a:spAutoFit/>
          </a:bodyPr>
          <a:lstStyle/>
          <a:p>
            <a:r>
              <a:rPr lang="en-US" sz="2400" dirty="0">
                <a:solidFill>
                  <a:prstClr val="black"/>
                </a:solidFill>
                <a:latin typeface="Meiryo" panose="020B0604030504040204" pitchFamily="34" charset="-128"/>
                <a:ea typeface="Meiryo" panose="020B0604030504040204" pitchFamily="34" charset="-128"/>
              </a:rPr>
              <a:t>Handle complex patterns of errors</a:t>
            </a:r>
          </a:p>
        </p:txBody>
      </p:sp>
    </p:spTree>
    <p:extLst>
      <p:ext uri="{BB962C8B-B14F-4D97-AF65-F5344CB8AC3E}">
        <p14:creationId xmlns:p14="http://schemas.microsoft.com/office/powerpoint/2010/main" val="41996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dissolve">
                                      <p:cBhvr>
                                        <p:cTn id="15" dur="500"/>
                                        <p:tgtEl>
                                          <p:spTgt spid="4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dissolv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dissolve">
                                      <p:cBhvr>
                                        <p:cTn id="23" dur="500"/>
                                        <p:tgtEl>
                                          <p:spTgt spid="52"/>
                                        </p:tgtEl>
                                      </p:cBhvr>
                                    </p:animEffect>
                                  </p:childTnLst>
                                </p:cTn>
                              </p:par>
                              <p:par>
                                <p:cTn id="24" presetID="9"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ssolve">
                                      <p:cBhvr>
                                        <p:cTn id="26" dur="500"/>
                                        <p:tgtEl>
                                          <p:spTgt spid="53"/>
                                        </p:tgtEl>
                                      </p:cBhvr>
                                    </p:animEffect>
                                  </p:childTnLst>
                                </p:cTn>
                              </p:par>
                              <p:par>
                                <p:cTn id="27" presetID="9"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dissolve">
                                      <p:cBhvr>
                                        <p:cTn id="29" dur="500"/>
                                        <p:tgtEl>
                                          <p:spTgt spid="54"/>
                                        </p:tgtEl>
                                      </p:cBhvr>
                                    </p:animEffect>
                                  </p:childTnLst>
                                </p:cTn>
                              </p:par>
                              <p:par>
                                <p:cTn id="30" presetID="9"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500"/>
                                        <p:tgtEl>
                                          <p:spTgt spid="55"/>
                                        </p:tgtEl>
                                      </p:cBhvr>
                                    </p:animEffect>
                                  </p:childTnLst>
                                </p:cTn>
                              </p:par>
                              <p:par>
                                <p:cTn id="33" presetID="9"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dissolve">
                                      <p:cBhvr>
                                        <p:cTn id="38" dur="500"/>
                                        <p:tgtEl>
                                          <p:spTgt spid="5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dissolve">
                                      <p:cBhvr>
                                        <p:cTn id="41" dur="500"/>
                                        <p:tgtEl>
                                          <p:spTgt spid="5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dissolve">
                                      <p:cBhvr>
                                        <p:cTn id="44" dur="500"/>
                                        <p:tgtEl>
                                          <p:spTgt spid="5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dissolve">
                                      <p:cBhvr>
                                        <p:cTn id="47" dur="500"/>
                                        <p:tgtEl>
                                          <p:spTgt spid="6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dissolve">
                                      <p:cBhvr>
                                        <p:cTn id="50" dur="500"/>
                                        <p:tgtEl>
                                          <p:spTgt spid="6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dissolve">
                                      <p:cBhvr>
                                        <p:cTn id="53" dur="500"/>
                                        <p:tgtEl>
                                          <p:spTgt spid="6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dissolve">
                                      <p:cBhvr>
                                        <p:cTn id="56" dur="500"/>
                                        <p:tgtEl>
                                          <p:spTgt spid="6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dissolve">
                                      <p:cBhvr>
                                        <p:cTn id="59" dur="500"/>
                                        <p:tgtEl>
                                          <p:spTgt spid="6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dissolve">
                                      <p:cBhvr>
                                        <p:cTn id="62" dur="500"/>
                                        <p:tgtEl>
                                          <p:spTgt spid="6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dissolve">
                                      <p:cBhvr>
                                        <p:cTn id="65" dur="500"/>
                                        <p:tgtEl>
                                          <p:spTgt spid="6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dissolve">
                                      <p:cBhvr>
                                        <p:cTn id="68" dur="500"/>
                                        <p:tgtEl>
                                          <p:spTgt spid="67"/>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dissolve">
                                      <p:cBhvr>
                                        <p:cTn id="71" dur="500"/>
                                        <p:tgtEl>
                                          <p:spTgt spid="68"/>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dissolve">
                                      <p:cBhvr>
                                        <p:cTn id="74" dur="500"/>
                                        <p:tgtEl>
                                          <p:spTgt spid="6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dissolve">
                                      <p:cBhvr>
                                        <p:cTn id="77" dur="500"/>
                                        <p:tgtEl>
                                          <p:spTgt spid="70"/>
                                        </p:tgtEl>
                                      </p:cBhvr>
                                    </p:animEffect>
                                  </p:childTnLst>
                                </p:cTn>
                              </p:par>
                              <p:par>
                                <p:cTn id="78" presetID="9" presetClass="entr" presetSubtype="0" fill="hold"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dissolve">
                                      <p:cBhvr>
                                        <p:cTn id="80" dur="500"/>
                                        <p:tgtEl>
                                          <p:spTgt spid="71"/>
                                        </p:tgtEl>
                                      </p:cBhvr>
                                    </p:animEffect>
                                  </p:childTnLst>
                                </p:cTn>
                              </p:par>
                              <p:par>
                                <p:cTn id="81" presetID="9" presetClass="entr" presetSubtype="0"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dissolve">
                                      <p:cBhvr>
                                        <p:cTn id="83" dur="500"/>
                                        <p:tgtEl>
                                          <p:spTgt spid="72"/>
                                        </p:tgtEl>
                                      </p:cBhvr>
                                    </p:animEffect>
                                  </p:childTnLst>
                                </p:cTn>
                              </p:par>
                              <p:par>
                                <p:cTn id="84" presetID="9" presetClass="entr" presetSubtype="0" fill="hold"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dissolve">
                                      <p:cBhvr>
                                        <p:cTn id="86" dur="500"/>
                                        <p:tgtEl>
                                          <p:spTgt spid="73"/>
                                        </p:tgtEl>
                                      </p:cBhvr>
                                    </p:animEffect>
                                  </p:childTnLst>
                                </p:cTn>
                              </p:par>
                              <p:par>
                                <p:cTn id="87" presetID="9" presetClass="entr" presetSubtype="0"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dissolve">
                                      <p:cBhvr>
                                        <p:cTn id="89" dur="500"/>
                                        <p:tgtEl>
                                          <p:spTgt spid="74"/>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1" nodeType="click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childTnLst>
                          </p:cTn>
                        </p:par>
                        <p:par>
                          <p:cTn id="97" fill="hold">
                            <p:stCondLst>
                              <p:cond delay="0"/>
                            </p:stCondLst>
                            <p:childTnLst>
                              <p:par>
                                <p:cTn id="98" presetID="27" presetClass="emph" presetSubtype="0" repeatCount="5000" fill="remove" grpId="0" nodeType="afterEffect">
                                  <p:stCondLst>
                                    <p:cond delay="0"/>
                                  </p:stCondLst>
                                  <p:childTnLst>
                                    <p:animClr clrSpc="rgb" dir="cw">
                                      <p:cBhvr override="childStyle">
                                        <p:cTn id="99" dur="50" autoRev="1" fill="remove"/>
                                        <p:tgtEl>
                                          <p:spTgt spid="75"/>
                                        </p:tgtEl>
                                        <p:attrNameLst>
                                          <p:attrName>style.color</p:attrName>
                                        </p:attrNameLst>
                                      </p:cBhvr>
                                      <p:to>
                                        <a:schemeClr val="bg1"/>
                                      </p:to>
                                    </p:animClr>
                                    <p:animClr clrSpc="rgb" dir="cw">
                                      <p:cBhvr>
                                        <p:cTn id="100" dur="50" autoRev="1" fill="remove"/>
                                        <p:tgtEl>
                                          <p:spTgt spid="75"/>
                                        </p:tgtEl>
                                        <p:attrNameLst>
                                          <p:attrName>fillcolor</p:attrName>
                                        </p:attrNameLst>
                                      </p:cBhvr>
                                      <p:to>
                                        <a:schemeClr val="bg1"/>
                                      </p:to>
                                    </p:animClr>
                                    <p:set>
                                      <p:cBhvr>
                                        <p:cTn id="101" dur="50" autoRev="1" fill="remove"/>
                                        <p:tgtEl>
                                          <p:spTgt spid="75"/>
                                        </p:tgtEl>
                                        <p:attrNameLst>
                                          <p:attrName>fill.type</p:attrName>
                                        </p:attrNameLst>
                                      </p:cBhvr>
                                      <p:to>
                                        <p:strVal val="solid"/>
                                      </p:to>
                                    </p:set>
                                    <p:set>
                                      <p:cBhvr>
                                        <p:cTn id="102" dur="50" autoRev="1" fill="remove"/>
                                        <p:tgtEl>
                                          <p:spTgt spid="75"/>
                                        </p:tgtEl>
                                        <p:attrNameLst>
                                          <p:attrName>fill.on</p:attrName>
                                        </p:attrNameLst>
                                      </p:cBhvr>
                                      <p:to>
                                        <p:strVal val="true"/>
                                      </p:to>
                                    </p:set>
                                  </p:childTnLst>
                                </p:cTn>
                              </p:par>
                            </p:childTnLst>
                          </p:cTn>
                        </p:par>
                        <p:par>
                          <p:cTn id="103" fill="hold">
                            <p:stCondLst>
                              <p:cond delay="500"/>
                            </p:stCondLst>
                            <p:childTnLst>
                              <p:par>
                                <p:cTn id="104" presetID="1" presetClass="entr" presetSubtype="0"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childTnLst>
                                </p:cTn>
                              </p:par>
                              <p:par>
                                <p:cTn id="106" presetID="7" presetClass="emph" presetSubtype="2" fill="hold" nodeType="withEffect">
                                  <p:stCondLst>
                                    <p:cond delay="0"/>
                                  </p:stCondLst>
                                  <p:childTnLst>
                                    <p:animClr clrSpc="rgb" dir="cw">
                                      <p:cBhvr>
                                        <p:cTn id="107" dur="500" fill="hold"/>
                                        <p:tgtEl>
                                          <p:spTgt spid="53"/>
                                        </p:tgtEl>
                                        <p:attrNameLst>
                                          <p:attrName>stroke.color</p:attrName>
                                        </p:attrNameLst>
                                      </p:cBhvr>
                                      <p:to>
                                        <a:srgbClr val="EF255B"/>
                                      </p:to>
                                    </p:animClr>
                                    <p:set>
                                      <p:cBhvr>
                                        <p:cTn id="108" dur="500" fill="hold"/>
                                        <p:tgtEl>
                                          <p:spTgt spid="53"/>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66"/>
                                        </p:tgtEl>
                                        <p:attrNameLst>
                                          <p:attrName>stroke.color</p:attrName>
                                        </p:attrNameLst>
                                      </p:cBhvr>
                                      <p:to>
                                        <a:srgbClr val="EF255B"/>
                                      </p:to>
                                    </p:animClr>
                                    <p:set>
                                      <p:cBhvr>
                                        <p:cTn id="111" dur="500" fill="hold"/>
                                        <p:tgtEl>
                                          <p:spTgt spid="66"/>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500" fill="hold"/>
                                        <p:tgtEl>
                                          <p:spTgt spid="71"/>
                                        </p:tgtEl>
                                        <p:attrNameLst>
                                          <p:attrName>stroke.color</p:attrName>
                                        </p:attrNameLst>
                                      </p:cBhvr>
                                      <p:to>
                                        <a:srgbClr val="EF255B"/>
                                      </p:to>
                                    </p:animClr>
                                    <p:set>
                                      <p:cBhvr>
                                        <p:cTn id="114" dur="500" fill="hold"/>
                                        <p:tgtEl>
                                          <p:spTgt spid="71"/>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62"/>
                                        </p:tgtEl>
                                        <p:attrNameLst>
                                          <p:attrName>stroke.color</p:attrName>
                                        </p:attrNameLst>
                                      </p:cBhvr>
                                      <p:to>
                                        <a:srgbClr val="EF255B"/>
                                      </p:to>
                                    </p:animClr>
                                    <p:set>
                                      <p:cBhvr>
                                        <p:cTn id="117" dur="500" fill="hold"/>
                                        <p:tgtEl>
                                          <p:spTgt spid="62"/>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52"/>
                                        </p:tgtEl>
                                        <p:attrNameLst>
                                          <p:attrName>stroke.color</p:attrName>
                                        </p:attrNameLst>
                                      </p:cBhvr>
                                      <p:to>
                                        <a:srgbClr val="EF255B"/>
                                      </p:to>
                                    </p:animClr>
                                    <p:set>
                                      <p:cBhvr>
                                        <p:cTn id="120" dur="500" fill="hold"/>
                                        <p:tgtEl>
                                          <p:spTgt spid="52"/>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66"/>
                                        </p:tgtEl>
                                        <p:attrNameLst>
                                          <p:attrName>stroke.color</p:attrName>
                                        </p:attrNameLst>
                                      </p:cBhvr>
                                      <p:to>
                                        <a:srgbClr val="EF255B"/>
                                      </p:to>
                                    </p:animClr>
                                    <p:set>
                                      <p:cBhvr>
                                        <p:cTn id="123" dur="500" fill="hold"/>
                                        <p:tgtEl>
                                          <p:spTgt spid="66"/>
                                        </p:tgtEl>
                                        <p:attrNameLst>
                                          <p:attrName>stroke.on</p:attrName>
                                        </p:attrNameLst>
                                      </p:cBhvr>
                                      <p:to>
                                        <p:strVal val="true"/>
                                      </p:to>
                                    </p:set>
                                  </p:childTnLst>
                                </p:cTn>
                              </p:par>
                            </p:childTnLst>
                          </p:cTn>
                        </p:par>
                        <p:par>
                          <p:cTn id="124" fill="hold">
                            <p:stCondLst>
                              <p:cond delay="1000"/>
                            </p:stCondLst>
                            <p:childTnLst>
                              <p:par>
                                <p:cTn id="125" presetID="9" presetClass="exit" presetSubtype="0" fill="hold" grpId="1" nodeType="afterEffect">
                                  <p:stCondLst>
                                    <p:cond delay="0"/>
                                  </p:stCondLst>
                                  <p:childTnLst>
                                    <p:animEffect transition="out" filter="dissolve">
                                      <p:cBhvr>
                                        <p:cTn id="126" dur="500"/>
                                        <p:tgtEl>
                                          <p:spTgt spid="77"/>
                                        </p:tgtEl>
                                      </p:cBhvr>
                                    </p:animEffect>
                                    <p:set>
                                      <p:cBhvr>
                                        <p:cTn id="127" dur="1" fill="hold">
                                          <p:stCondLst>
                                            <p:cond delay="499"/>
                                          </p:stCondLst>
                                        </p:cTn>
                                        <p:tgtEl>
                                          <p:spTgt spid="77"/>
                                        </p:tgtEl>
                                        <p:attrNameLst>
                                          <p:attrName>style.visibility</p:attrName>
                                        </p:attrNameLst>
                                      </p:cBhvr>
                                      <p:to>
                                        <p:strVal val="hidden"/>
                                      </p:to>
                                    </p:set>
                                  </p:childTnLst>
                                </p:cTn>
                              </p:par>
                              <p:par>
                                <p:cTn id="128" presetID="9" presetClass="entr" presetSubtype="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dissolve">
                                      <p:cBhvr>
                                        <p:cTn id="130" dur="500"/>
                                        <p:tgtEl>
                                          <p:spTgt spid="78"/>
                                        </p:tgtEl>
                                      </p:cBhvr>
                                    </p:animEffect>
                                  </p:childTnLst>
                                </p:cTn>
                              </p:par>
                            </p:childTnLst>
                          </p:cTn>
                        </p:par>
                      </p:childTnLst>
                    </p:cTn>
                  </p:par>
                  <p:par>
                    <p:cTn id="131" fill="hold">
                      <p:stCondLst>
                        <p:cond delay="indefinite"/>
                      </p:stCondLst>
                      <p:childTnLst>
                        <p:par>
                          <p:cTn id="132" fill="hold">
                            <p:stCondLst>
                              <p:cond delay="0"/>
                            </p:stCondLst>
                            <p:childTnLst>
                              <p:par>
                                <p:cTn id="133" presetID="7" presetClass="emph" presetSubtype="2" fill="hold" nodeType="clickEffect">
                                  <p:stCondLst>
                                    <p:cond delay="0"/>
                                  </p:stCondLst>
                                  <p:childTnLst>
                                    <p:animClr clrSpc="rgb" dir="cw">
                                      <p:cBhvr>
                                        <p:cTn id="134" dur="500" fill="hold"/>
                                        <p:tgtEl>
                                          <p:spTgt spid="52"/>
                                        </p:tgtEl>
                                        <p:attrNameLst>
                                          <p:attrName>stroke.color</p:attrName>
                                        </p:attrNameLst>
                                      </p:cBhvr>
                                      <p:to>
                                        <a:srgbClr val="000000"/>
                                      </p:to>
                                    </p:animClr>
                                    <p:set>
                                      <p:cBhvr>
                                        <p:cTn id="135" dur="500" fill="hold"/>
                                        <p:tgtEl>
                                          <p:spTgt spid="52"/>
                                        </p:tgtEl>
                                        <p:attrNameLst>
                                          <p:attrName>stroke.on</p:attrName>
                                        </p:attrNameLst>
                                      </p:cBhvr>
                                      <p:to>
                                        <p:strVal val="true"/>
                                      </p:to>
                                    </p:set>
                                  </p:childTnLst>
                                </p:cTn>
                              </p:par>
                              <p:par>
                                <p:cTn id="136" presetID="7" presetClass="emph" presetSubtype="2" fill="hold" nodeType="withEffect">
                                  <p:stCondLst>
                                    <p:cond delay="0"/>
                                  </p:stCondLst>
                                  <p:childTnLst>
                                    <p:animClr clrSpc="rgb" dir="cw">
                                      <p:cBhvr>
                                        <p:cTn id="137" dur="500" fill="hold"/>
                                        <p:tgtEl>
                                          <p:spTgt spid="66"/>
                                        </p:tgtEl>
                                        <p:attrNameLst>
                                          <p:attrName>stroke.color</p:attrName>
                                        </p:attrNameLst>
                                      </p:cBhvr>
                                      <p:to>
                                        <a:srgbClr val="000000"/>
                                      </p:to>
                                    </p:animClr>
                                    <p:set>
                                      <p:cBhvr>
                                        <p:cTn id="138" dur="500" fill="hold"/>
                                        <p:tgtEl>
                                          <p:spTgt spid="66"/>
                                        </p:tgtEl>
                                        <p:attrNameLst>
                                          <p:attrName>stroke.on</p:attrName>
                                        </p:attrNameLst>
                                      </p:cBhvr>
                                      <p:to>
                                        <p:strVal val="true"/>
                                      </p:to>
                                    </p:set>
                                  </p:childTnLst>
                                </p:cTn>
                              </p:par>
                              <p:par>
                                <p:cTn id="139" presetID="7" presetClass="emph" presetSubtype="2" fill="hold" nodeType="withEffect">
                                  <p:stCondLst>
                                    <p:cond delay="0"/>
                                  </p:stCondLst>
                                  <p:childTnLst>
                                    <p:animClr clrSpc="rgb" dir="cw">
                                      <p:cBhvr>
                                        <p:cTn id="140" dur="500" fill="hold"/>
                                        <p:tgtEl>
                                          <p:spTgt spid="71"/>
                                        </p:tgtEl>
                                        <p:attrNameLst>
                                          <p:attrName>stroke.color</p:attrName>
                                        </p:attrNameLst>
                                      </p:cBhvr>
                                      <p:to>
                                        <a:srgbClr val="000000"/>
                                      </p:to>
                                    </p:animClr>
                                    <p:set>
                                      <p:cBhvr>
                                        <p:cTn id="141" dur="500" fill="hold"/>
                                        <p:tgtEl>
                                          <p:spTgt spid="71"/>
                                        </p:tgtEl>
                                        <p:attrNameLst>
                                          <p:attrName>stroke.on</p:attrName>
                                        </p:attrNameLst>
                                      </p:cBhvr>
                                      <p:to>
                                        <p:strVal val="true"/>
                                      </p:to>
                                    </p:set>
                                  </p:childTnLst>
                                </p:cTn>
                              </p:par>
                              <p:par>
                                <p:cTn id="142" presetID="7" presetClass="emph" presetSubtype="2" fill="hold" nodeType="withEffect">
                                  <p:stCondLst>
                                    <p:cond delay="0"/>
                                  </p:stCondLst>
                                  <p:childTnLst>
                                    <p:animClr clrSpc="rgb" dir="cw">
                                      <p:cBhvr>
                                        <p:cTn id="143" dur="500" fill="hold"/>
                                        <p:tgtEl>
                                          <p:spTgt spid="62"/>
                                        </p:tgtEl>
                                        <p:attrNameLst>
                                          <p:attrName>stroke.color</p:attrName>
                                        </p:attrNameLst>
                                      </p:cBhvr>
                                      <p:to>
                                        <a:srgbClr val="000000"/>
                                      </p:to>
                                    </p:animClr>
                                    <p:set>
                                      <p:cBhvr>
                                        <p:cTn id="144" dur="500" fill="hold"/>
                                        <p:tgtEl>
                                          <p:spTgt spid="62"/>
                                        </p:tgtEl>
                                        <p:attrNameLst>
                                          <p:attrName>stroke.on</p:attrName>
                                        </p:attrNameLst>
                                      </p:cBhvr>
                                      <p:to>
                                        <p:strVal val="true"/>
                                      </p:to>
                                    </p:set>
                                  </p:childTnLst>
                                </p:cTn>
                              </p:par>
                              <p:par>
                                <p:cTn id="145" presetID="7" presetClass="emph" presetSubtype="2" fill="hold" nodeType="withEffect">
                                  <p:stCondLst>
                                    <p:cond delay="0"/>
                                  </p:stCondLst>
                                  <p:childTnLst>
                                    <p:animClr clrSpc="rgb" dir="cw">
                                      <p:cBhvr>
                                        <p:cTn id="146" dur="500" fill="hold"/>
                                        <p:tgtEl>
                                          <p:spTgt spid="53"/>
                                        </p:tgtEl>
                                        <p:attrNameLst>
                                          <p:attrName>stroke.color</p:attrName>
                                        </p:attrNameLst>
                                      </p:cBhvr>
                                      <p:to>
                                        <a:srgbClr val="000000"/>
                                      </p:to>
                                    </p:animClr>
                                    <p:set>
                                      <p:cBhvr>
                                        <p:cTn id="147" dur="500" fill="hold"/>
                                        <p:tgtEl>
                                          <p:spTgt spid="53"/>
                                        </p:tgtEl>
                                        <p:attrNameLst>
                                          <p:attrName>stroke.on</p:attrName>
                                        </p:attrNameLst>
                                      </p:cBhvr>
                                      <p:to>
                                        <p:strVal val="true"/>
                                      </p:to>
                                    </p:set>
                                  </p:childTnLst>
                                </p:cTn>
                              </p:par>
                              <p:par>
                                <p:cTn id="148" presetID="9" presetClass="exit" presetSubtype="0" fill="hold" grpId="1" nodeType="withEffect">
                                  <p:stCondLst>
                                    <p:cond delay="0"/>
                                  </p:stCondLst>
                                  <p:childTnLst>
                                    <p:animEffect transition="out" filter="dissolve">
                                      <p:cBhvr>
                                        <p:cTn id="149" dur="500"/>
                                        <p:tgtEl>
                                          <p:spTgt spid="78"/>
                                        </p:tgtEl>
                                      </p:cBhvr>
                                    </p:animEffect>
                                    <p:set>
                                      <p:cBhvr>
                                        <p:cTn id="150" dur="1" fill="hold">
                                          <p:stCondLst>
                                            <p:cond delay="499"/>
                                          </p:stCondLst>
                                        </p:cTn>
                                        <p:tgtEl>
                                          <p:spTgt spid="78"/>
                                        </p:tgtEl>
                                        <p:attrNameLst>
                                          <p:attrName>style.visibility</p:attrName>
                                        </p:attrNameLst>
                                      </p:cBhvr>
                                      <p:to>
                                        <p:strVal val="hidden"/>
                                      </p:to>
                                    </p:set>
                                  </p:childTnLst>
                                </p:cTn>
                              </p:par>
                              <p:par>
                                <p:cTn id="151" presetID="9" presetClass="entr" presetSubtype="0" fill="hold" grpId="2"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dissolve">
                                      <p:cBhvr>
                                        <p:cTn id="153" dur="500"/>
                                        <p:tgtEl>
                                          <p:spTgt spid="77"/>
                                        </p:tgtEl>
                                      </p:cBhvr>
                                    </p:animEffect>
                                  </p:childTnLst>
                                </p:cTn>
                              </p:par>
                              <p:par>
                                <p:cTn id="154" presetID="9" presetClass="exit" presetSubtype="0" fill="hold" grpId="2" nodeType="withEffect">
                                  <p:stCondLst>
                                    <p:cond delay="0"/>
                                  </p:stCondLst>
                                  <p:childTnLst>
                                    <p:animEffect transition="out" filter="dissolve">
                                      <p:cBhvr>
                                        <p:cTn id="155" dur="500"/>
                                        <p:tgtEl>
                                          <p:spTgt spid="75"/>
                                        </p:tgtEl>
                                      </p:cBhvr>
                                    </p:animEffect>
                                    <p:set>
                                      <p:cBhvr>
                                        <p:cTn id="156" dur="1" fill="hold">
                                          <p:stCondLst>
                                            <p:cond delay="499"/>
                                          </p:stCondLst>
                                        </p:cTn>
                                        <p:tgtEl>
                                          <p:spTgt spid="75"/>
                                        </p:tgtEl>
                                        <p:attrNameLst>
                                          <p:attrName>style.visibility</p:attrName>
                                        </p:attrNameLst>
                                      </p:cBhvr>
                                      <p:to>
                                        <p:strVal val="hidden"/>
                                      </p:to>
                                    </p:set>
                                  </p:childTnLst>
                                </p:cTn>
                              </p:par>
                              <p:par>
                                <p:cTn id="157" presetID="9" presetClass="exit" presetSubtype="0" fill="hold" grpId="1" nodeType="withEffect">
                                  <p:stCondLst>
                                    <p:cond delay="0"/>
                                  </p:stCondLst>
                                  <p:childTnLst>
                                    <p:animEffect transition="out" filter="dissolve">
                                      <p:cBhvr>
                                        <p:cTn id="158" dur="500"/>
                                        <p:tgtEl>
                                          <p:spTgt spid="76"/>
                                        </p:tgtEl>
                                      </p:cBhvr>
                                    </p:animEffect>
                                    <p:set>
                                      <p:cBhvr>
                                        <p:cTn id="159" dur="1" fill="hold">
                                          <p:stCondLst>
                                            <p:cond delay="499"/>
                                          </p:stCondLst>
                                        </p:cTn>
                                        <p:tgtEl>
                                          <p:spTgt spid="76"/>
                                        </p:tgtEl>
                                        <p:attrNameLst>
                                          <p:attrName>style.visibility</p:attrName>
                                        </p:attrNameLst>
                                      </p:cBhvr>
                                      <p:to>
                                        <p:strVal val="hidden"/>
                                      </p:to>
                                    </p:set>
                                  </p:childTnLst>
                                </p:cTn>
                              </p:par>
                            </p:childTnLst>
                          </p:cTn>
                        </p:par>
                        <p:par>
                          <p:cTn id="160" fill="hold">
                            <p:stCondLst>
                              <p:cond delay="500"/>
                            </p:stCondLst>
                            <p:childTnLst>
                              <p:par>
                                <p:cTn id="161" presetID="1" presetClass="entr" presetSubtype="0" fill="hold" grpId="1" nodeType="afterEffect">
                                  <p:stCondLst>
                                    <p:cond delay="0"/>
                                  </p:stCondLst>
                                  <p:childTnLst>
                                    <p:set>
                                      <p:cBhvr>
                                        <p:cTn id="162" dur="1" fill="hold">
                                          <p:stCondLst>
                                            <p:cond delay="0"/>
                                          </p:stCondLst>
                                        </p:cTn>
                                        <p:tgtEl>
                                          <p:spTgt spid="79"/>
                                        </p:tgtEl>
                                        <p:attrNameLst>
                                          <p:attrName>style.visibility</p:attrName>
                                        </p:attrNameLst>
                                      </p:cBhvr>
                                      <p:to>
                                        <p:strVal val="visible"/>
                                      </p:to>
                                    </p:set>
                                  </p:childTnLst>
                                </p:cTn>
                              </p:par>
                            </p:childTnLst>
                          </p:cTn>
                        </p:par>
                        <p:par>
                          <p:cTn id="163" fill="hold">
                            <p:stCondLst>
                              <p:cond delay="500"/>
                            </p:stCondLst>
                            <p:childTnLst>
                              <p:par>
                                <p:cTn id="164" presetID="27" presetClass="emph" presetSubtype="0" repeatCount="5000" fill="remove" grpId="0" nodeType="afterEffect">
                                  <p:stCondLst>
                                    <p:cond delay="0"/>
                                  </p:stCondLst>
                                  <p:childTnLst>
                                    <p:animClr clrSpc="rgb" dir="cw">
                                      <p:cBhvr override="childStyle">
                                        <p:cTn id="165" dur="50" autoRev="1" fill="remove"/>
                                        <p:tgtEl>
                                          <p:spTgt spid="79"/>
                                        </p:tgtEl>
                                        <p:attrNameLst>
                                          <p:attrName>style.color</p:attrName>
                                        </p:attrNameLst>
                                      </p:cBhvr>
                                      <p:to>
                                        <a:schemeClr val="bg1"/>
                                      </p:to>
                                    </p:animClr>
                                    <p:animClr clrSpc="rgb" dir="cw">
                                      <p:cBhvr>
                                        <p:cTn id="166" dur="50" autoRev="1" fill="remove"/>
                                        <p:tgtEl>
                                          <p:spTgt spid="79"/>
                                        </p:tgtEl>
                                        <p:attrNameLst>
                                          <p:attrName>fillcolor</p:attrName>
                                        </p:attrNameLst>
                                      </p:cBhvr>
                                      <p:to>
                                        <a:schemeClr val="bg1"/>
                                      </p:to>
                                    </p:animClr>
                                    <p:set>
                                      <p:cBhvr>
                                        <p:cTn id="167" dur="50" autoRev="1" fill="remove"/>
                                        <p:tgtEl>
                                          <p:spTgt spid="79"/>
                                        </p:tgtEl>
                                        <p:attrNameLst>
                                          <p:attrName>fill.type</p:attrName>
                                        </p:attrNameLst>
                                      </p:cBhvr>
                                      <p:to>
                                        <p:strVal val="solid"/>
                                      </p:to>
                                    </p:set>
                                    <p:set>
                                      <p:cBhvr>
                                        <p:cTn id="168" dur="50" autoRev="1" fill="remove"/>
                                        <p:tgtEl>
                                          <p:spTgt spid="79"/>
                                        </p:tgtEl>
                                        <p:attrNameLst>
                                          <p:attrName>fill.on</p:attrName>
                                        </p:attrNameLst>
                                      </p:cBhvr>
                                      <p:to>
                                        <p:strVal val="true"/>
                                      </p:to>
                                    </p:set>
                                  </p:childTnLst>
                                </p:cTn>
                              </p:par>
                            </p:childTnLst>
                          </p:cTn>
                        </p:par>
                        <p:par>
                          <p:cTn id="169" fill="hold">
                            <p:stCondLst>
                              <p:cond delay="1000"/>
                            </p:stCondLst>
                            <p:childTnLst>
                              <p:par>
                                <p:cTn id="170" presetID="1" presetClass="entr" presetSubtype="0" fill="hold" grpId="0" nodeType="afterEffect">
                                  <p:stCondLst>
                                    <p:cond delay="0"/>
                                  </p:stCondLst>
                                  <p:childTnLst>
                                    <p:set>
                                      <p:cBhvr>
                                        <p:cTn id="171" dur="1" fill="hold">
                                          <p:stCondLst>
                                            <p:cond delay="0"/>
                                          </p:stCondLst>
                                        </p:cTn>
                                        <p:tgtEl>
                                          <p:spTgt spid="80"/>
                                        </p:tgtEl>
                                        <p:attrNameLst>
                                          <p:attrName>style.visibility</p:attrName>
                                        </p:attrNameLst>
                                      </p:cBhvr>
                                      <p:to>
                                        <p:strVal val="visible"/>
                                      </p:to>
                                    </p:set>
                                  </p:childTnLst>
                                </p:cTn>
                              </p:par>
                            </p:childTnLst>
                          </p:cTn>
                        </p:par>
                        <p:par>
                          <p:cTn id="172" fill="hold">
                            <p:stCondLst>
                              <p:cond delay="1000"/>
                            </p:stCondLst>
                            <p:childTnLst>
                              <p:par>
                                <p:cTn id="173" presetID="1" presetClass="entr" presetSubtype="0" fill="hold" grpId="0" nodeType="afterEffect">
                                  <p:stCondLst>
                                    <p:cond delay="0"/>
                                  </p:stCondLst>
                                  <p:childTnLst>
                                    <p:set>
                                      <p:cBhvr>
                                        <p:cTn id="174" dur="1" fill="hold">
                                          <p:stCondLst>
                                            <p:cond delay="0"/>
                                          </p:stCondLst>
                                        </p:cTn>
                                        <p:tgtEl>
                                          <p:spTgt spid="81"/>
                                        </p:tgtEl>
                                        <p:attrNameLst>
                                          <p:attrName>style.visibility</p:attrName>
                                        </p:attrNameLst>
                                      </p:cBhvr>
                                      <p:to>
                                        <p:strVal val="visible"/>
                                      </p:to>
                                    </p:set>
                                  </p:childTnLst>
                                </p:cTn>
                              </p:par>
                              <p:par>
                                <p:cTn id="175" presetID="7" presetClass="emph" presetSubtype="2" fill="hold" nodeType="withEffect">
                                  <p:stCondLst>
                                    <p:cond delay="0"/>
                                  </p:stCondLst>
                                  <p:childTnLst>
                                    <p:animClr clrSpc="rgb" dir="cw">
                                      <p:cBhvr>
                                        <p:cTn id="176" dur="500" fill="hold"/>
                                        <p:tgtEl>
                                          <p:spTgt spid="52"/>
                                        </p:tgtEl>
                                        <p:attrNameLst>
                                          <p:attrName>stroke.color</p:attrName>
                                        </p:attrNameLst>
                                      </p:cBhvr>
                                      <p:to>
                                        <a:srgbClr val="EF255B"/>
                                      </p:to>
                                    </p:animClr>
                                    <p:set>
                                      <p:cBhvr>
                                        <p:cTn id="177" dur="500" fill="hold"/>
                                        <p:tgtEl>
                                          <p:spTgt spid="52"/>
                                        </p:tgtEl>
                                        <p:attrNameLst>
                                          <p:attrName>stroke.on</p:attrName>
                                        </p:attrNameLst>
                                      </p:cBhvr>
                                      <p:to>
                                        <p:strVal val="true"/>
                                      </p:to>
                                    </p:set>
                                  </p:childTnLst>
                                </p:cTn>
                              </p:par>
                              <p:par>
                                <p:cTn id="178" presetID="7" presetClass="emph" presetSubtype="2" fill="hold" nodeType="withEffect">
                                  <p:stCondLst>
                                    <p:cond delay="0"/>
                                  </p:stCondLst>
                                  <p:childTnLst>
                                    <p:animClr clrSpc="rgb" dir="cw">
                                      <p:cBhvr>
                                        <p:cTn id="179" dur="500" fill="hold"/>
                                        <p:tgtEl>
                                          <p:spTgt spid="55"/>
                                        </p:tgtEl>
                                        <p:attrNameLst>
                                          <p:attrName>stroke.color</p:attrName>
                                        </p:attrNameLst>
                                      </p:cBhvr>
                                      <p:to>
                                        <a:srgbClr val="EF255B"/>
                                      </p:to>
                                    </p:animClr>
                                    <p:set>
                                      <p:cBhvr>
                                        <p:cTn id="180" dur="500" fill="hold"/>
                                        <p:tgtEl>
                                          <p:spTgt spid="55"/>
                                        </p:tgtEl>
                                        <p:attrNameLst>
                                          <p:attrName>stroke.on</p:attrName>
                                        </p:attrNameLst>
                                      </p:cBhvr>
                                      <p:to>
                                        <p:strVal val="true"/>
                                      </p:to>
                                    </p:set>
                                  </p:childTnLst>
                                </p:cTn>
                              </p:par>
                              <p:par>
                                <p:cTn id="181" presetID="7" presetClass="emph" presetSubtype="2" fill="hold" nodeType="withEffect">
                                  <p:stCondLst>
                                    <p:cond delay="0"/>
                                  </p:stCondLst>
                                  <p:childTnLst>
                                    <p:animClr clrSpc="rgb" dir="cw">
                                      <p:cBhvr>
                                        <p:cTn id="182" dur="500" fill="hold"/>
                                        <p:tgtEl>
                                          <p:spTgt spid="64"/>
                                        </p:tgtEl>
                                        <p:attrNameLst>
                                          <p:attrName>stroke.color</p:attrName>
                                        </p:attrNameLst>
                                      </p:cBhvr>
                                      <p:to>
                                        <a:srgbClr val="EF255B"/>
                                      </p:to>
                                    </p:animClr>
                                    <p:set>
                                      <p:cBhvr>
                                        <p:cTn id="183" dur="500" fill="hold"/>
                                        <p:tgtEl>
                                          <p:spTgt spid="64"/>
                                        </p:tgtEl>
                                        <p:attrNameLst>
                                          <p:attrName>stroke.on</p:attrName>
                                        </p:attrNameLst>
                                      </p:cBhvr>
                                      <p:to>
                                        <p:strVal val="true"/>
                                      </p:to>
                                    </p:set>
                                  </p:childTnLst>
                                </p:cTn>
                              </p:par>
                              <p:par>
                                <p:cTn id="184" presetID="7" presetClass="emph" presetSubtype="2" fill="hold" nodeType="withEffect">
                                  <p:stCondLst>
                                    <p:cond delay="0"/>
                                  </p:stCondLst>
                                  <p:childTnLst>
                                    <p:animClr clrSpc="rgb" dir="cw">
                                      <p:cBhvr>
                                        <p:cTn id="185" dur="500" fill="hold"/>
                                        <p:tgtEl>
                                          <p:spTgt spid="73"/>
                                        </p:tgtEl>
                                        <p:attrNameLst>
                                          <p:attrName>stroke.color</p:attrName>
                                        </p:attrNameLst>
                                      </p:cBhvr>
                                      <p:to>
                                        <a:srgbClr val="EF255B"/>
                                      </p:to>
                                    </p:animClr>
                                    <p:set>
                                      <p:cBhvr>
                                        <p:cTn id="186" dur="500" fill="hold"/>
                                        <p:tgtEl>
                                          <p:spTgt spid="73"/>
                                        </p:tgtEl>
                                        <p:attrNameLst>
                                          <p:attrName>stroke.on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68"/>
                                        </p:tgtEl>
                                        <p:attrNameLst>
                                          <p:attrName>stroke.color</p:attrName>
                                        </p:attrNameLst>
                                      </p:cBhvr>
                                      <p:to>
                                        <a:srgbClr val="EF255B"/>
                                      </p:to>
                                    </p:animClr>
                                    <p:set>
                                      <p:cBhvr>
                                        <p:cTn id="189" dur="500" fill="hold"/>
                                        <p:tgtEl>
                                          <p:spTgt spid="68"/>
                                        </p:tgtEl>
                                        <p:attrNameLst>
                                          <p:attrName>stroke.on</p:attrName>
                                        </p:attrNameLst>
                                      </p:cBhvr>
                                      <p:to>
                                        <p:strVal val="true"/>
                                      </p:to>
                                    </p:set>
                                  </p:childTnLst>
                                </p:cTn>
                              </p:par>
                            </p:childTnLst>
                          </p:cTn>
                        </p:par>
                        <p:par>
                          <p:cTn id="190" fill="hold">
                            <p:stCondLst>
                              <p:cond delay="1500"/>
                            </p:stCondLst>
                            <p:childTnLst>
                              <p:par>
                                <p:cTn id="191" presetID="9" presetClass="entr" presetSubtype="0" fill="hold" grpId="2" nodeType="afterEffect">
                                  <p:stCondLst>
                                    <p:cond delay="0"/>
                                  </p:stCondLst>
                                  <p:childTnLst>
                                    <p:set>
                                      <p:cBhvr>
                                        <p:cTn id="192" dur="1" fill="hold">
                                          <p:stCondLst>
                                            <p:cond delay="0"/>
                                          </p:stCondLst>
                                        </p:cTn>
                                        <p:tgtEl>
                                          <p:spTgt spid="78"/>
                                        </p:tgtEl>
                                        <p:attrNameLst>
                                          <p:attrName>style.visibility</p:attrName>
                                        </p:attrNameLst>
                                      </p:cBhvr>
                                      <p:to>
                                        <p:strVal val="visible"/>
                                      </p:to>
                                    </p:set>
                                    <p:animEffect transition="in" filter="dissolve">
                                      <p:cBhvr>
                                        <p:cTn id="193" dur="500"/>
                                        <p:tgtEl>
                                          <p:spTgt spid="78"/>
                                        </p:tgtEl>
                                      </p:cBhvr>
                                    </p:animEffect>
                                  </p:childTnLst>
                                </p:cTn>
                              </p:par>
                              <p:par>
                                <p:cTn id="194" presetID="9" presetClass="exit" presetSubtype="0" fill="hold" grpId="3" nodeType="withEffect">
                                  <p:stCondLst>
                                    <p:cond delay="0"/>
                                  </p:stCondLst>
                                  <p:childTnLst>
                                    <p:animEffect transition="out" filter="dissolve">
                                      <p:cBhvr>
                                        <p:cTn id="195" dur="500"/>
                                        <p:tgtEl>
                                          <p:spTgt spid="77"/>
                                        </p:tgtEl>
                                      </p:cBhvr>
                                    </p:animEffect>
                                    <p:set>
                                      <p:cBhvr>
                                        <p:cTn id="196" dur="1" fill="hold">
                                          <p:stCondLst>
                                            <p:cond delay="499"/>
                                          </p:stCondLst>
                                        </p:cTn>
                                        <p:tgtEl>
                                          <p:spTgt spid="77"/>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7" presetClass="emph" presetSubtype="2" fill="hold" nodeType="clickEffect">
                                  <p:stCondLst>
                                    <p:cond delay="0"/>
                                  </p:stCondLst>
                                  <p:childTnLst>
                                    <p:animClr clrSpc="rgb" dir="cw">
                                      <p:cBhvr>
                                        <p:cTn id="200" dur="500" fill="hold"/>
                                        <p:tgtEl>
                                          <p:spTgt spid="68"/>
                                        </p:tgtEl>
                                        <p:attrNameLst>
                                          <p:attrName>stroke.color</p:attrName>
                                        </p:attrNameLst>
                                      </p:cBhvr>
                                      <p:to>
                                        <a:srgbClr val="000000"/>
                                      </p:to>
                                    </p:animClr>
                                    <p:set>
                                      <p:cBhvr>
                                        <p:cTn id="201" dur="500" fill="hold"/>
                                        <p:tgtEl>
                                          <p:spTgt spid="68"/>
                                        </p:tgtEl>
                                        <p:attrNameLst>
                                          <p:attrName>stroke.on</p:attrName>
                                        </p:attrNameLst>
                                      </p:cBhvr>
                                      <p:to>
                                        <p:strVal val="true"/>
                                      </p:to>
                                    </p:set>
                                  </p:childTnLst>
                                </p:cTn>
                              </p:par>
                              <p:par>
                                <p:cTn id="202" presetID="7" presetClass="emph" presetSubtype="2" fill="hold" nodeType="withEffect">
                                  <p:stCondLst>
                                    <p:cond delay="0"/>
                                  </p:stCondLst>
                                  <p:childTnLst>
                                    <p:animClr clrSpc="rgb" dir="cw">
                                      <p:cBhvr>
                                        <p:cTn id="203" dur="500" fill="hold"/>
                                        <p:tgtEl>
                                          <p:spTgt spid="73"/>
                                        </p:tgtEl>
                                        <p:attrNameLst>
                                          <p:attrName>stroke.color</p:attrName>
                                        </p:attrNameLst>
                                      </p:cBhvr>
                                      <p:to>
                                        <a:srgbClr val="000000"/>
                                      </p:to>
                                    </p:animClr>
                                    <p:set>
                                      <p:cBhvr>
                                        <p:cTn id="204" dur="500" fill="hold"/>
                                        <p:tgtEl>
                                          <p:spTgt spid="73"/>
                                        </p:tgtEl>
                                        <p:attrNameLst>
                                          <p:attrName>stroke.on</p:attrName>
                                        </p:attrNameLst>
                                      </p:cBhvr>
                                      <p:to>
                                        <p:strVal val="true"/>
                                      </p:to>
                                    </p:set>
                                  </p:childTnLst>
                                </p:cTn>
                              </p:par>
                              <p:par>
                                <p:cTn id="205" presetID="7" presetClass="emph" presetSubtype="2" fill="hold" nodeType="withEffect">
                                  <p:stCondLst>
                                    <p:cond delay="0"/>
                                  </p:stCondLst>
                                  <p:childTnLst>
                                    <p:animClr clrSpc="rgb" dir="cw">
                                      <p:cBhvr>
                                        <p:cTn id="206" dur="500" fill="hold"/>
                                        <p:tgtEl>
                                          <p:spTgt spid="64"/>
                                        </p:tgtEl>
                                        <p:attrNameLst>
                                          <p:attrName>stroke.color</p:attrName>
                                        </p:attrNameLst>
                                      </p:cBhvr>
                                      <p:to>
                                        <a:srgbClr val="000000"/>
                                      </p:to>
                                    </p:animClr>
                                    <p:set>
                                      <p:cBhvr>
                                        <p:cTn id="207" dur="500" fill="hold"/>
                                        <p:tgtEl>
                                          <p:spTgt spid="64"/>
                                        </p:tgtEl>
                                        <p:attrNameLst>
                                          <p:attrName>stroke.on</p:attrName>
                                        </p:attrNameLst>
                                      </p:cBhvr>
                                      <p:to>
                                        <p:strVal val="true"/>
                                      </p:to>
                                    </p:set>
                                  </p:childTnLst>
                                </p:cTn>
                              </p:par>
                              <p:par>
                                <p:cTn id="208" presetID="7" presetClass="emph" presetSubtype="2" fill="hold" nodeType="withEffect">
                                  <p:stCondLst>
                                    <p:cond delay="0"/>
                                  </p:stCondLst>
                                  <p:childTnLst>
                                    <p:animClr clrSpc="rgb" dir="cw">
                                      <p:cBhvr>
                                        <p:cTn id="209" dur="500" fill="hold"/>
                                        <p:tgtEl>
                                          <p:spTgt spid="52"/>
                                        </p:tgtEl>
                                        <p:attrNameLst>
                                          <p:attrName>stroke.color</p:attrName>
                                        </p:attrNameLst>
                                      </p:cBhvr>
                                      <p:to>
                                        <a:srgbClr val="000000"/>
                                      </p:to>
                                    </p:animClr>
                                    <p:set>
                                      <p:cBhvr>
                                        <p:cTn id="210" dur="500" fill="hold"/>
                                        <p:tgtEl>
                                          <p:spTgt spid="52"/>
                                        </p:tgtEl>
                                        <p:attrNameLst>
                                          <p:attrName>stroke.on</p:attrName>
                                        </p:attrNameLst>
                                      </p:cBhvr>
                                      <p:to>
                                        <p:strVal val="true"/>
                                      </p:to>
                                    </p:set>
                                  </p:childTnLst>
                                </p:cTn>
                              </p:par>
                              <p:par>
                                <p:cTn id="211" presetID="7" presetClass="emph" presetSubtype="2" fill="hold" nodeType="withEffect">
                                  <p:stCondLst>
                                    <p:cond delay="0"/>
                                  </p:stCondLst>
                                  <p:childTnLst>
                                    <p:animClr clrSpc="rgb" dir="cw">
                                      <p:cBhvr>
                                        <p:cTn id="212" dur="500" fill="hold"/>
                                        <p:tgtEl>
                                          <p:spTgt spid="55"/>
                                        </p:tgtEl>
                                        <p:attrNameLst>
                                          <p:attrName>stroke.color</p:attrName>
                                        </p:attrNameLst>
                                      </p:cBhvr>
                                      <p:to>
                                        <a:srgbClr val="000000"/>
                                      </p:to>
                                    </p:animClr>
                                    <p:set>
                                      <p:cBhvr>
                                        <p:cTn id="213" dur="500" fill="hold"/>
                                        <p:tgtEl>
                                          <p:spTgt spid="55"/>
                                        </p:tgtEl>
                                        <p:attrNameLst>
                                          <p:attrName>stroke.on</p:attrName>
                                        </p:attrNameLst>
                                      </p:cBhvr>
                                      <p:to>
                                        <p:strVal val="true"/>
                                      </p:to>
                                    </p:set>
                                  </p:childTnLst>
                                </p:cTn>
                              </p:par>
                              <p:par>
                                <p:cTn id="214" presetID="9" presetClass="exit" presetSubtype="0" fill="hold" grpId="1" nodeType="withEffect">
                                  <p:stCondLst>
                                    <p:cond delay="0"/>
                                  </p:stCondLst>
                                  <p:childTnLst>
                                    <p:animEffect transition="out" filter="dissolve">
                                      <p:cBhvr>
                                        <p:cTn id="215" dur="500"/>
                                        <p:tgtEl>
                                          <p:spTgt spid="80"/>
                                        </p:tgtEl>
                                      </p:cBhvr>
                                    </p:animEffect>
                                    <p:set>
                                      <p:cBhvr>
                                        <p:cTn id="216" dur="1" fill="hold">
                                          <p:stCondLst>
                                            <p:cond delay="499"/>
                                          </p:stCondLst>
                                        </p:cTn>
                                        <p:tgtEl>
                                          <p:spTgt spid="80"/>
                                        </p:tgtEl>
                                        <p:attrNameLst>
                                          <p:attrName>style.visibility</p:attrName>
                                        </p:attrNameLst>
                                      </p:cBhvr>
                                      <p:to>
                                        <p:strVal val="hidden"/>
                                      </p:to>
                                    </p:set>
                                  </p:childTnLst>
                                </p:cTn>
                              </p:par>
                              <p:par>
                                <p:cTn id="217" presetID="9" presetClass="exit" presetSubtype="0" fill="hold" grpId="1" nodeType="withEffect">
                                  <p:stCondLst>
                                    <p:cond delay="0"/>
                                  </p:stCondLst>
                                  <p:childTnLst>
                                    <p:animEffect transition="out" filter="dissolve">
                                      <p:cBhvr>
                                        <p:cTn id="218" dur="500"/>
                                        <p:tgtEl>
                                          <p:spTgt spid="81"/>
                                        </p:tgtEl>
                                      </p:cBhvr>
                                    </p:animEffect>
                                    <p:set>
                                      <p:cBhvr>
                                        <p:cTn id="219" dur="1" fill="hold">
                                          <p:stCondLst>
                                            <p:cond delay="499"/>
                                          </p:stCondLst>
                                        </p:cTn>
                                        <p:tgtEl>
                                          <p:spTgt spid="81"/>
                                        </p:tgtEl>
                                        <p:attrNameLst>
                                          <p:attrName>style.visibility</p:attrName>
                                        </p:attrNameLst>
                                      </p:cBhvr>
                                      <p:to>
                                        <p:strVal val="hidden"/>
                                      </p:to>
                                    </p:set>
                                  </p:childTnLst>
                                </p:cTn>
                              </p:par>
                              <p:par>
                                <p:cTn id="220" presetID="9" presetClass="exit" presetSubtype="0" fill="hold" grpId="2" nodeType="withEffect">
                                  <p:stCondLst>
                                    <p:cond delay="0"/>
                                  </p:stCondLst>
                                  <p:childTnLst>
                                    <p:animEffect transition="out" filter="dissolve">
                                      <p:cBhvr>
                                        <p:cTn id="221" dur="500"/>
                                        <p:tgtEl>
                                          <p:spTgt spid="79"/>
                                        </p:tgtEl>
                                      </p:cBhvr>
                                    </p:animEffect>
                                    <p:set>
                                      <p:cBhvr>
                                        <p:cTn id="222" dur="1" fill="hold">
                                          <p:stCondLst>
                                            <p:cond delay="499"/>
                                          </p:stCondLst>
                                        </p:cTn>
                                        <p:tgtEl>
                                          <p:spTgt spid="79"/>
                                        </p:tgtEl>
                                        <p:attrNameLst>
                                          <p:attrName>style.visibility</p:attrName>
                                        </p:attrNameLst>
                                      </p:cBhvr>
                                      <p:to>
                                        <p:strVal val="hidden"/>
                                      </p:to>
                                    </p:set>
                                  </p:childTnLst>
                                </p:cTn>
                              </p:par>
                              <p:par>
                                <p:cTn id="223" presetID="9" presetClass="exit" presetSubtype="0" fill="hold" grpId="3" nodeType="withEffect">
                                  <p:stCondLst>
                                    <p:cond delay="0"/>
                                  </p:stCondLst>
                                  <p:childTnLst>
                                    <p:animEffect transition="out" filter="dissolve">
                                      <p:cBhvr>
                                        <p:cTn id="224" dur="500"/>
                                        <p:tgtEl>
                                          <p:spTgt spid="78"/>
                                        </p:tgtEl>
                                      </p:cBhvr>
                                    </p:animEffect>
                                    <p:set>
                                      <p:cBhvr>
                                        <p:cTn id="225" dur="1" fill="hold">
                                          <p:stCondLst>
                                            <p:cond delay="499"/>
                                          </p:stCondLst>
                                        </p:cTn>
                                        <p:tgtEl>
                                          <p:spTgt spid="78"/>
                                        </p:tgtEl>
                                        <p:attrNameLst>
                                          <p:attrName>style.visibility</p:attrName>
                                        </p:attrNameLst>
                                      </p:cBhvr>
                                      <p:to>
                                        <p:strVal val="hidden"/>
                                      </p:to>
                                    </p:set>
                                  </p:childTnLst>
                                </p:cTn>
                              </p:par>
                              <p:par>
                                <p:cTn id="226" presetID="9" presetClass="entr" presetSubtype="0" fill="hold" grpId="4" nodeType="withEffect">
                                  <p:stCondLst>
                                    <p:cond delay="0"/>
                                  </p:stCondLst>
                                  <p:childTnLst>
                                    <p:set>
                                      <p:cBhvr>
                                        <p:cTn id="227" dur="1" fill="hold">
                                          <p:stCondLst>
                                            <p:cond delay="0"/>
                                          </p:stCondLst>
                                        </p:cTn>
                                        <p:tgtEl>
                                          <p:spTgt spid="77"/>
                                        </p:tgtEl>
                                        <p:attrNameLst>
                                          <p:attrName>style.visibility</p:attrName>
                                        </p:attrNameLst>
                                      </p:cBhvr>
                                      <p:to>
                                        <p:strVal val="visible"/>
                                      </p:to>
                                    </p:set>
                                    <p:animEffect transition="in" filter="dissolve">
                                      <p:cBhvr>
                                        <p:cTn id="228" dur="500"/>
                                        <p:tgtEl>
                                          <p:spTgt spid="77"/>
                                        </p:tgtEl>
                                      </p:cBhvr>
                                    </p:animEffect>
                                  </p:childTnLst>
                                </p:cTn>
                              </p:par>
                            </p:childTnLst>
                          </p:cTn>
                        </p:par>
                        <p:par>
                          <p:cTn id="229" fill="hold">
                            <p:stCondLst>
                              <p:cond delay="500"/>
                            </p:stCondLst>
                            <p:childTnLst>
                              <p:par>
                                <p:cTn id="230" presetID="1" presetClass="entr" presetSubtype="0" fill="hold" grpId="1" nodeType="afterEffect">
                                  <p:stCondLst>
                                    <p:cond delay="0"/>
                                  </p:stCondLst>
                                  <p:childTnLst>
                                    <p:set>
                                      <p:cBhvr>
                                        <p:cTn id="231" dur="1" fill="hold">
                                          <p:stCondLst>
                                            <p:cond delay="0"/>
                                          </p:stCondLst>
                                        </p:cTn>
                                        <p:tgtEl>
                                          <p:spTgt spid="82"/>
                                        </p:tgtEl>
                                        <p:attrNameLst>
                                          <p:attrName>style.visibility</p:attrName>
                                        </p:attrNameLst>
                                      </p:cBhvr>
                                      <p:to>
                                        <p:strVal val="visible"/>
                                      </p:to>
                                    </p:set>
                                  </p:childTnLst>
                                </p:cTn>
                              </p:par>
                            </p:childTnLst>
                          </p:cTn>
                        </p:par>
                        <p:par>
                          <p:cTn id="232" fill="hold">
                            <p:stCondLst>
                              <p:cond delay="500"/>
                            </p:stCondLst>
                            <p:childTnLst>
                              <p:par>
                                <p:cTn id="233" presetID="27" presetClass="emph" presetSubtype="0" repeatCount="5000" fill="remove" grpId="0" nodeType="afterEffect">
                                  <p:stCondLst>
                                    <p:cond delay="0"/>
                                  </p:stCondLst>
                                  <p:childTnLst>
                                    <p:animClr clrSpc="rgb" dir="cw">
                                      <p:cBhvr override="childStyle">
                                        <p:cTn id="234" dur="50" autoRev="1" fill="remove"/>
                                        <p:tgtEl>
                                          <p:spTgt spid="82"/>
                                        </p:tgtEl>
                                        <p:attrNameLst>
                                          <p:attrName>style.color</p:attrName>
                                        </p:attrNameLst>
                                      </p:cBhvr>
                                      <p:to>
                                        <a:schemeClr val="bg1"/>
                                      </p:to>
                                    </p:animClr>
                                    <p:animClr clrSpc="rgb" dir="cw">
                                      <p:cBhvr>
                                        <p:cTn id="235" dur="50" autoRev="1" fill="remove"/>
                                        <p:tgtEl>
                                          <p:spTgt spid="82"/>
                                        </p:tgtEl>
                                        <p:attrNameLst>
                                          <p:attrName>fillcolor</p:attrName>
                                        </p:attrNameLst>
                                      </p:cBhvr>
                                      <p:to>
                                        <a:schemeClr val="bg1"/>
                                      </p:to>
                                    </p:animClr>
                                    <p:set>
                                      <p:cBhvr>
                                        <p:cTn id="236" dur="50" autoRev="1" fill="remove"/>
                                        <p:tgtEl>
                                          <p:spTgt spid="82"/>
                                        </p:tgtEl>
                                        <p:attrNameLst>
                                          <p:attrName>fill.type</p:attrName>
                                        </p:attrNameLst>
                                      </p:cBhvr>
                                      <p:to>
                                        <p:strVal val="solid"/>
                                      </p:to>
                                    </p:set>
                                    <p:set>
                                      <p:cBhvr>
                                        <p:cTn id="237" dur="50" autoRev="1" fill="remove"/>
                                        <p:tgtEl>
                                          <p:spTgt spid="82"/>
                                        </p:tgtEl>
                                        <p:attrNameLst>
                                          <p:attrName>fill.on</p:attrName>
                                        </p:attrNameLst>
                                      </p:cBhvr>
                                      <p:to>
                                        <p:strVal val="true"/>
                                      </p:to>
                                    </p:set>
                                  </p:childTnLst>
                                </p:cTn>
                              </p:par>
                            </p:childTnLst>
                          </p:cTn>
                        </p:par>
                        <p:par>
                          <p:cTn id="238" fill="hold">
                            <p:stCondLst>
                              <p:cond delay="1000"/>
                            </p:stCondLst>
                            <p:childTnLst>
                              <p:par>
                                <p:cTn id="239" presetID="3" presetClass="emph" presetSubtype="2" fill="hold" nodeType="afterEffect">
                                  <p:stCondLst>
                                    <p:cond delay="0"/>
                                  </p:stCondLst>
                                  <p:childTnLst>
                                    <p:animClr clrSpc="rgb" dir="cw">
                                      <p:cBhvr override="childStyle">
                                        <p:cTn id="240" dur="500" fill="hold"/>
                                        <p:tgtEl>
                                          <p:spTgt spid="70"/>
                                        </p:tgtEl>
                                        <p:attrNameLst>
                                          <p:attrName>style.color</p:attrName>
                                        </p:attrNameLst>
                                      </p:cBhvr>
                                      <p:to>
                                        <a:srgbClr val="FFFFFF"/>
                                      </p:to>
                                    </p:animClr>
                                  </p:childTnLst>
                                </p:cTn>
                              </p:par>
                              <p:par>
                                <p:cTn id="241" presetID="1" presetClass="emph" presetSubtype="2" fill="hold" nodeType="withEffect">
                                  <p:stCondLst>
                                    <p:cond delay="0"/>
                                  </p:stCondLst>
                                  <p:childTnLst>
                                    <p:animClr clrSpc="rgb" dir="cw">
                                      <p:cBhvr>
                                        <p:cTn id="242" dur="500" fill="hold"/>
                                        <p:tgtEl>
                                          <p:spTgt spid="70"/>
                                        </p:tgtEl>
                                        <p:attrNameLst>
                                          <p:attrName>fillcolor</p:attrName>
                                        </p:attrNameLst>
                                      </p:cBhvr>
                                      <p:to>
                                        <a:srgbClr val="EF255B"/>
                                      </p:to>
                                    </p:animClr>
                                    <p:set>
                                      <p:cBhvr>
                                        <p:cTn id="243" dur="500" fill="hold"/>
                                        <p:tgtEl>
                                          <p:spTgt spid="70"/>
                                        </p:tgtEl>
                                        <p:attrNameLst>
                                          <p:attrName>fill.type</p:attrName>
                                        </p:attrNameLst>
                                      </p:cBhvr>
                                      <p:to>
                                        <p:strVal val="solid"/>
                                      </p:to>
                                    </p:set>
                                    <p:set>
                                      <p:cBhvr>
                                        <p:cTn id="244" dur="500" fill="hold"/>
                                        <p:tgtEl>
                                          <p:spTgt spid="70"/>
                                        </p:tgtEl>
                                        <p:attrNameLst>
                                          <p:attrName>fill.on</p:attrName>
                                        </p:attrNameLst>
                                      </p:cBhvr>
                                      <p:to>
                                        <p:strVal val="true"/>
                                      </p:to>
                                    </p:set>
                                  </p:childTnLst>
                                </p:cTn>
                              </p:par>
                              <p:par>
                                <p:cTn id="245" presetID="7" presetClass="emph" presetSubtype="2" fill="hold" nodeType="withEffect">
                                  <p:stCondLst>
                                    <p:cond delay="0"/>
                                  </p:stCondLst>
                                  <p:childTnLst>
                                    <p:animClr clrSpc="rgb" dir="cw">
                                      <p:cBhvr>
                                        <p:cTn id="246" dur="500" fill="hold"/>
                                        <p:tgtEl>
                                          <p:spTgt spid="70"/>
                                        </p:tgtEl>
                                        <p:attrNameLst>
                                          <p:attrName>stroke.color</p:attrName>
                                        </p:attrNameLst>
                                      </p:cBhvr>
                                      <p:to>
                                        <a:srgbClr val="EF255B"/>
                                      </p:to>
                                    </p:animClr>
                                    <p:set>
                                      <p:cBhvr>
                                        <p:cTn id="247" dur="500" fill="hold"/>
                                        <p:tgtEl>
                                          <p:spTgt spid="70"/>
                                        </p:tgtEl>
                                        <p:attrNameLst>
                                          <p:attrName>stroke.on</p:attrName>
                                        </p:attrNameLst>
                                      </p:cBhvr>
                                      <p:to>
                                        <p:strVal val="true"/>
                                      </p:to>
                                    </p:set>
                                  </p:childTnLst>
                                </p:cTn>
                              </p:par>
                            </p:childTnLst>
                          </p:cTn>
                        </p:par>
                        <p:par>
                          <p:cTn id="248" fill="hold">
                            <p:stCondLst>
                              <p:cond delay="1500"/>
                            </p:stCondLst>
                            <p:childTnLst>
                              <p:par>
                                <p:cTn id="249" presetID="9" presetClass="exit" presetSubtype="0" fill="hold" grpId="5" nodeType="afterEffect">
                                  <p:stCondLst>
                                    <p:cond delay="0"/>
                                  </p:stCondLst>
                                  <p:childTnLst>
                                    <p:animEffect transition="out" filter="dissolve">
                                      <p:cBhvr>
                                        <p:cTn id="250" dur="500"/>
                                        <p:tgtEl>
                                          <p:spTgt spid="77"/>
                                        </p:tgtEl>
                                      </p:cBhvr>
                                    </p:animEffect>
                                    <p:set>
                                      <p:cBhvr>
                                        <p:cTn id="251" dur="1" fill="hold">
                                          <p:stCondLst>
                                            <p:cond delay="499"/>
                                          </p:stCondLst>
                                        </p:cTn>
                                        <p:tgtEl>
                                          <p:spTgt spid="77"/>
                                        </p:tgtEl>
                                        <p:attrNameLst>
                                          <p:attrName>style.visibility</p:attrName>
                                        </p:attrNameLst>
                                      </p:cBhvr>
                                      <p:to>
                                        <p:strVal val="hidden"/>
                                      </p:to>
                                    </p:set>
                                  </p:childTnLst>
                                </p:cTn>
                              </p:par>
                              <p:par>
                                <p:cTn id="252" presetID="9" presetClass="entr" presetSubtype="0" fill="hold" grpId="4" nodeType="withEffect">
                                  <p:stCondLst>
                                    <p:cond delay="0"/>
                                  </p:stCondLst>
                                  <p:childTnLst>
                                    <p:set>
                                      <p:cBhvr>
                                        <p:cTn id="253" dur="1" fill="hold">
                                          <p:stCondLst>
                                            <p:cond delay="0"/>
                                          </p:stCondLst>
                                        </p:cTn>
                                        <p:tgtEl>
                                          <p:spTgt spid="78"/>
                                        </p:tgtEl>
                                        <p:attrNameLst>
                                          <p:attrName>style.visibility</p:attrName>
                                        </p:attrNameLst>
                                      </p:cBhvr>
                                      <p:to>
                                        <p:strVal val="visible"/>
                                      </p:to>
                                    </p:set>
                                    <p:animEffect transition="in" filter="dissolve">
                                      <p:cBhvr>
                                        <p:cTn id="254" dur="500"/>
                                        <p:tgtEl>
                                          <p:spTgt spid="78"/>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84"/>
                                        </p:tgtEl>
                                        <p:attrNameLst>
                                          <p:attrName>style.visibility</p:attrName>
                                        </p:attrNameLst>
                                      </p:cBhvr>
                                      <p:to>
                                        <p:strVal val="visible"/>
                                      </p:to>
                                    </p:set>
                                    <p:animEffect transition="in" filter="dissolve">
                                      <p:cBhvr>
                                        <p:cTn id="259" dur="500"/>
                                        <p:tgtEl>
                                          <p:spTgt spid="84"/>
                                        </p:tgtEl>
                                      </p:cBhvr>
                                    </p:animEffect>
                                  </p:childTnLst>
                                </p:cTn>
                              </p:par>
                              <p:par>
                                <p:cTn id="260" presetID="9" presetClass="entr" presetSubtype="0"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Effect transition="in" filter="dissolve">
                                      <p:cBhvr>
                                        <p:cTn id="262" dur="500"/>
                                        <p:tgtEl>
                                          <p:spTgt spid="83"/>
                                        </p:tgtEl>
                                      </p:cBhvr>
                                    </p:animEffect>
                                  </p:childTnLst>
                                </p:cTn>
                              </p:par>
                            </p:childTnLst>
                          </p:cTn>
                        </p:par>
                      </p:childTnLst>
                    </p:cTn>
                  </p:par>
                  <p:par>
                    <p:cTn id="263" fill="hold">
                      <p:stCondLst>
                        <p:cond delay="indefinite"/>
                      </p:stCondLst>
                      <p:childTnLst>
                        <p:par>
                          <p:cTn id="264" fill="hold">
                            <p:stCondLst>
                              <p:cond delay="0"/>
                            </p:stCondLst>
                            <p:childTnLst>
                              <p:par>
                                <p:cTn id="265" presetID="9" presetClass="entr" presetSubtype="0" fill="hold" grpId="0" nodeType="clickEffect">
                                  <p:stCondLst>
                                    <p:cond delay="0"/>
                                  </p:stCondLst>
                                  <p:childTnLst>
                                    <p:set>
                                      <p:cBhvr>
                                        <p:cTn id="266" dur="1" fill="hold">
                                          <p:stCondLst>
                                            <p:cond delay="0"/>
                                          </p:stCondLst>
                                        </p:cTn>
                                        <p:tgtEl>
                                          <p:spTgt spid="86"/>
                                        </p:tgtEl>
                                        <p:attrNameLst>
                                          <p:attrName>style.visibility</p:attrName>
                                        </p:attrNameLst>
                                      </p:cBhvr>
                                      <p:to>
                                        <p:strVal val="visible"/>
                                      </p:to>
                                    </p:set>
                                    <p:animEffect transition="in" filter="dissolve">
                                      <p:cBhvr>
                                        <p:cTn id="267" dur="500"/>
                                        <p:tgtEl>
                                          <p:spTgt spid="86"/>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Effect transition="in" filter="dissolve">
                                      <p:cBhvr>
                                        <p:cTn id="270" dur="500"/>
                                        <p:tgtEl>
                                          <p:spTgt spid="85"/>
                                        </p:tgtEl>
                                      </p:cBhvr>
                                    </p:animEffec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0" grpId="0" animBg="1"/>
      <p:bldP spid="51" grpId="0" animBg="1"/>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5" grpId="0" animBg="1"/>
      <p:bldP spid="75" grpId="1" animBg="1"/>
      <p:bldP spid="75" grpId="2" animBg="1"/>
      <p:bldP spid="76" grpId="0"/>
      <p:bldP spid="76" grpId="1"/>
      <p:bldP spid="77" grpId="0"/>
      <p:bldP spid="77" grpId="1"/>
      <p:bldP spid="77" grpId="2"/>
      <p:bldP spid="77" grpId="3"/>
      <p:bldP spid="77" grpId="4"/>
      <p:bldP spid="77" grpId="5"/>
      <p:bldP spid="78" grpId="0"/>
      <p:bldP spid="78" grpId="1"/>
      <p:bldP spid="78" grpId="2"/>
      <p:bldP spid="78" grpId="3"/>
      <p:bldP spid="78" grpId="4"/>
      <p:bldP spid="79" grpId="0" animBg="1"/>
      <p:bldP spid="79" grpId="1" animBg="1"/>
      <p:bldP spid="79" grpId="2" animBg="1"/>
      <p:bldP spid="80" grpId="0"/>
      <p:bldP spid="80" grpId="1"/>
      <p:bldP spid="81" grpId="0"/>
      <p:bldP spid="81" grpId="1"/>
      <p:bldP spid="82" grpId="0" animBg="1"/>
      <p:bldP spid="82" grpId="1" animBg="1"/>
      <p:bldP spid="83" grpId="0"/>
      <p:bldP spid="84" grpId="0" animBg="1"/>
      <p:bldP spid="85" grpId="0" animBg="1"/>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BE5700"/>
                </a:solidFill>
              </a:rPr>
              <a:t>Decode Multiple Syndromes Simultaneously</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Decoders decode ‘d’ consecutive syndromes to tolerate errors during syndrome extraction</a:t>
            </a:r>
          </a:p>
        </p:txBody>
      </p:sp>
      <p:grpSp>
        <p:nvGrpSpPr>
          <p:cNvPr id="116" name="Group 115">
            <a:extLst>
              <a:ext uri="{FF2B5EF4-FFF2-40B4-BE49-F238E27FC236}">
                <a16:creationId xmlns:a16="http://schemas.microsoft.com/office/drawing/2014/main" id="{51C84BBF-712A-5518-7E6E-B9E0BF636933}"/>
              </a:ext>
            </a:extLst>
          </p:cNvPr>
          <p:cNvGrpSpPr/>
          <p:nvPr/>
        </p:nvGrpSpPr>
        <p:grpSpPr>
          <a:xfrm rot="2702852">
            <a:off x="4915672" y="3440407"/>
            <a:ext cx="1656439" cy="1634280"/>
            <a:chOff x="6701171" y="2310499"/>
            <a:chExt cx="2057631" cy="2053011"/>
          </a:xfrm>
          <a:noFill/>
        </p:grpSpPr>
        <p:sp>
          <p:nvSpPr>
            <p:cNvPr id="117" name="Rectangle 116">
              <a:extLst>
                <a:ext uri="{FF2B5EF4-FFF2-40B4-BE49-F238E27FC236}">
                  <a16:creationId xmlns:a16="http://schemas.microsoft.com/office/drawing/2014/main" id="{8F562DD7-805F-A6B2-B488-BF5ABBC455ED}"/>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8" name="Rectangle 117">
              <a:extLst>
                <a:ext uri="{FF2B5EF4-FFF2-40B4-BE49-F238E27FC236}">
                  <a16:creationId xmlns:a16="http://schemas.microsoft.com/office/drawing/2014/main" id="{E3C27115-5A87-14ED-5E65-8CF120AF28D5}"/>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9" name="Rectangle 118">
              <a:extLst>
                <a:ext uri="{FF2B5EF4-FFF2-40B4-BE49-F238E27FC236}">
                  <a16:creationId xmlns:a16="http://schemas.microsoft.com/office/drawing/2014/main" id="{7ADA353A-13A2-C6EC-C118-C248EC9D432C}"/>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0" name="Rectangle 119">
              <a:extLst>
                <a:ext uri="{FF2B5EF4-FFF2-40B4-BE49-F238E27FC236}">
                  <a16:creationId xmlns:a16="http://schemas.microsoft.com/office/drawing/2014/main" id="{6A4765D8-C5C0-025A-01E6-379E94002354}"/>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1" name="Rectangle 120">
              <a:extLst>
                <a:ext uri="{FF2B5EF4-FFF2-40B4-BE49-F238E27FC236}">
                  <a16:creationId xmlns:a16="http://schemas.microsoft.com/office/drawing/2014/main" id="{FFA830BA-09ED-450C-0F2C-CCA743985E78}"/>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2" name="Rectangle 121">
              <a:extLst>
                <a:ext uri="{FF2B5EF4-FFF2-40B4-BE49-F238E27FC236}">
                  <a16:creationId xmlns:a16="http://schemas.microsoft.com/office/drawing/2014/main" id="{BC2F0DD7-177E-5385-9D9A-CDA88AB3D450}"/>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3" name="Rectangle 122">
              <a:extLst>
                <a:ext uri="{FF2B5EF4-FFF2-40B4-BE49-F238E27FC236}">
                  <a16:creationId xmlns:a16="http://schemas.microsoft.com/office/drawing/2014/main" id="{1F33342B-AB92-B4EF-A217-2590C05EA3EB}"/>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4" name="Rectangle 123">
              <a:extLst>
                <a:ext uri="{FF2B5EF4-FFF2-40B4-BE49-F238E27FC236}">
                  <a16:creationId xmlns:a16="http://schemas.microsoft.com/office/drawing/2014/main" id="{7357F00D-16BB-9044-533C-0B7C31D7304E}"/>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5" name="Flowchart: Connector 166">
              <a:extLst>
                <a:ext uri="{FF2B5EF4-FFF2-40B4-BE49-F238E27FC236}">
                  <a16:creationId xmlns:a16="http://schemas.microsoft.com/office/drawing/2014/main" id="{784C44E0-3AEF-60D3-9FE7-AD95A938CB06}"/>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6" name="Flowchart: Connector 169">
              <a:extLst>
                <a:ext uri="{FF2B5EF4-FFF2-40B4-BE49-F238E27FC236}">
                  <a16:creationId xmlns:a16="http://schemas.microsoft.com/office/drawing/2014/main" id="{55C3E0FE-EB80-1BBB-D4E5-BDCF3FF0C88E}"/>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7" name="Flowchart: Connector 170">
              <a:extLst>
                <a:ext uri="{FF2B5EF4-FFF2-40B4-BE49-F238E27FC236}">
                  <a16:creationId xmlns:a16="http://schemas.microsoft.com/office/drawing/2014/main" id="{C74A69DB-A2D1-3A05-243D-C94898361062}"/>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8" name="Flowchart: Connector 171">
              <a:extLst>
                <a:ext uri="{FF2B5EF4-FFF2-40B4-BE49-F238E27FC236}">
                  <a16:creationId xmlns:a16="http://schemas.microsoft.com/office/drawing/2014/main" id="{0C552742-03F2-BA2E-DEEA-BF11119FBA0B}"/>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9" name="Flowchart: Connector 172">
              <a:extLst>
                <a:ext uri="{FF2B5EF4-FFF2-40B4-BE49-F238E27FC236}">
                  <a16:creationId xmlns:a16="http://schemas.microsoft.com/office/drawing/2014/main" id="{0CEA02C6-7FC7-14A9-3749-74D683967C8C}"/>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0" name="Flowchart: Connector 174">
              <a:extLst>
                <a:ext uri="{FF2B5EF4-FFF2-40B4-BE49-F238E27FC236}">
                  <a16:creationId xmlns:a16="http://schemas.microsoft.com/office/drawing/2014/main" id="{81C66AC8-7910-52F5-E64C-0AFFAF580487}"/>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1" name="Flowchart: Connector 175">
              <a:extLst>
                <a:ext uri="{FF2B5EF4-FFF2-40B4-BE49-F238E27FC236}">
                  <a16:creationId xmlns:a16="http://schemas.microsoft.com/office/drawing/2014/main" id="{C6C5F96D-F72B-685E-9CB2-6237CD97E30B}"/>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2" name="Flowchart: Connector 177">
              <a:extLst>
                <a:ext uri="{FF2B5EF4-FFF2-40B4-BE49-F238E27FC236}">
                  <a16:creationId xmlns:a16="http://schemas.microsoft.com/office/drawing/2014/main" id="{7D78D24B-01CD-E61D-C65E-514101BAE8F5}"/>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133" name="Group 132">
            <a:extLst>
              <a:ext uri="{FF2B5EF4-FFF2-40B4-BE49-F238E27FC236}">
                <a16:creationId xmlns:a16="http://schemas.microsoft.com/office/drawing/2014/main" id="{F820B609-DD3D-2027-ADCE-DCE8E8859EAD}"/>
              </a:ext>
            </a:extLst>
          </p:cNvPr>
          <p:cNvGrpSpPr/>
          <p:nvPr/>
        </p:nvGrpSpPr>
        <p:grpSpPr>
          <a:xfrm rot="2702852">
            <a:off x="4910577" y="1782831"/>
            <a:ext cx="1656439" cy="1634280"/>
            <a:chOff x="6701171" y="2310499"/>
            <a:chExt cx="2057631" cy="2053011"/>
          </a:xfrm>
          <a:noFill/>
        </p:grpSpPr>
        <p:sp>
          <p:nvSpPr>
            <p:cNvPr id="134" name="Rectangle 133">
              <a:extLst>
                <a:ext uri="{FF2B5EF4-FFF2-40B4-BE49-F238E27FC236}">
                  <a16:creationId xmlns:a16="http://schemas.microsoft.com/office/drawing/2014/main" id="{B2AA094D-8F05-829A-0BD4-A1E38E5311A9}"/>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5" name="Rectangle 134">
              <a:extLst>
                <a:ext uri="{FF2B5EF4-FFF2-40B4-BE49-F238E27FC236}">
                  <a16:creationId xmlns:a16="http://schemas.microsoft.com/office/drawing/2014/main" id="{384CAF0C-9E50-63E5-6329-B7F304EAD4AF}"/>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6" name="Rectangle 135">
              <a:extLst>
                <a:ext uri="{FF2B5EF4-FFF2-40B4-BE49-F238E27FC236}">
                  <a16:creationId xmlns:a16="http://schemas.microsoft.com/office/drawing/2014/main" id="{43BB4212-B3CE-7257-A1F7-230CA8052510}"/>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7" name="Rectangle 136">
              <a:extLst>
                <a:ext uri="{FF2B5EF4-FFF2-40B4-BE49-F238E27FC236}">
                  <a16:creationId xmlns:a16="http://schemas.microsoft.com/office/drawing/2014/main" id="{CA1DEB3F-2A91-3908-653F-1BC6F119FE80}"/>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8" name="Rectangle 137">
              <a:extLst>
                <a:ext uri="{FF2B5EF4-FFF2-40B4-BE49-F238E27FC236}">
                  <a16:creationId xmlns:a16="http://schemas.microsoft.com/office/drawing/2014/main" id="{5DDF4C0F-AA30-EAA5-54D8-685ADB9DDEA8}"/>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9" name="Rectangle 138">
              <a:extLst>
                <a:ext uri="{FF2B5EF4-FFF2-40B4-BE49-F238E27FC236}">
                  <a16:creationId xmlns:a16="http://schemas.microsoft.com/office/drawing/2014/main" id="{50503A2F-DAE5-4CBE-4BF1-7150E6B1B710}"/>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0" name="Rectangle 139">
              <a:extLst>
                <a:ext uri="{FF2B5EF4-FFF2-40B4-BE49-F238E27FC236}">
                  <a16:creationId xmlns:a16="http://schemas.microsoft.com/office/drawing/2014/main" id="{ADDD8B82-228E-144F-D555-8A0C9EDCD319}"/>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1" name="Rectangle 140">
              <a:extLst>
                <a:ext uri="{FF2B5EF4-FFF2-40B4-BE49-F238E27FC236}">
                  <a16:creationId xmlns:a16="http://schemas.microsoft.com/office/drawing/2014/main" id="{7DAC0C63-EA50-3EF8-2606-9DCB84FAEC40}"/>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2" name="Flowchart: Connector 166">
              <a:extLst>
                <a:ext uri="{FF2B5EF4-FFF2-40B4-BE49-F238E27FC236}">
                  <a16:creationId xmlns:a16="http://schemas.microsoft.com/office/drawing/2014/main" id="{8EBEC00A-D4B1-6658-322B-E47C553E60FF}"/>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3" name="Flowchart: Connector 169">
              <a:extLst>
                <a:ext uri="{FF2B5EF4-FFF2-40B4-BE49-F238E27FC236}">
                  <a16:creationId xmlns:a16="http://schemas.microsoft.com/office/drawing/2014/main" id="{4A169C26-A569-D6C2-2A5A-03C6BD68FF89}"/>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4" name="Flowchart: Connector 170">
              <a:extLst>
                <a:ext uri="{FF2B5EF4-FFF2-40B4-BE49-F238E27FC236}">
                  <a16:creationId xmlns:a16="http://schemas.microsoft.com/office/drawing/2014/main" id="{89085FBE-6E8D-64C6-C924-8CD6766FB132}"/>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5" name="Flowchart: Connector 171">
              <a:extLst>
                <a:ext uri="{FF2B5EF4-FFF2-40B4-BE49-F238E27FC236}">
                  <a16:creationId xmlns:a16="http://schemas.microsoft.com/office/drawing/2014/main" id="{B6A66887-2624-5852-44B1-96805BCCD3ED}"/>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6" name="Flowchart: Connector 172">
              <a:extLst>
                <a:ext uri="{FF2B5EF4-FFF2-40B4-BE49-F238E27FC236}">
                  <a16:creationId xmlns:a16="http://schemas.microsoft.com/office/drawing/2014/main" id="{077B5512-3214-B45E-A2F2-D680FABEFFAD}"/>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7" name="Flowchart: Connector 174">
              <a:extLst>
                <a:ext uri="{FF2B5EF4-FFF2-40B4-BE49-F238E27FC236}">
                  <a16:creationId xmlns:a16="http://schemas.microsoft.com/office/drawing/2014/main" id="{8817B1C1-E0D7-0CB9-F36F-0F2EADD9AE93}"/>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8" name="Flowchart: Connector 175">
              <a:extLst>
                <a:ext uri="{FF2B5EF4-FFF2-40B4-BE49-F238E27FC236}">
                  <a16:creationId xmlns:a16="http://schemas.microsoft.com/office/drawing/2014/main" id="{63364CA1-AA82-992B-E110-6BC24F732484}"/>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9" name="Flowchart: Connector 177">
              <a:extLst>
                <a:ext uri="{FF2B5EF4-FFF2-40B4-BE49-F238E27FC236}">
                  <a16:creationId xmlns:a16="http://schemas.microsoft.com/office/drawing/2014/main" id="{FD796EA0-3791-04A1-89CB-820C4735B147}"/>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150" name="TextBox 149">
            <a:extLst>
              <a:ext uri="{FF2B5EF4-FFF2-40B4-BE49-F238E27FC236}">
                <a16:creationId xmlns:a16="http://schemas.microsoft.com/office/drawing/2014/main" id="{99915E99-C27F-310F-C82C-F0F8589C4B3C}"/>
              </a:ext>
            </a:extLst>
          </p:cNvPr>
          <p:cNvSpPr txBox="1"/>
          <p:nvPr/>
        </p:nvSpPr>
        <p:spPr>
          <a:xfrm>
            <a:off x="-884" y="1054167"/>
            <a:ext cx="12191117" cy="523220"/>
          </a:xfrm>
          <a:prstGeom prst="rect">
            <a:avLst/>
          </a:prstGeom>
          <a:noFill/>
        </p:spPr>
        <p:txBody>
          <a:bodyPr wrap="square" rtlCol="0">
            <a:spAutoFit/>
          </a:bodyPr>
          <a:lstStyle/>
          <a:p>
            <a:pPr>
              <a:defRPr/>
            </a:pPr>
            <a:r>
              <a:rPr lang="en-US" sz="2800" dirty="0">
                <a:solidFill>
                  <a:srgbClr val="4472C4">
                    <a:lumMod val="50000"/>
                  </a:srgbClr>
                </a:solidFill>
                <a:cs typeface="Calibri" panose="020F0502020204030204" pitchFamily="34" charset="0"/>
              </a:rPr>
              <a:t>Errors that occur on (1) data qubits and (2) during syndrome extraction</a:t>
            </a:r>
          </a:p>
        </p:txBody>
      </p:sp>
      <p:sp>
        <p:nvSpPr>
          <p:cNvPr id="151" name="Rounded Rectangular Callout 10">
            <a:extLst>
              <a:ext uri="{FF2B5EF4-FFF2-40B4-BE49-F238E27FC236}">
                <a16:creationId xmlns:a16="http://schemas.microsoft.com/office/drawing/2014/main" id="{CB29E8B5-9157-94A6-811D-BCE5EB28D016}"/>
              </a:ext>
            </a:extLst>
          </p:cNvPr>
          <p:cNvSpPr/>
          <p:nvPr/>
        </p:nvSpPr>
        <p:spPr>
          <a:xfrm>
            <a:off x="6818211" y="2120897"/>
            <a:ext cx="5234120" cy="5176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srgbClr val="4472C4">
                    <a:lumMod val="50000"/>
                  </a:srgbClr>
                </a:solidFill>
                <a:ea typeface="Cambria Math" panose="02040503050406030204" pitchFamily="18" charset="0"/>
                <a:cs typeface="Calibri" panose="020F0502020204030204" pitchFamily="34" charset="0"/>
              </a:rPr>
              <a:t>Errors on data qubits: space</a:t>
            </a:r>
          </a:p>
        </p:txBody>
      </p:sp>
      <p:grpSp>
        <p:nvGrpSpPr>
          <p:cNvPr id="153" name="Group 152">
            <a:extLst>
              <a:ext uri="{FF2B5EF4-FFF2-40B4-BE49-F238E27FC236}">
                <a16:creationId xmlns:a16="http://schemas.microsoft.com/office/drawing/2014/main" id="{C6743720-610F-2EF1-79A9-39DCFEB440AB}"/>
              </a:ext>
            </a:extLst>
          </p:cNvPr>
          <p:cNvGrpSpPr/>
          <p:nvPr/>
        </p:nvGrpSpPr>
        <p:grpSpPr>
          <a:xfrm rot="2702852">
            <a:off x="989060" y="1624373"/>
            <a:ext cx="2057631" cy="2053011"/>
            <a:chOff x="6701171" y="2310499"/>
            <a:chExt cx="2057631" cy="2053011"/>
          </a:xfrm>
          <a:noFill/>
        </p:grpSpPr>
        <p:sp>
          <p:nvSpPr>
            <p:cNvPr id="154" name="Rectangle 153">
              <a:extLst>
                <a:ext uri="{FF2B5EF4-FFF2-40B4-BE49-F238E27FC236}">
                  <a16:creationId xmlns:a16="http://schemas.microsoft.com/office/drawing/2014/main" id="{930B6C9A-CB07-3A7B-B087-D54BAF2179E9}"/>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5" name="Rectangle 154">
              <a:extLst>
                <a:ext uri="{FF2B5EF4-FFF2-40B4-BE49-F238E27FC236}">
                  <a16:creationId xmlns:a16="http://schemas.microsoft.com/office/drawing/2014/main" id="{EA6C0D27-8260-8727-F4AE-AF4D3F278FEF}"/>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6" name="Rectangle 155">
              <a:extLst>
                <a:ext uri="{FF2B5EF4-FFF2-40B4-BE49-F238E27FC236}">
                  <a16:creationId xmlns:a16="http://schemas.microsoft.com/office/drawing/2014/main" id="{FE668585-05DF-96AF-EC5F-8C1C8E61C6C0}"/>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7" name="Rectangle 156">
              <a:extLst>
                <a:ext uri="{FF2B5EF4-FFF2-40B4-BE49-F238E27FC236}">
                  <a16:creationId xmlns:a16="http://schemas.microsoft.com/office/drawing/2014/main" id="{2EBA1964-31DB-F178-F89A-F23ADE21565E}"/>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8" name="Rectangle 157">
              <a:extLst>
                <a:ext uri="{FF2B5EF4-FFF2-40B4-BE49-F238E27FC236}">
                  <a16:creationId xmlns:a16="http://schemas.microsoft.com/office/drawing/2014/main" id="{09A63B15-C9BC-8A75-D502-440F42646FDD}"/>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9" name="Rectangle 158">
              <a:extLst>
                <a:ext uri="{FF2B5EF4-FFF2-40B4-BE49-F238E27FC236}">
                  <a16:creationId xmlns:a16="http://schemas.microsoft.com/office/drawing/2014/main" id="{A7ACC5ED-7459-86DB-8795-ADC193A97CB3}"/>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0" name="Rectangle 159">
              <a:extLst>
                <a:ext uri="{FF2B5EF4-FFF2-40B4-BE49-F238E27FC236}">
                  <a16:creationId xmlns:a16="http://schemas.microsoft.com/office/drawing/2014/main" id="{72AF4824-E5DD-4828-269C-6764510D6B72}"/>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1" name="Rectangle 160">
              <a:extLst>
                <a:ext uri="{FF2B5EF4-FFF2-40B4-BE49-F238E27FC236}">
                  <a16:creationId xmlns:a16="http://schemas.microsoft.com/office/drawing/2014/main" id="{D18909CB-9634-DE57-4D49-546FDFBCB0CE}"/>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2" name="Flowchart: Connector 154">
              <a:extLst>
                <a:ext uri="{FF2B5EF4-FFF2-40B4-BE49-F238E27FC236}">
                  <a16:creationId xmlns:a16="http://schemas.microsoft.com/office/drawing/2014/main" id="{46EF6855-CAD3-E8BA-1A33-41FCC533E5EF}"/>
                </a:ext>
              </a:extLst>
            </p:cNvPr>
            <p:cNvSpPr/>
            <p:nvPr/>
          </p:nvSpPr>
          <p:spPr>
            <a:xfrm>
              <a:off x="76158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3" name="Flowchart: Connector 156">
              <a:extLst>
                <a:ext uri="{FF2B5EF4-FFF2-40B4-BE49-F238E27FC236}">
                  <a16:creationId xmlns:a16="http://schemas.microsoft.com/office/drawing/2014/main" id="{70E08C03-E97D-8378-9F15-9965F5DE6294}"/>
                </a:ext>
              </a:extLst>
            </p:cNvPr>
            <p:cNvSpPr/>
            <p:nvPr/>
          </p:nvSpPr>
          <p:spPr>
            <a:xfrm>
              <a:off x="7147980"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4" name="Flowchart: Connector 157">
              <a:extLst>
                <a:ext uri="{FF2B5EF4-FFF2-40B4-BE49-F238E27FC236}">
                  <a16:creationId xmlns:a16="http://schemas.microsoft.com/office/drawing/2014/main" id="{BE14D4E2-CA46-A7CA-7131-3671906180A1}"/>
                </a:ext>
              </a:extLst>
            </p:cNvPr>
            <p:cNvSpPr/>
            <p:nvPr/>
          </p:nvSpPr>
          <p:spPr>
            <a:xfrm>
              <a:off x="8073002"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5" name="Flowchart: Connector 158">
              <a:extLst>
                <a:ext uri="{FF2B5EF4-FFF2-40B4-BE49-F238E27FC236}">
                  <a16:creationId xmlns:a16="http://schemas.microsoft.com/office/drawing/2014/main" id="{885778F1-AD81-69B7-96D2-D2C2EE8078DC}"/>
                </a:ext>
              </a:extLst>
            </p:cNvPr>
            <p:cNvSpPr/>
            <p:nvPr/>
          </p:nvSpPr>
          <p:spPr>
            <a:xfrm>
              <a:off x="6701402" y="32248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6" name="Flowchart: Connector 159">
              <a:extLst>
                <a:ext uri="{FF2B5EF4-FFF2-40B4-BE49-F238E27FC236}">
                  <a16:creationId xmlns:a16="http://schemas.microsoft.com/office/drawing/2014/main" id="{59CC4D7F-25AC-A158-D49E-8BFC722C0C2D}"/>
                </a:ext>
              </a:extLst>
            </p:cNvPr>
            <p:cNvSpPr/>
            <p:nvPr/>
          </p:nvSpPr>
          <p:spPr>
            <a:xfrm>
              <a:off x="7605411"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7" name="Flowchart: Connector 160">
              <a:extLst>
                <a:ext uri="{FF2B5EF4-FFF2-40B4-BE49-F238E27FC236}">
                  <a16:creationId xmlns:a16="http://schemas.microsoft.com/office/drawing/2014/main" id="{2AB17B2E-429E-BAB5-483E-55380A921F83}"/>
                </a:ext>
              </a:extLst>
            </p:cNvPr>
            <p:cNvSpPr/>
            <p:nvPr/>
          </p:nvSpPr>
          <p:spPr>
            <a:xfrm>
              <a:off x="8530202"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8" name="Flowchart: Connector 161">
              <a:extLst>
                <a:ext uri="{FF2B5EF4-FFF2-40B4-BE49-F238E27FC236}">
                  <a16:creationId xmlns:a16="http://schemas.microsoft.com/office/drawing/2014/main" id="{FDFC6787-12B9-040A-146B-FA2689CD7CD9}"/>
                </a:ext>
              </a:extLst>
            </p:cNvPr>
            <p:cNvSpPr/>
            <p:nvPr/>
          </p:nvSpPr>
          <p:spPr>
            <a:xfrm>
              <a:off x="7147980"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9" name="Flowchart: Connector 162">
              <a:extLst>
                <a:ext uri="{FF2B5EF4-FFF2-40B4-BE49-F238E27FC236}">
                  <a16:creationId xmlns:a16="http://schemas.microsoft.com/office/drawing/2014/main" id="{6336F5FD-D01F-2AD1-E1F9-CCC89B5B6951}"/>
                </a:ext>
              </a:extLst>
            </p:cNvPr>
            <p:cNvSpPr/>
            <p:nvPr/>
          </p:nvSpPr>
          <p:spPr>
            <a:xfrm>
              <a:off x="8073002"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0" name="Flowchart: Connector 164">
              <a:extLst>
                <a:ext uri="{FF2B5EF4-FFF2-40B4-BE49-F238E27FC236}">
                  <a16:creationId xmlns:a16="http://schemas.microsoft.com/office/drawing/2014/main" id="{A35D5C2C-E869-7EFF-1F37-B0747DEE0A4A}"/>
                </a:ext>
              </a:extLst>
            </p:cNvPr>
            <p:cNvSpPr/>
            <p:nvPr/>
          </p:nvSpPr>
          <p:spPr>
            <a:xfrm>
              <a:off x="76158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1" name="Flowchart: Connector 166">
              <a:extLst>
                <a:ext uri="{FF2B5EF4-FFF2-40B4-BE49-F238E27FC236}">
                  <a16:creationId xmlns:a16="http://schemas.microsoft.com/office/drawing/2014/main" id="{37BCA2E9-AC6E-5E5D-1609-71E810634EBB}"/>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2" name="Flowchart: Connector 169">
              <a:extLst>
                <a:ext uri="{FF2B5EF4-FFF2-40B4-BE49-F238E27FC236}">
                  <a16:creationId xmlns:a16="http://schemas.microsoft.com/office/drawing/2014/main" id="{61A9FE35-62FF-4861-7ED8-0EBE47903C11}"/>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3" name="Flowchart: Connector 170">
              <a:extLst>
                <a:ext uri="{FF2B5EF4-FFF2-40B4-BE49-F238E27FC236}">
                  <a16:creationId xmlns:a16="http://schemas.microsoft.com/office/drawing/2014/main" id="{A0C8BD6F-8223-0397-5A15-D184FADD27A9}"/>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4" name="Flowchart: Connector 171">
              <a:extLst>
                <a:ext uri="{FF2B5EF4-FFF2-40B4-BE49-F238E27FC236}">
                  <a16:creationId xmlns:a16="http://schemas.microsoft.com/office/drawing/2014/main" id="{B6FF4B55-C6F8-861D-4A3A-03E815F89F6B}"/>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5" name="Flowchart: Connector 172">
              <a:extLst>
                <a:ext uri="{FF2B5EF4-FFF2-40B4-BE49-F238E27FC236}">
                  <a16:creationId xmlns:a16="http://schemas.microsoft.com/office/drawing/2014/main" id="{1E5D4510-12BA-1B75-F5DE-504566A80B16}"/>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6" name="Flowchart: Connector 174">
              <a:extLst>
                <a:ext uri="{FF2B5EF4-FFF2-40B4-BE49-F238E27FC236}">
                  <a16:creationId xmlns:a16="http://schemas.microsoft.com/office/drawing/2014/main" id="{45288A12-0C61-52A4-12A8-A0A1503D47C8}"/>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7" name="Flowchart: Connector 175">
              <a:extLst>
                <a:ext uri="{FF2B5EF4-FFF2-40B4-BE49-F238E27FC236}">
                  <a16:creationId xmlns:a16="http://schemas.microsoft.com/office/drawing/2014/main" id="{80EAD36C-9DCA-D679-8EFB-ED4242A40356}"/>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8" name="Flowchart: Connector 177">
              <a:extLst>
                <a:ext uri="{FF2B5EF4-FFF2-40B4-BE49-F238E27FC236}">
                  <a16:creationId xmlns:a16="http://schemas.microsoft.com/office/drawing/2014/main" id="{1BC8F7EB-015D-413D-B9CA-68C556123DB4}"/>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cxnSp>
        <p:nvCxnSpPr>
          <p:cNvPr id="211" name="Straight Connector 210">
            <a:extLst>
              <a:ext uri="{FF2B5EF4-FFF2-40B4-BE49-F238E27FC236}">
                <a16:creationId xmlns:a16="http://schemas.microsoft.com/office/drawing/2014/main" id="{D7762283-3050-2DB7-0DDF-64DA7452C187}"/>
              </a:ext>
            </a:extLst>
          </p:cNvPr>
          <p:cNvCxnSpPr>
            <a:cxnSpLocks/>
            <a:stCxn id="145" idx="5"/>
            <a:endCxn id="128" idx="1"/>
          </p:cNvCxnSpPr>
          <p:nvPr/>
        </p:nvCxnSpPr>
        <p:spPr>
          <a:xfrm>
            <a:off x="4960290" y="2428837"/>
            <a:ext cx="4219" cy="1474573"/>
          </a:xfrm>
          <a:prstGeom prst="line">
            <a:avLst/>
          </a:prstGeom>
          <a:noFill/>
          <a:ln w="28575" cap="flat" cmpd="sng" algn="ctr">
            <a:solidFill>
              <a:sysClr val="windowText" lastClr="000000"/>
            </a:solidFill>
            <a:prstDash val="dashDot"/>
            <a:miter lim="800000"/>
          </a:ln>
          <a:effectLst/>
        </p:spPr>
      </p:cxnSp>
      <p:cxnSp>
        <p:nvCxnSpPr>
          <p:cNvPr id="212" name="Straight Connector 211">
            <a:extLst>
              <a:ext uri="{FF2B5EF4-FFF2-40B4-BE49-F238E27FC236}">
                <a16:creationId xmlns:a16="http://schemas.microsoft.com/office/drawing/2014/main" id="{46C0833E-5475-9A02-60D2-F0488D595E96}"/>
              </a:ext>
            </a:extLst>
          </p:cNvPr>
          <p:cNvCxnSpPr>
            <a:cxnSpLocks/>
            <a:stCxn id="144" idx="5"/>
            <a:endCxn id="127" idx="1"/>
          </p:cNvCxnSpPr>
          <p:nvPr/>
        </p:nvCxnSpPr>
        <p:spPr>
          <a:xfrm>
            <a:off x="6515630" y="2956654"/>
            <a:ext cx="4219" cy="1474573"/>
          </a:xfrm>
          <a:prstGeom prst="line">
            <a:avLst/>
          </a:prstGeom>
          <a:noFill/>
          <a:ln w="28575" cap="flat" cmpd="sng" algn="ctr">
            <a:solidFill>
              <a:sysClr val="windowText" lastClr="000000"/>
            </a:solidFill>
            <a:prstDash val="dashDot"/>
            <a:miter lim="800000"/>
          </a:ln>
          <a:effectLst/>
        </p:spPr>
      </p:cxnSp>
      <p:cxnSp>
        <p:nvCxnSpPr>
          <p:cNvPr id="213" name="Straight Connector 212">
            <a:extLst>
              <a:ext uri="{FF2B5EF4-FFF2-40B4-BE49-F238E27FC236}">
                <a16:creationId xmlns:a16="http://schemas.microsoft.com/office/drawing/2014/main" id="{4506E9BF-9F47-F805-5157-00A7C0C86D44}"/>
              </a:ext>
            </a:extLst>
          </p:cNvPr>
          <p:cNvCxnSpPr>
            <a:cxnSpLocks/>
          </p:cNvCxnSpPr>
          <p:nvPr/>
        </p:nvCxnSpPr>
        <p:spPr>
          <a:xfrm>
            <a:off x="5493994" y="3448185"/>
            <a:ext cx="856" cy="1456512"/>
          </a:xfrm>
          <a:prstGeom prst="line">
            <a:avLst/>
          </a:prstGeom>
          <a:noFill/>
          <a:ln w="28575" cap="flat" cmpd="sng" algn="ctr">
            <a:solidFill>
              <a:sysClr val="windowText" lastClr="000000"/>
            </a:solidFill>
            <a:prstDash val="dashDot"/>
            <a:miter lim="800000"/>
          </a:ln>
          <a:effectLst/>
        </p:spPr>
      </p:cxnSp>
      <p:cxnSp>
        <p:nvCxnSpPr>
          <p:cNvPr id="214" name="Straight Connector 213">
            <a:extLst>
              <a:ext uri="{FF2B5EF4-FFF2-40B4-BE49-F238E27FC236}">
                <a16:creationId xmlns:a16="http://schemas.microsoft.com/office/drawing/2014/main" id="{31EEA76C-4A65-B844-F5AC-432AE0983B92}"/>
              </a:ext>
            </a:extLst>
          </p:cNvPr>
          <p:cNvCxnSpPr>
            <a:cxnSpLocks/>
          </p:cNvCxnSpPr>
          <p:nvPr/>
        </p:nvCxnSpPr>
        <p:spPr>
          <a:xfrm>
            <a:off x="5994124" y="2973931"/>
            <a:ext cx="856" cy="1456512"/>
          </a:xfrm>
          <a:prstGeom prst="line">
            <a:avLst/>
          </a:prstGeom>
          <a:noFill/>
          <a:ln w="28575" cap="flat" cmpd="sng" algn="ctr">
            <a:solidFill>
              <a:sysClr val="windowText" lastClr="000000"/>
            </a:solidFill>
            <a:prstDash val="dashDot"/>
            <a:miter lim="800000"/>
          </a:ln>
          <a:effectLst/>
        </p:spPr>
      </p:cxnSp>
      <p:cxnSp>
        <p:nvCxnSpPr>
          <p:cNvPr id="215" name="Straight Connector 214">
            <a:extLst>
              <a:ext uri="{FF2B5EF4-FFF2-40B4-BE49-F238E27FC236}">
                <a16:creationId xmlns:a16="http://schemas.microsoft.com/office/drawing/2014/main" id="{06655E3D-69B3-959C-0D4B-299B57FF1277}"/>
              </a:ext>
            </a:extLst>
          </p:cNvPr>
          <p:cNvCxnSpPr>
            <a:cxnSpLocks/>
          </p:cNvCxnSpPr>
          <p:nvPr/>
        </p:nvCxnSpPr>
        <p:spPr>
          <a:xfrm>
            <a:off x="5493909" y="2941418"/>
            <a:ext cx="856" cy="1456512"/>
          </a:xfrm>
          <a:prstGeom prst="line">
            <a:avLst/>
          </a:prstGeom>
          <a:noFill/>
          <a:ln w="12700" cap="flat" cmpd="sng" algn="ctr">
            <a:solidFill>
              <a:srgbClr val="4472C4"/>
            </a:solidFill>
            <a:prstDash val="dashDot"/>
            <a:miter lim="800000"/>
          </a:ln>
          <a:effectLst/>
        </p:spPr>
      </p:cxnSp>
      <p:cxnSp>
        <p:nvCxnSpPr>
          <p:cNvPr id="216" name="Straight Connector 215">
            <a:extLst>
              <a:ext uri="{FF2B5EF4-FFF2-40B4-BE49-F238E27FC236}">
                <a16:creationId xmlns:a16="http://schemas.microsoft.com/office/drawing/2014/main" id="{9120A67D-3F57-0124-63C3-036ACEEC7D23}"/>
              </a:ext>
            </a:extLst>
          </p:cNvPr>
          <p:cNvCxnSpPr>
            <a:cxnSpLocks/>
          </p:cNvCxnSpPr>
          <p:nvPr/>
        </p:nvCxnSpPr>
        <p:spPr>
          <a:xfrm>
            <a:off x="5994105" y="2439523"/>
            <a:ext cx="856" cy="1456512"/>
          </a:xfrm>
          <a:prstGeom prst="line">
            <a:avLst/>
          </a:prstGeom>
          <a:noFill/>
          <a:ln w="28575" cap="flat" cmpd="sng" algn="ctr">
            <a:solidFill>
              <a:sysClr val="windowText" lastClr="000000"/>
            </a:solidFill>
            <a:prstDash val="dashDot"/>
            <a:miter lim="800000"/>
          </a:ln>
          <a:effectLst/>
        </p:spPr>
      </p:cxnSp>
      <p:cxnSp>
        <p:nvCxnSpPr>
          <p:cNvPr id="217" name="Straight Connector 216">
            <a:extLst>
              <a:ext uri="{FF2B5EF4-FFF2-40B4-BE49-F238E27FC236}">
                <a16:creationId xmlns:a16="http://schemas.microsoft.com/office/drawing/2014/main" id="{B298233F-5945-573C-8E07-DEE8ED0923B5}"/>
              </a:ext>
            </a:extLst>
          </p:cNvPr>
          <p:cNvCxnSpPr>
            <a:cxnSpLocks/>
          </p:cNvCxnSpPr>
          <p:nvPr/>
        </p:nvCxnSpPr>
        <p:spPr>
          <a:xfrm>
            <a:off x="5982282" y="1954602"/>
            <a:ext cx="856" cy="1456512"/>
          </a:xfrm>
          <a:prstGeom prst="line">
            <a:avLst/>
          </a:prstGeom>
          <a:noFill/>
          <a:ln w="28575" cap="flat" cmpd="sng" algn="ctr">
            <a:solidFill>
              <a:sysClr val="windowText" lastClr="000000"/>
            </a:solidFill>
            <a:prstDash val="dashDot"/>
            <a:miter lim="800000"/>
          </a:ln>
          <a:effectLst/>
        </p:spPr>
      </p:cxnSp>
      <p:cxnSp>
        <p:nvCxnSpPr>
          <p:cNvPr id="218" name="Straight Connector 217">
            <a:extLst>
              <a:ext uri="{FF2B5EF4-FFF2-40B4-BE49-F238E27FC236}">
                <a16:creationId xmlns:a16="http://schemas.microsoft.com/office/drawing/2014/main" id="{223F87E9-4146-324C-62C2-AA831F81ED00}"/>
              </a:ext>
            </a:extLst>
          </p:cNvPr>
          <p:cNvCxnSpPr>
            <a:cxnSpLocks/>
            <a:stCxn id="143" idx="4"/>
            <a:endCxn id="220" idx="7"/>
          </p:cNvCxnSpPr>
          <p:nvPr/>
        </p:nvCxnSpPr>
        <p:spPr>
          <a:xfrm flipH="1">
            <a:off x="5551827" y="2396150"/>
            <a:ext cx="378895" cy="2029647"/>
          </a:xfrm>
          <a:prstGeom prst="line">
            <a:avLst/>
          </a:prstGeom>
          <a:noFill/>
          <a:ln w="28575" cap="flat" cmpd="sng" algn="ctr">
            <a:solidFill>
              <a:sysClr val="windowText" lastClr="000000"/>
            </a:solidFill>
            <a:prstDash val="lgDash"/>
            <a:miter lim="800000"/>
          </a:ln>
          <a:effectLst/>
        </p:spPr>
      </p:cxnSp>
      <p:sp>
        <p:nvSpPr>
          <p:cNvPr id="219" name="Flowchart: Connector 169">
            <a:extLst>
              <a:ext uri="{FF2B5EF4-FFF2-40B4-BE49-F238E27FC236}">
                <a16:creationId xmlns:a16="http://schemas.microsoft.com/office/drawing/2014/main" id="{95E40E53-F850-23A9-27AC-2907D192B655}"/>
              </a:ext>
            </a:extLst>
          </p:cNvPr>
          <p:cNvSpPr/>
          <p:nvPr/>
        </p:nvSpPr>
        <p:spPr>
          <a:xfrm>
            <a:off x="4849353" y="3873907"/>
            <a:ext cx="228600" cy="228600"/>
          </a:xfrm>
          <a:prstGeom prst="flowChartConnector">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0" name="Flowchart: Connector 169">
            <a:extLst>
              <a:ext uri="{FF2B5EF4-FFF2-40B4-BE49-F238E27FC236}">
                <a16:creationId xmlns:a16="http://schemas.microsoft.com/office/drawing/2014/main" id="{656B04C5-49CA-7D0C-1632-010270DA10BE}"/>
              </a:ext>
            </a:extLst>
          </p:cNvPr>
          <p:cNvSpPr/>
          <p:nvPr/>
        </p:nvSpPr>
        <p:spPr>
          <a:xfrm>
            <a:off x="5356705" y="4392319"/>
            <a:ext cx="228600" cy="228600"/>
          </a:xfrm>
          <a:prstGeom prst="flowChartConnector">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1" name="Flowchart: Connector 169">
            <a:extLst>
              <a:ext uri="{FF2B5EF4-FFF2-40B4-BE49-F238E27FC236}">
                <a16:creationId xmlns:a16="http://schemas.microsoft.com/office/drawing/2014/main" id="{D4B304A2-2992-8E32-D5A1-5E35B513E106}"/>
              </a:ext>
            </a:extLst>
          </p:cNvPr>
          <p:cNvSpPr/>
          <p:nvPr/>
        </p:nvSpPr>
        <p:spPr>
          <a:xfrm>
            <a:off x="4850505" y="2223387"/>
            <a:ext cx="228600" cy="228600"/>
          </a:xfrm>
          <a:prstGeom prst="flowChartConnector">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2" name="Flowchart: Connector 169">
            <a:extLst>
              <a:ext uri="{FF2B5EF4-FFF2-40B4-BE49-F238E27FC236}">
                <a16:creationId xmlns:a16="http://schemas.microsoft.com/office/drawing/2014/main" id="{418C97ED-2747-772D-E282-CAE29C2833C6}"/>
              </a:ext>
            </a:extLst>
          </p:cNvPr>
          <p:cNvSpPr/>
          <p:nvPr/>
        </p:nvSpPr>
        <p:spPr>
          <a:xfrm>
            <a:off x="5890472" y="2232814"/>
            <a:ext cx="228600" cy="228600"/>
          </a:xfrm>
          <a:prstGeom prst="flowChartConnector">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223" name="Straight Connector 222">
            <a:extLst>
              <a:ext uri="{FF2B5EF4-FFF2-40B4-BE49-F238E27FC236}">
                <a16:creationId xmlns:a16="http://schemas.microsoft.com/office/drawing/2014/main" id="{82A0AC71-5DB1-B04F-0F7E-A825B787D81E}"/>
              </a:ext>
            </a:extLst>
          </p:cNvPr>
          <p:cNvCxnSpPr>
            <a:cxnSpLocks/>
          </p:cNvCxnSpPr>
          <p:nvPr/>
        </p:nvCxnSpPr>
        <p:spPr>
          <a:xfrm>
            <a:off x="5494748" y="2455245"/>
            <a:ext cx="856" cy="1456512"/>
          </a:xfrm>
          <a:prstGeom prst="line">
            <a:avLst/>
          </a:prstGeom>
          <a:noFill/>
          <a:ln w="28575" cap="flat" cmpd="sng" algn="ctr">
            <a:solidFill>
              <a:sysClr val="windowText" lastClr="000000"/>
            </a:solidFill>
            <a:prstDash val="dashDot"/>
            <a:miter lim="800000"/>
          </a:ln>
          <a:effectLst/>
        </p:spPr>
      </p:cxnSp>
      <p:sp>
        <p:nvSpPr>
          <p:cNvPr id="224" name="Rounded Rectangular Callout 10">
            <a:extLst>
              <a:ext uri="{FF2B5EF4-FFF2-40B4-BE49-F238E27FC236}">
                <a16:creationId xmlns:a16="http://schemas.microsoft.com/office/drawing/2014/main" id="{8ED84C5E-57E7-7A30-34C5-34B2C4B1F593}"/>
              </a:ext>
            </a:extLst>
          </p:cNvPr>
          <p:cNvSpPr/>
          <p:nvPr/>
        </p:nvSpPr>
        <p:spPr>
          <a:xfrm>
            <a:off x="6818210" y="2767649"/>
            <a:ext cx="5234120" cy="89469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srgbClr val="4472C4">
                    <a:lumMod val="50000"/>
                  </a:srgbClr>
                </a:solidFill>
                <a:ea typeface="Cambria Math" panose="02040503050406030204" pitchFamily="18" charset="0"/>
                <a:cs typeface="Calibri" panose="020F0502020204030204" pitchFamily="34" charset="0"/>
              </a:rPr>
              <a:t>Measurement errors in syndrome extraction: time</a:t>
            </a:r>
          </a:p>
        </p:txBody>
      </p:sp>
      <p:sp>
        <p:nvSpPr>
          <p:cNvPr id="225" name="Rounded Rectangular Callout 10">
            <a:extLst>
              <a:ext uri="{FF2B5EF4-FFF2-40B4-BE49-F238E27FC236}">
                <a16:creationId xmlns:a16="http://schemas.microsoft.com/office/drawing/2014/main" id="{CB810D5D-0E65-BF5E-797B-4D393339884A}"/>
              </a:ext>
            </a:extLst>
          </p:cNvPr>
          <p:cNvSpPr/>
          <p:nvPr/>
        </p:nvSpPr>
        <p:spPr>
          <a:xfrm>
            <a:off x="6810916" y="3790775"/>
            <a:ext cx="5234120" cy="89469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srgbClr val="4472C4">
                    <a:lumMod val="50000"/>
                  </a:srgbClr>
                </a:solidFill>
                <a:ea typeface="Cambria Math" panose="02040503050406030204" pitchFamily="18" charset="0"/>
                <a:cs typeface="Calibri" panose="020F0502020204030204" pitchFamily="34" charset="0"/>
              </a:rPr>
              <a:t>Gate errors in syndrome extraction: space-time</a:t>
            </a:r>
          </a:p>
        </p:txBody>
      </p:sp>
      <p:sp>
        <p:nvSpPr>
          <p:cNvPr id="226" name="Rounded Rectangular Callout 10">
            <a:extLst>
              <a:ext uri="{FF2B5EF4-FFF2-40B4-BE49-F238E27FC236}">
                <a16:creationId xmlns:a16="http://schemas.microsoft.com/office/drawing/2014/main" id="{2AAAD743-5082-C312-EC2D-C1DDAC4F7B5E}"/>
              </a:ext>
            </a:extLst>
          </p:cNvPr>
          <p:cNvSpPr/>
          <p:nvPr/>
        </p:nvSpPr>
        <p:spPr>
          <a:xfrm>
            <a:off x="4095907" y="5324763"/>
            <a:ext cx="8014030" cy="603396"/>
          </a:xfrm>
          <a:prstGeom prst="wedgeRoundRectCallout">
            <a:avLst>
              <a:gd name="adj1" fmla="val -41475"/>
              <a:gd name="adj2" fmla="val -49150"/>
              <a:gd name="adj3" fmla="val 16667"/>
            </a:avLst>
          </a:prstGeom>
          <a:solidFill>
            <a:srgbClr val="006D77"/>
          </a:solidFill>
          <a:ln w="25400" cap="flat" cmpd="sng" algn="ctr">
            <a:solidFill>
              <a:srgbClr val="01014B"/>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Decoding-&gt; Matching on a 3D graph with O(d) rounds </a:t>
            </a:r>
          </a:p>
        </p:txBody>
      </p:sp>
      <p:grpSp>
        <p:nvGrpSpPr>
          <p:cNvPr id="255" name="Group 254">
            <a:extLst>
              <a:ext uri="{FF2B5EF4-FFF2-40B4-BE49-F238E27FC236}">
                <a16:creationId xmlns:a16="http://schemas.microsoft.com/office/drawing/2014/main" id="{32CF8321-FE9D-BEDC-F283-89CE559CA4DC}"/>
              </a:ext>
            </a:extLst>
          </p:cNvPr>
          <p:cNvGrpSpPr/>
          <p:nvPr/>
        </p:nvGrpSpPr>
        <p:grpSpPr>
          <a:xfrm>
            <a:off x="149629" y="4236345"/>
            <a:ext cx="3755442" cy="1741731"/>
            <a:chOff x="-248931" y="3923315"/>
            <a:chExt cx="4634755" cy="1990274"/>
          </a:xfrm>
        </p:grpSpPr>
        <p:cxnSp>
          <p:nvCxnSpPr>
            <p:cNvPr id="227" name="Straight Connector 226">
              <a:extLst>
                <a:ext uri="{FF2B5EF4-FFF2-40B4-BE49-F238E27FC236}">
                  <a16:creationId xmlns:a16="http://schemas.microsoft.com/office/drawing/2014/main" id="{6D1AFEF5-59A5-BD44-421A-B69AE010C062}"/>
                </a:ext>
              </a:extLst>
            </p:cNvPr>
            <p:cNvCxnSpPr>
              <a:cxnSpLocks/>
            </p:cNvCxnSpPr>
            <p:nvPr/>
          </p:nvCxnSpPr>
          <p:spPr>
            <a:xfrm>
              <a:off x="267833" y="4135676"/>
              <a:ext cx="4114800"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228" name="Straight Connector 227">
              <a:extLst>
                <a:ext uri="{FF2B5EF4-FFF2-40B4-BE49-F238E27FC236}">
                  <a16:creationId xmlns:a16="http://schemas.microsoft.com/office/drawing/2014/main" id="{5C321D45-9248-E4EB-74A8-1F97B14B57EC}"/>
                </a:ext>
              </a:extLst>
            </p:cNvPr>
            <p:cNvCxnSpPr>
              <a:cxnSpLocks/>
            </p:cNvCxnSpPr>
            <p:nvPr/>
          </p:nvCxnSpPr>
          <p:spPr>
            <a:xfrm>
              <a:off x="267833" y="4560733"/>
              <a:ext cx="4114800" cy="0"/>
            </a:xfrm>
            <a:prstGeom prst="line">
              <a:avLst/>
            </a:prstGeom>
            <a:noFill/>
            <a:ln w="12700"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E88DBCC2-85AE-5200-8E07-F0A570B2DBEA}"/>
                </a:ext>
              </a:extLst>
            </p:cNvPr>
            <p:cNvCxnSpPr>
              <a:cxnSpLocks/>
            </p:cNvCxnSpPr>
            <p:nvPr/>
          </p:nvCxnSpPr>
          <p:spPr>
            <a:xfrm>
              <a:off x="267833" y="5023346"/>
              <a:ext cx="4114800" cy="0"/>
            </a:xfrm>
            <a:prstGeom prst="line">
              <a:avLst/>
            </a:prstGeom>
            <a:noFill/>
            <a:ln w="12700"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E5F051F5-4286-A881-E06C-63511066C9B7}"/>
                </a:ext>
              </a:extLst>
            </p:cNvPr>
            <p:cNvCxnSpPr>
              <a:cxnSpLocks/>
            </p:cNvCxnSpPr>
            <p:nvPr/>
          </p:nvCxnSpPr>
          <p:spPr>
            <a:xfrm>
              <a:off x="267833" y="5456804"/>
              <a:ext cx="4114800" cy="0"/>
            </a:xfrm>
            <a:prstGeom prst="line">
              <a:avLst/>
            </a:prstGeom>
            <a:noFill/>
            <a:ln w="12700"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073ACAC1-998C-C2BF-0899-A52BC38D7B90}"/>
                </a:ext>
              </a:extLst>
            </p:cNvPr>
            <p:cNvCxnSpPr>
              <a:cxnSpLocks/>
            </p:cNvCxnSpPr>
            <p:nvPr/>
          </p:nvCxnSpPr>
          <p:spPr>
            <a:xfrm>
              <a:off x="271024" y="5850730"/>
              <a:ext cx="4114800" cy="0"/>
            </a:xfrm>
            <a:prstGeom prst="line">
              <a:avLst/>
            </a:prstGeom>
            <a:noFill/>
            <a:ln w="12700" cap="flat" cmpd="sng" algn="ctr">
              <a:solidFill>
                <a:sysClr val="windowText" lastClr="000000"/>
              </a:solidFill>
              <a:prstDash val="solid"/>
              <a:miter lim="800000"/>
            </a:ln>
            <a:effectLst/>
          </p:spPr>
        </p:cxnSp>
        <p:sp>
          <p:nvSpPr>
            <p:cNvPr id="232" name="TextBox 231">
              <a:extLst>
                <a:ext uri="{FF2B5EF4-FFF2-40B4-BE49-F238E27FC236}">
                  <a16:creationId xmlns:a16="http://schemas.microsoft.com/office/drawing/2014/main" id="{1F18EA9B-5142-7133-6F2B-6FB39038E6EA}"/>
                </a:ext>
              </a:extLst>
            </p:cNvPr>
            <p:cNvSpPr txBox="1"/>
            <p:nvPr/>
          </p:nvSpPr>
          <p:spPr>
            <a:xfrm>
              <a:off x="-230111" y="3923315"/>
              <a:ext cx="431528" cy="523220"/>
            </a:xfrm>
            <a:prstGeom prst="rect">
              <a:avLst/>
            </a:prstGeom>
            <a:noFill/>
          </p:spPr>
          <p:txBody>
            <a:bodyPr wrap="none" rtlCol="0">
              <a:spAutoFit/>
            </a:bodyPr>
            <a:lstStyle/>
            <a:p>
              <a:r>
                <a:rPr lang="en-US" sz="2800" b="1" dirty="0">
                  <a:solidFill>
                    <a:prstClr val="black"/>
                  </a:solidFill>
                  <a:latin typeface="Meiryo" panose="020B0604030504040204" pitchFamily="34" charset="-128"/>
                  <a:ea typeface="Meiryo" panose="020B0604030504040204" pitchFamily="34" charset="-128"/>
                </a:rPr>
                <a:t>P</a:t>
              </a:r>
            </a:p>
          </p:txBody>
        </p:sp>
        <p:sp>
          <p:nvSpPr>
            <p:cNvPr id="233" name="TextBox 232">
              <a:extLst>
                <a:ext uri="{FF2B5EF4-FFF2-40B4-BE49-F238E27FC236}">
                  <a16:creationId xmlns:a16="http://schemas.microsoft.com/office/drawing/2014/main" id="{A02A905D-EA1F-951E-C411-E96E5A7569DC}"/>
                </a:ext>
              </a:extLst>
            </p:cNvPr>
            <p:cNvSpPr txBox="1"/>
            <p:nvPr/>
          </p:nvSpPr>
          <p:spPr>
            <a:xfrm>
              <a:off x="-242525" y="4361640"/>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234" name="TextBox 233">
              <a:extLst>
                <a:ext uri="{FF2B5EF4-FFF2-40B4-BE49-F238E27FC236}">
                  <a16:creationId xmlns:a16="http://schemas.microsoft.com/office/drawing/2014/main" id="{F5D7143E-7C9F-05B2-8013-80421981326B}"/>
                </a:ext>
              </a:extLst>
            </p:cNvPr>
            <p:cNvSpPr txBox="1"/>
            <p:nvPr/>
          </p:nvSpPr>
          <p:spPr>
            <a:xfrm>
              <a:off x="-248931" y="4761736"/>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235" name="TextBox 234">
              <a:extLst>
                <a:ext uri="{FF2B5EF4-FFF2-40B4-BE49-F238E27FC236}">
                  <a16:creationId xmlns:a16="http://schemas.microsoft.com/office/drawing/2014/main" id="{3E8BA3FA-0416-F115-3C81-A0F26119F30A}"/>
                </a:ext>
              </a:extLst>
            </p:cNvPr>
            <p:cNvSpPr txBox="1"/>
            <p:nvPr/>
          </p:nvSpPr>
          <p:spPr>
            <a:xfrm>
              <a:off x="-242525" y="5203603"/>
              <a:ext cx="468398" cy="523220"/>
            </a:xfrm>
            <a:prstGeom prst="rect">
              <a:avLst/>
            </a:prstGeom>
            <a:noFill/>
          </p:spPr>
          <p:txBody>
            <a:bodyPr wrap="none" rtlCol="0" anchor="ctr">
              <a:spAutoFit/>
            </a:bodyPr>
            <a:lstStyle/>
            <a:p>
              <a:pPr algn="ctr"/>
              <a:r>
                <a:rPr lang="en-US" sz="2800" b="1" dirty="0">
                  <a:solidFill>
                    <a:prstClr val="black"/>
                  </a:solidFill>
                  <a:latin typeface="Meiryo" panose="020B0604030504040204" pitchFamily="34" charset="-128"/>
                  <a:ea typeface="Meiryo" panose="020B0604030504040204" pitchFamily="34" charset="-128"/>
                </a:rPr>
                <a:t>D</a:t>
              </a:r>
            </a:p>
          </p:txBody>
        </p:sp>
        <p:sp>
          <p:nvSpPr>
            <p:cNvPr id="236" name="Oval 235">
              <a:extLst>
                <a:ext uri="{FF2B5EF4-FFF2-40B4-BE49-F238E27FC236}">
                  <a16:creationId xmlns:a16="http://schemas.microsoft.com/office/drawing/2014/main" id="{45F8081E-314B-2514-4478-F69E887DABB7}"/>
                </a:ext>
              </a:extLst>
            </p:cNvPr>
            <p:cNvSpPr/>
            <p:nvPr/>
          </p:nvSpPr>
          <p:spPr>
            <a:xfrm>
              <a:off x="965469" y="4012711"/>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C1127B81-729B-EFCD-84CC-98312766D732}"/>
                </a:ext>
              </a:extLst>
            </p:cNvPr>
            <p:cNvSpPr/>
            <p:nvPr/>
          </p:nvSpPr>
          <p:spPr>
            <a:xfrm>
              <a:off x="1542286" y="4008205"/>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3C23B735-113F-3149-C553-26A1A518077A}"/>
                </a:ext>
              </a:extLst>
            </p:cNvPr>
            <p:cNvSpPr/>
            <p:nvPr/>
          </p:nvSpPr>
          <p:spPr>
            <a:xfrm>
              <a:off x="2147281" y="4017552"/>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2E8FE5E9-23DC-40B8-BFDC-CAC6649CDDD2}"/>
                </a:ext>
              </a:extLst>
            </p:cNvPr>
            <p:cNvSpPr/>
            <p:nvPr/>
          </p:nvSpPr>
          <p:spPr>
            <a:xfrm>
              <a:off x="2755230" y="4020446"/>
              <a:ext cx="274320" cy="274320"/>
            </a:xfrm>
            <a:prstGeom prst="ellipse">
              <a:avLst/>
            </a:prstGeom>
            <a:no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C90E15ED-68B0-A5B8-BBE8-B2F278BBF759}"/>
                </a:ext>
              </a:extLst>
            </p:cNvPr>
            <p:cNvSpPr/>
            <p:nvPr/>
          </p:nvSpPr>
          <p:spPr>
            <a:xfrm>
              <a:off x="1056909" y="4521423"/>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81709324-A75F-769D-160E-B0680847610B}"/>
                </a:ext>
              </a:extLst>
            </p:cNvPr>
            <p:cNvSpPr/>
            <p:nvPr/>
          </p:nvSpPr>
          <p:spPr>
            <a:xfrm>
              <a:off x="1633726" y="4991031"/>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71C9FC63-D58A-E849-55D6-45D015FF3E17}"/>
                </a:ext>
              </a:extLst>
            </p:cNvPr>
            <p:cNvSpPr/>
            <p:nvPr/>
          </p:nvSpPr>
          <p:spPr>
            <a:xfrm>
              <a:off x="2238721" y="5424669"/>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AD662331-F505-5A54-91E4-0AA1A2BD7D0B}"/>
                </a:ext>
              </a:extLst>
            </p:cNvPr>
            <p:cNvSpPr/>
            <p:nvPr/>
          </p:nvSpPr>
          <p:spPr>
            <a:xfrm>
              <a:off x="2846670" y="5822149"/>
              <a:ext cx="91440" cy="9144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Rectangle 243">
              <a:extLst>
                <a:ext uri="{FF2B5EF4-FFF2-40B4-BE49-F238E27FC236}">
                  <a16:creationId xmlns:a16="http://schemas.microsoft.com/office/drawing/2014/main" id="{8EBFC40C-8876-6F12-BC11-52F246D7A408}"/>
                </a:ext>
              </a:extLst>
            </p:cNvPr>
            <p:cNvSpPr/>
            <p:nvPr/>
          </p:nvSpPr>
          <p:spPr>
            <a:xfrm>
              <a:off x="3388354" y="3944498"/>
              <a:ext cx="719959" cy="432257"/>
            </a:xfrm>
            <a:prstGeom prst="rect">
              <a:avLst/>
            </a:prstGeom>
            <a:solidFill>
              <a:srgbClr val="C5D2F7"/>
            </a:solidFill>
            <a:ln w="28575"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M</a:t>
              </a:r>
            </a:p>
          </p:txBody>
        </p:sp>
        <p:cxnSp>
          <p:nvCxnSpPr>
            <p:cNvPr id="245" name="Straight Connector 244">
              <a:extLst>
                <a:ext uri="{FF2B5EF4-FFF2-40B4-BE49-F238E27FC236}">
                  <a16:creationId xmlns:a16="http://schemas.microsoft.com/office/drawing/2014/main" id="{0090F1F9-91E3-ED89-64D7-3A72CA29792A}"/>
                </a:ext>
              </a:extLst>
            </p:cNvPr>
            <p:cNvCxnSpPr>
              <a:stCxn id="236" idx="4"/>
              <a:endCxn id="240" idx="0"/>
            </p:cNvCxnSpPr>
            <p:nvPr/>
          </p:nvCxnSpPr>
          <p:spPr>
            <a:xfrm>
              <a:off x="1102629" y="4287031"/>
              <a:ext cx="0" cy="234392"/>
            </a:xfrm>
            <a:prstGeom prst="line">
              <a:avLst/>
            </a:prstGeom>
            <a:noFill/>
            <a:ln w="19050" cap="flat" cmpd="sng" algn="ctr">
              <a:solidFill>
                <a:sysClr val="windowText" lastClr="000000"/>
              </a:solidFill>
              <a:prstDash val="solid"/>
              <a:miter lim="800000"/>
            </a:ln>
            <a:effectLst/>
          </p:spPr>
        </p:cxnSp>
        <p:cxnSp>
          <p:nvCxnSpPr>
            <p:cNvPr id="246" name="Straight Connector 245">
              <a:extLst>
                <a:ext uri="{FF2B5EF4-FFF2-40B4-BE49-F238E27FC236}">
                  <a16:creationId xmlns:a16="http://schemas.microsoft.com/office/drawing/2014/main" id="{C73390B3-8ED2-2593-74E7-B1E51D9F491F}"/>
                </a:ext>
              </a:extLst>
            </p:cNvPr>
            <p:cNvCxnSpPr>
              <a:cxnSpLocks/>
              <a:stCxn id="237" idx="4"/>
              <a:endCxn id="241" idx="0"/>
            </p:cNvCxnSpPr>
            <p:nvPr/>
          </p:nvCxnSpPr>
          <p:spPr>
            <a:xfrm>
              <a:off x="1679446" y="4282525"/>
              <a:ext cx="0" cy="708506"/>
            </a:xfrm>
            <a:prstGeom prst="line">
              <a:avLst/>
            </a:prstGeom>
            <a:noFill/>
            <a:ln w="19050" cap="flat" cmpd="sng" algn="ctr">
              <a:solidFill>
                <a:sysClr val="windowText" lastClr="000000"/>
              </a:solidFill>
              <a:prstDash val="solid"/>
              <a:miter lim="800000"/>
            </a:ln>
            <a:effectLst/>
          </p:spPr>
        </p:cxnSp>
        <p:cxnSp>
          <p:nvCxnSpPr>
            <p:cNvPr id="247" name="Straight Connector 246">
              <a:extLst>
                <a:ext uri="{FF2B5EF4-FFF2-40B4-BE49-F238E27FC236}">
                  <a16:creationId xmlns:a16="http://schemas.microsoft.com/office/drawing/2014/main" id="{A617EFC3-BE66-0BC1-1C21-54BC9A518179}"/>
                </a:ext>
              </a:extLst>
            </p:cNvPr>
            <p:cNvCxnSpPr>
              <a:cxnSpLocks/>
              <a:stCxn id="238" idx="4"/>
              <a:endCxn id="242" idx="0"/>
            </p:cNvCxnSpPr>
            <p:nvPr/>
          </p:nvCxnSpPr>
          <p:spPr>
            <a:xfrm>
              <a:off x="2284441" y="4291872"/>
              <a:ext cx="0" cy="1132797"/>
            </a:xfrm>
            <a:prstGeom prst="line">
              <a:avLst/>
            </a:prstGeom>
            <a:noFill/>
            <a:ln w="19050" cap="flat" cmpd="sng" algn="ctr">
              <a:solidFill>
                <a:sysClr val="windowText" lastClr="000000"/>
              </a:solidFill>
              <a:prstDash val="solid"/>
              <a:miter lim="800000"/>
            </a:ln>
            <a:effectLst/>
          </p:spPr>
        </p:cxnSp>
        <p:cxnSp>
          <p:nvCxnSpPr>
            <p:cNvPr id="248" name="Straight Connector 247">
              <a:extLst>
                <a:ext uri="{FF2B5EF4-FFF2-40B4-BE49-F238E27FC236}">
                  <a16:creationId xmlns:a16="http://schemas.microsoft.com/office/drawing/2014/main" id="{57D9DA32-228E-BF02-27AC-C98D8D8B9332}"/>
                </a:ext>
              </a:extLst>
            </p:cNvPr>
            <p:cNvCxnSpPr>
              <a:cxnSpLocks/>
              <a:stCxn id="239" idx="4"/>
              <a:endCxn id="243" idx="0"/>
            </p:cNvCxnSpPr>
            <p:nvPr/>
          </p:nvCxnSpPr>
          <p:spPr>
            <a:xfrm>
              <a:off x="2892390" y="4294766"/>
              <a:ext cx="0" cy="1527383"/>
            </a:xfrm>
            <a:prstGeom prst="line">
              <a:avLst/>
            </a:prstGeom>
            <a:noFill/>
            <a:ln w="19050" cap="flat" cmpd="sng" algn="ctr">
              <a:solidFill>
                <a:sysClr val="windowText" lastClr="000000"/>
              </a:solidFill>
              <a:prstDash val="solid"/>
              <a:miter lim="800000"/>
            </a:ln>
            <a:effectLst/>
          </p:spPr>
        </p:cxnSp>
        <p:sp>
          <p:nvSpPr>
            <p:cNvPr id="250" name="TextBox 249">
              <a:extLst>
                <a:ext uri="{FF2B5EF4-FFF2-40B4-BE49-F238E27FC236}">
                  <a16:creationId xmlns:a16="http://schemas.microsoft.com/office/drawing/2014/main" id="{149C748D-F58C-9B87-FE3B-7A3731B31FDD}"/>
                </a:ext>
              </a:extLst>
            </p:cNvPr>
            <p:cNvSpPr txBox="1"/>
            <p:nvPr/>
          </p:nvSpPr>
          <p:spPr>
            <a:xfrm>
              <a:off x="562120" y="4204104"/>
              <a:ext cx="184731" cy="400110"/>
            </a:xfrm>
            <a:prstGeom prst="rect">
              <a:avLst/>
            </a:prstGeom>
            <a:noFill/>
          </p:spPr>
          <p:txBody>
            <a:bodyPr wrap="none" rtlCol="0">
              <a:spAutoFit/>
            </a:bodyPr>
            <a:lstStyle/>
            <a:p>
              <a:endParaRPr lang="en-US" sz="2000" b="1" dirty="0">
                <a:solidFill>
                  <a:srgbClr val="EF255B"/>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6308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3"/>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214"/>
                                        </p:tgtEl>
                                        <p:attrNameLst>
                                          <p:attrName>style.visibility</p:attrName>
                                        </p:attrNameLst>
                                      </p:cBhvr>
                                      <p:to>
                                        <p:strVal val="visible"/>
                                      </p:to>
                                    </p:set>
                                  </p:childTnLst>
                                </p:cTn>
                              </p:par>
                              <p:par>
                                <p:cTn id="35" presetID="1" presetClass="entr" presetSubtype="0" fill="hold" nodeType="withEffect">
                                  <p:stCondLst>
                                    <p:cond delay="1000"/>
                                  </p:stCondLst>
                                  <p:childTnLst>
                                    <p:set>
                                      <p:cBhvr>
                                        <p:cTn id="36" dur="1" fill="hold">
                                          <p:stCondLst>
                                            <p:cond delay="0"/>
                                          </p:stCondLst>
                                        </p:cTn>
                                        <p:tgtEl>
                                          <p:spTgt spid="21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15"/>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216"/>
                                        </p:tgtEl>
                                        <p:attrNameLst>
                                          <p:attrName>style.visibility</p:attrName>
                                        </p:attrNameLst>
                                      </p:cBhvr>
                                      <p:to>
                                        <p:strVal val="visible"/>
                                      </p:to>
                                    </p:set>
                                  </p:childTnLst>
                                </p:cTn>
                              </p:par>
                              <p:par>
                                <p:cTn id="41" presetID="1" presetClass="entr" presetSubtype="0" fill="hold" nodeType="withEffect">
                                  <p:stCondLst>
                                    <p:cond delay="2500"/>
                                  </p:stCondLst>
                                  <p:childTnLst>
                                    <p:set>
                                      <p:cBhvr>
                                        <p:cTn id="42" dur="1" fill="hold">
                                          <p:stCondLst>
                                            <p:cond delay="0"/>
                                          </p:stCondLst>
                                        </p:cTn>
                                        <p:tgtEl>
                                          <p:spTgt spid="223"/>
                                        </p:tgtEl>
                                        <p:attrNameLst>
                                          <p:attrName>style.visibility</p:attrName>
                                        </p:attrNameLst>
                                      </p:cBhvr>
                                      <p:to>
                                        <p:strVal val="visible"/>
                                      </p:to>
                                    </p:set>
                                  </p:childTnLst>
                                </p:cTn>
                              </p:par>
                              <p:par>
                                <p:cTn id="43" presetID="1" presetClass="entr" presetSubtype="0" fill="hold" nodeType="withEffect">
                                  <p:stCondLst>
                                    <p:cond delay="3000"/>
                                  </p:stCondLst>
                                  <p:childTnLst>
                                    <p:set>
                                      <p:cBhvr>
                                        <p:cTn id="44" dur="1" fill="hold">
                                          <p:stCondLst>
                                            <p:cond delay="0"/>
                                          </p:stCondLst>
                                        </p:cTn>
                                        <p:tgtEl>
                                          <p:spTgt spid="2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1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21"/>
                                        </p:tgtEl>
                                        <p:attrNameLst>
                                          <p:attrName>style.visibility</p:attrName>
                                        </p:attrNameLst>
                                      </p:cBhvr>
                                      <p:to>
                                        <p:strVal val="hidden"/>
                                      </p:to>
                                    </p:set>
                                  </p:childTnLst>
                                </p:cTn>
                              </p:par>
                              <p:par>
                                <p:cTn id="53" presetID="1" presetClass="entr" presetSubtype="0" fill="hold" grpId="2" nodeType="withEffect">
                                  <p:stCondLst>
                                    <p:cond delay="0"/>
                                  </p:stCondLst>
                                  <p:childTnLst>
                                    <p:set>
                                      <p:cBhvr>
                                        <p:cTn id="54" dur="1" fill="hold">
                                          <p:stCondLst>
                                            <p:cond delay="0"/>
                                          </p:stCondLst>
                                        </p:cTn>
                                        <p:tgtEl>
                                          <p:spTgt spid="2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1" grpId="0" animBg="1"/>
      <p:bldP spid="219" grpId="0" animBg="1"/>
      <p:bldP spid="219" grpId="1" animBg="1"/>
      <p:bldP spid="220" grpId="0" animBg="1"/>
      <p:bldP spid="220" grpId="1" animBg="1"/>
      <p:bldP spid="220" grpId="2" animBg="1"/>
      <p:bldP spid="221" grpId="0" animBg="1"/>
      <p:bldP spid="221" grpId="1" animBg="1"/>
      <p:bldP spid="222" grpId="0" animBg="1"/>
      <p:bldP spid="224" grpId="0" animBg="1"/>
      <p:bldP spid="225" grpId="0" animBg="1"/>
      <p:bldP spid="2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Real-Time Decoding</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Real-time decoding</a:t>
            </a:r>
            <a:r>
              <a:rPr kumimoji="0" lang="en-US" sz="2400" b="0" i="0" u="none" strike="noStrike" kern="0" cap="none" spc="0" normalizeH="0" noProof="0" dirty="0">
                <a:ln>
                  <a:noFill/>
                </a:ln>
                <a:solidFill>
                  <a:prstClr val="white"/>
                </a:solidFill>
                <a:effectLst/>
                <a:uLnTx/>
                <a:uFillTx/>
                <a:latin typeface="Calibri"/>
                <a:ea typeface="+mn-ea"/>
                <a:cs typeface="+mn-cs"/>
              </a:rPr>
              <a:t> prevent the accumulation of errors and protects logical qubits </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5" name="Straight Arrow Connector 174">
            <a:extLst>
              <a:ext uri="{FF2B5EF4-FFF2-40B4-BE49-F238E27FC236}">
                <a16:creationId xmlns:a16="http://schemas.microsoft.com/office/drawing/2014/main" id="{B6409262-FE4B-5BA8-0EA7-912DD2BC14E4}"/>
              </a:ext>
            </a:extLst>
          </p:cNvPr>
          <p:cNvCxnSpPr>
            <a:cxnSpLocks/>
            <a:stCxn id="214" idx="2"/>
          </p:cNvCxnSpPr>
          <p:nvPr/>
        </p:nvCxnSpPr>
        <p:spPr>
          <a:xfrm>
            <a:off x="9670848" y="2717557"/>
            <a:ext cx="0" cy="683469"/>
          </a:xfrm>
          <a:prstGeom prst="straightConnector1">
            <a:avLst/>
          </a:prstGeom>
          <a:noFill/>
          <a:ln w="38100" cap="flat" cmpd="sng" algn="ctr">
            <a:solidFill>
              <a:srgbClr val="343A40"/>
            </a:solidFill>
            <a:prstDash val="solid"/>
            <a:miter lim="800000"/>
            <a:headEnd type="triangle"/>
            <a:tailEnd type="triangle"/>
          </a:ln>
          <a:effectLst/>
        </p:spPr>
      </p:cxnSp>
      <p:sp>
        <p:nvSpPr>
          <p:cNvPr id="176" name="Oval 175">
            <a:extLst>
              <a:ext uri="{FF2B5EF4-FFF2-40B4-BE49-F238E27FC236}">
                <a16:creationId xmlns:a16="http://schemas.microsoft.com/office/drawing/2014/main" id="{0AB984AB-EF8B-72D3-5AC4-16646F9A898B}"/>
              </a:ext>
            </a:extLst>
          </p:cNvPr>
          <p:cNvSpPr/>
          <p:nvPr/>
        </p:nvSpPr>
        <p:spPr>
          <a:xfrm>
            <a:off x="8990199" y="3694136"/>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77" name="Oval 176">
            <a:extLst>
              <a:ext uri="{FF2B5EF4-FFF2-40B4-BE49-F238E27FC236}">
                <a16:creationId xmlns:a16="http://schemas.microsoft.com/office/drawing/2014/main" id="{17189582-9FC4-CDAE-250F-226F4984EFD9}"/>
              </a:ext>
            </a:extLst>
          </p:cNvPr>
          <p:cNvSpPr/>
          <p:nvPr/>
        </p:nvSpPr>
        <p:spPr>
          <a:xfrm>
            <a:off x="8990199" y="4248538"/>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78" name="Oval 177">
            <a:extLst>
              <a:ext uri="{FF2B5EF4-FFF2-40B4-BE49-F238E27FC236}">
                <a16:creationId xmlns:a16="http://schemas.microsoft.com/office/drawing/2014/main" id="{64F38670-1C98-8418-FC0B-6E45476D5807}"/>
              </a:ext>
            </a:extLst>
          </p:cNvPr>
          <p:cNvSpPr/>
          <p:nvPr/>
        </p:nvSpPr>
        <p:spPr>
          <a:xfrm>
            <a:off x="8990199" y="4802224"/>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79" name="Oval 178">
            <a:extLst>
              <a:ext uri="{FF2B5EF4-FFF2-40B4-BE49-F238E27FC236}">
                <a16:creationId xmlns:a16="http://schemas.microsoft.com/office/drawing/2014/main" id="{CCFD662A-0D69-3FBC-DE2F-D1FCC4531730}"/>
              </a:ext>
            </a:extLst>
          </p:cNvPr>
          <p:cNvSpPr/>
          <p:nvPr/>
        </p:nvSpPr>
        <p:spPr>
          <a:xfrm>
            <a:off x="9565386" y="4802224"/>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0" name="Oval 179">
            <a:extLst>
              <a:ext uri="{FF2B5EF4-FFF2-40B4-BE49-F238E27FC236}">
                <a16:creationId xmlns:a16="http://schemas.microsoft.com/office/drawing/2014/main" id="{9C5F29D6-92AD-D3B5-8DB0-A988B9201F68}"/>
              </a:ext>
            </a:extLst>
          </p:cNvPr>
          <p:cNvSpPr/>
          <p:nvPr/>
        </p:nvSpPr>
        <p:spPr>
          <a:xfrm>
            <a:off x="9565386" y="4248538"/>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1" name="Oval 180">
            <a:extLst>
              <a:ext uri="{FF2B5EF4-FFF2-40B4-BE49-F238E27FC236}">
                <a16:creationId xmlns:a16="http://schemas.microsoft.com/office/drawing/2014/main" id="{8AACABEA-CC47-E795-5415-A9A0DB8A33D8}"/>
              </a:ext>
            </a:extLst>
          </p:cNvPr>
          <p:cNvSpPr/>
          <p:nvPr/>
        </p:nvSpPr>
        <p:spPr>
          <a:xfrm>
            <a:off x="9565386" y="3694136"/>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2" name="Oval 181">
            <a:extLst>
              <a:ext uri="{FF2B5EF4-FFF2-40B4-BE49-F238E27FC236}">
                <a16:creationId xmlns:a16="http://schemas.microsoft.com/office/drawing/2014/main" id="{1CA75656-B52D-90A6-503F-AA79E4CD5798}"/>
              </a:ext>
            </a:extLst>
          </p:cNvPr>
          <p:cNvSpPr/>
          <p:nvPr/>
        </p:nvSpPr>
        <p:spPr>
          <a:xfrm>
            <a:off x="10140573" y="3694136"/>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3" name="Oval 182">
            <a:extLst>
              <a:ext uri="{FF2B5EF4-FFF2-40B4-BE49-F238E27FC236}">
                <a16:creationId xmlns:a16="http://schemas.microsoft.com/office/drawing/2014/main" id="{1881EE14-D4AA-5B0D-6103-6EC7BD60D9DB}"/>
              </a:ext>
            </a:extLst>
          </p:cNvPr>
          <p:cNvSpPr/>
          <p:nvPr/>
        </p:nvSpPr>
        <p:spPr>
          <a:xfrm>
            <a:off x="10140573" y="4248538"/>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4" name="Oval 183">
            <a:extLst>
              <a:ext uri="{FF2B5EF4-FFF2-40B4-BE49-F238E27FC236}">
                <a16:creationId xmlns:a16="http://schemas.microsoft.com/office/drawing/2014/main" id="{6973C724-5B45-B1D6-3A9C-6E8186AAC2AD}"/>
              </a:ext>
            </a:extLst>
          </p:cNvPr>
          <p:cNvSpPr/>
          <p:nvPr/>
        </p:nvSpPr>
        <p:spPr>
          <a:xfrm>
            <a:off x="10140573" y="4802224"/>
            <a:ext cx="228600" cy="228600"/>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85" name="Straight Connector 184">
            <a:extLst>
              <a:ext uri="{FF2B5EF4-FFF2-40B4-BE49-F238E27FC236}">
                <a16:creationId xmlns:a16="http://schemas.microsoft.com/office/drawing/2014/main" id="{3D877DD1-C966-4626-A55B-0196984FC0D8}"/>
              </a:ext>
            </a:extLst>
          </p:cNvPr>
          <p:cNvCxnSpPr>
            <a:cxnSpLocks/>
            <a:stCxn id="178" idx="7"/>
            <a:endCxn id="180" idx="3"/>
          </p:cNvCxnSpPr>
          <p:nvPr/>
        </p:nvCxnSpPr>
        <p:spPr>
          <a:xfrm flipV="1">
            <a:off x="9185321" y="4443660"/>
            <a:ext cx="413543" cy="392042"/>
          </a:xfrm>
          <a:prstGeom prst="line">
            <a:avLst/>
          </a:prstGeom>
          <a:noFill/>
          <a:ln w="12700" cap="flat" cmpd="sng" algn="ctr">
            <a:solidFill>
              <a:srgbClr val="343A40"/>
            </a:solidFill>
            <a:prstDash val="solid"/>
            <a:miter lim="800000"/>
          </a:ln>
          <a:effectLst/>
        </p:spPr>
      </p:cxnSp>
      <p:cxnSp>
        <p:nvCxnSpPr>
          <p:cNvPr id="186" name="Straight Connector 185">
            <a:extLst>
              <a:ext uri="{FF2B5EF4-FFF2-40B4-BE49-F238E27FC236}">
                <a16:creationId xmlns:a16="http://schemas.microsoft.com/office/drawing/2014/main" id="{C6B774C9-472F-512B-729A-85C1525C0491}"/>
              </a:ext>
            </a:extLst>
          </p:cNvPr>
          <p:cNvCxnSpPr>
            <a:cxnSpLocks/>
            <a:stCxn id="177" idx="5"/>
            <a:endCxn id="179" idx="1"/>
          </p:cNvCxnSpPr>
          <p:nvPr/>
        </p:nvCxnSpPr>
        <p:spPr>
          <a:xfrm>
            <a:off x="9185321" y="4443660"/>
            <a:ext cx="413543" cy="392042"/>
          </a:xfrm>
          <a:prstGeom prst="line">
            <a:avLst/>
          </a:prstGeom>
          <a:noFill/>
          <a:ln w="12700" cap="flat" cmpd="sng" algn="ctr">
            <a:solidFill>
              <a:srgbClr val="343A40"/>
            </a:solidFill>
            <a:prstDash val="solid"/>
            <a:miter lim="800000"/>
          </a:ln>
          <a:effectLst/>
        </p:spPr>
      </p:cxnSp>
      <p:cxnSp>
        <p:nvCxnSpPr>
          <p:cNvPr id="187" name="Straight Connector 186">
            <a:extLst>
              <a:ext uri="{FF2B5EF4-FFF2-40B4-BE49-F238E27FC236}">
                <a16:creationId xmlns:a16="http://schemas.microsoft.com/office/drawing/2014/main" id="{C81605F9-7A69-95D1-869A-306FB1DD6AA4}"/>
              </a:ext>
            </a:extLst>
          </p:cNvPr>
          <p:cNvCxnSpPr>
            <a:cxnSpLocks/>
            <a:stCxn id="177" idx="7"/>
            <a:endCxn id="181" idx="3"/>
          </p:cNvCxnSpPr>
          <p:nvPr/>
        </p:nvCxnSpPr>
        <p:spPr>
          <a:xfrm flipV="1">
            <a:off x="9185321" y="3889258"/>
            <a:ext cx="413543" cy="392758"/>
          </a:xfrm>
          <a:prstGeom prst="line">
            <a:avLst/>
          </a:prstGeom>
          <a:noFill/>
          <a:ln w="12700" cap="flat" cmpd="sng" algn="ctr">
            <a:solidFill>
              <a:srgbClr val="343A40"/>
            </a:solidFill>
            <a:prstDash val="solid"/>
            <a:miter lim="800000"/>
          </a:ln>
          <a:effectLst/>
        </p:spPr>
      </p:cxnSp>
      <p:cxnSp>
        <p:nvCxnSpPr>
          <p:cNvPr id="188" name="Straight Connector 187">
            <a:extLst>
              <a:ext uri="{FF2B5EF4-FFF2-40B4-BE49-F238E27FC236}">
                <a16:creationId xmlns:a16="http://schemas.microsoft.com/office/drawing/2014/main" id="{D300D36F-258A-C4F8-5BEC-0F5B07A582F2}"/>
              </a:ext>
            </a:extLst>
          </p:cNvPr>
          <p:cNvCxnSpPr>
            <a:cxnSpLocks/>
            <a:stCxn id="176" idx="5"/>
            <a:endCxn id="180" idx="1"/>
          </p:cNvCxnSpPr>
          <p:nvPr/>
        </p:nvCxnSpPr>
        <p:spPr>
          <a:xfrm>
            <a:off x="9185321" y="3889258"/>
            <a:ext cx="413543" cy="392758"/>
          </a:xfrm>
          <a:prstGeom prst="line">
            <a:avLst/>
          </a:prstGeom>
          <a:noFill/>
          <a:ln w="12700" cap="flat" cmpd="sng" algn="ctr">
            <a:solidFill>
              <a:srgbClr val="343A40"/>
            </a:solidFill>
            <a:prstDash val="solid"/>
            <a:miter lim="800000"/>
          </a:ln>
          <a:effectLst/>
        </p:spPr>
      </p:cxnSp>
      <p:cxnSp>
        <p:nvCxnSpPr>
          <p:cNvPr id="189" name="Straight Connector 188">
            <a:extLst>
              <a:ext uri="{FF2B5EF4-FFF2-40B4-BE49-F238E27FC236}">
                <a16:creationId xmlns:a16="http://schemas.microsoft.com/office/drawing/2014/main" id="{27B6A23B-F929-D0CC-5F58-09A21C359B33}"/>
              </a:ext>
            </a:extLst>
          </p:cNvPr>
          <p:cNvCxnSpPr>
            <a:cxnSpLocks/>
            <a:stCxn id="180" idx="7"/>
            <a:endCxn id="182" idx="3"/>
          </p:cNvCxnSpPr>
          <p:nvPr/>
        </p:nvCxnSpPr>
        <p:spPr>
          <a:xfrm flipV="1">
            <a:off x="9760508" y="3889258"/>
            <a:ext cx="413543" cy="392758"/>
          </a:xfrm>
          <a:prstGeom prst="line">
            <a:avLst/>
          </a:prstGeom>
          <a:noFill/>
          <a:ln w="12700" cap="flat" cmpd="sng" algn="ctr">
            <a:solidFill>
              <a:srgbClr val="343A40"/>
            </a:solidFill>
            <a:prstDash val="solid"/>
            <a:miter lim="800000"/>
          </a:ln>
          <a:effectLst/>
        </p:spPr>
      </p:cxnSp>
      <p:cxnSp>
        <p:nvCxnSpPr>
          <p:cNvPr id="190" name="Straight Connector 189">
            <a:extLst>
              <a:ext uri="{FF2B5EF4-FFF2-40B4-BE49-F238E27FC236}">
                <a16:creationId xmlns:a16="http://schemas.microsoft.com/office/drawing/2014/main" id="{11A8C147-3AEE-AD61-9F3D-A36EFDE83189}"/>
              </a:ext>
            </a:extLst>
          </p:cNvPr>
          <p:cNvCxnSpPr>
            <a:cxnSpLocks/>
            <a:stCxn id="181" idx="5"/>
            <a:endCxn id="183" idx="1"/>
          </p:cNvCxnSpPr>
          <p:nvPr/>
        </p:nvCxnSpPr>
        <p:spPr>
          <a:xfrm>
            <a:off x="9760508" y="3889258"/>
            <a:ext cx="413543" cy="392758"/>
          </a:xfrm>
          <a:prstGeom prst="line">
            <a:avLst/>
          </a:prstGeom>
          <a:noFill/>
          <a:ln w="12700" cap="flat" cmpd="sng" algn="ctr">
            <a:solidFill>
              <a:srgbClr val="343A40"/>
            </a:solidFill>
            <a:prstDash val="solid"/>
            <a:miter lim="800000"/>
          </a:ln>
          <a:effectLst/>
        </p:spPr>
      </p:cxnSp>
      <p:cxnSp>
        <p:nvCxnSpPr>
          <p:cNvPr id="191" name="Straight Connector 190">
            <a:extLst>
              <a:ext uri="{FF2B5EF4-FFF2-40B4-BE49-F238E27FC236}">
                <a16:creationId xmlns:a16="http://schemas.microsoft.com/office/drawing/2014/main" id="{F68132D0-FAAF-7692-AE60-92E55FA79B51}"/>
              </a:ext>
            </a:extLst>
          </p:cNvPr>
          <p:cNvCxnSpPr>
            <a:cxnSpLocks/>
            <a:stCxn id="180" idx="5"/>
            <a:endCxn id="184" idx="1"/>
          </p:cNvCxnSpPr>
          <p:nvPr/>
        </p:nvCxnSpPr>
        <p:spPr>
          <a:xfrm>
            <a:off x="9760508" y="4443660"/>
            <a:ext cx="413543" cy="392042"/>
          </a:xfrm>
          <a:prstGeom prst="line">
            <a:avLst/>
          </a:prstGeom>
          <a:noFill/>
          <a:ln w="12700" cap="flat" cmpd="sng" algn="ctr">
            <a:solidFill>
              <a:srgbClr val="343A40"/>
            </a:solidFill>
            <a:prstDash val="solid"/>
            <a:miter lim="800000"/>
          </a:ln>
          <a:effectLst/>
        </p:spPr>
      </p:cxnSp>
      <p:cxnSp>
        <p:nvCxnSpPr>
          <p:cNvPr id="192" name="Straight Connector 191">
            <a:extLst>
              <a:ext uri="{FF2B5EF4-FFF2-40B4-BE49-F238E27FC236}">
                <a16:creationId xmlns:a16="http://schemas.microsoft.com/office/drawing/2014/main" id="{52CC90B3-0379-B7BE-41D5-1D585138692D}"/>
              </a:ext>
            </a:extLst>
          </p:cNvPr>
          <p:cNvCxnSpPr>
            <a:cxnSpLocks/>
            <a:stCxn id="183" idx="3"/>
            <a:endCxn id="179" idx="7"/>
          </p:cNvCxnSpPr>
          <p:nvPr/>
        </p:nvCxnSpPr>
        <p:spPr>
          <a:xfrm flipH="1">
            <a:off x="9760508" y="4443660"/>
            <a:ext cx="413543" cy="392042"/>
          </a:xfrm>
          <a:prstGeom prst="line">
            <a:avLst/>
          </a:prstGeom>
          <a:noFill/>
          <a:ln w="12700" cap="flat" cmpd="sng" algn="ctr">
            <a:solidFill>
              <a:srgbClr val="343A40"/>
            </a:solidFill>
            <a:prstDash val="solid"/>
            <a:miter lim="800000"/>
          </a:ln>
          <a:effectLst/>
        </p:spPr>
      </p:cxnSp>
      <p:sp>
        <p:nvSpPr>
          <p:cNvPr id="193" name="Oval 192">
            <a:extLst>
              <a:ext uri="{FF2B5EF4-FFF2-40B4-BE49-F238E27FC236}">
                <a16:creationId xmlns:a16="http://schemas.microsoft.com/office/drawing/2014/main" id="{0F20E4C1-9798-72FC-6D19-0C61E11D9E81}"/>
              </a:ext>
            </a:extLst>
          </p:cNvPr>
          <p:cNvSpPr/>
          <p:nvPr/>
        </p:nvSpPr>
        <p:spPr>
          <a:xfrm>
            <a:off x="9277792" y="4525381"/>
            <a:ext cx="228600" cy="228600"/>
          </a:xfrm>
          <a:prstGeom prst="ellipse">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4" name="Oval 193">
            <a:extLst>
              <a:ext uri="{FF2B5EF4-FFF2-40B4-BE49-F238E27FC236}">
                <a16:creationId xmlns:a16="http://schemas.microsoft.com/office/drawing/2014/main" id="{A754BAC3-13AB-D084-A058-299918E07C1F}"/>
              </a:ext>
            </a:extLst>
          </p:cNvPr>
          <p:cNvSpPr/>
          <p:nvPr/>
        </p:nvSpPr>
        <p:spPr>
          <a:xfrm>
            <a:off x="9277939" y="3971337"/>
            <a:ext cx="228600" cy="228600"/>
          </a:xfrm>
          <a:prstGeom prst="ellipse">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5" name="Oval 194">
            <a:extLst>
              <a:ext uri="{FF2B5EF4-FFF2-40B4-BE49-F238E27FC236}">
                <a16:creationId xmlns:a16="http://schemas.microsoft.com/office/drawing/2014/main" id="{8E7C3FF7-07AA-5613-B906-C8A50A7EB6AD}"/>
              </a:ext>
            </a:extLst>
          </p:cNvPr>
          <p:cNvSpPr/>
          <p:nvPr/>
        </p:nvSpPr>
        <p:spPr>
          <a:xfrm>
            <a:off x="9852979" y="3971337"/>
            <a:ext cx="228600" cy="228600"/>
          </a:xfrm>
          <a:prstGeom prst="ellipse">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6" name="Oval 195">
            <a:extLst>
              <a:ext uri="{FF2B5EF4-FFF2-40B4-BE49-F238E27FC236}">
                <a16:creationId xmlns:a16="http://schemas.microsoft.com/office/drawing/2014/main" id="{B2A5C696-2B49-C7D3-94DF-B52C5499E4E2}"/>
              </a:ext>
            </a:extLst>
          </p:cNvPr>
          <p:cNvSpPr/>
          <p:nvPr/>
        </p:nvSpPr>
        <p:spPr>
          <a:xfrm>
            <a:off x="9852979" y="4525381"/>
            <a:ext cx="228600" cy="228600"/>
          </a:xfrm>
          <a:prstGeom prst="ellipse">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7" name="Oval 196">
            <a:extLst>
              <a:ext uri="{FF2B5EF4-FFF2-40B4-BE49-F238E27FC236}">
                <a16:creationId xmlns:a16="http://schemas.microsoft.com/office/drawing/2014/main" id="{EDA95882-8B03-97D7-7AB2-E8EAC3747555}"/>
              </a:ext>
            </a:extLst>
          </p:cNvPr>
          <p:cNvSpPr/>
          <p:nvPr/>
        </p:nvSpPr>
        <p:spPr>
          <a:xfrm>
            <a:off x="9277792" y="5082551"/>
            <a:ext cx="228600" cy="228600"/>
          </a:xfrm>
          <a:prstGeom prst="ellipse">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8" name="Oval 197">
            <a:extLst>
              <a:ext uri="{FF2B5EF4-FFF2-40B4-BE49-F238E27FC236}">
                <a16:creationId xmlns:a16="http://schemas.microsoft.com/office/drawing/2014/main" id="{19C189A8-4459-0EEC-F450-61C9A5F208AE}"/>
              </a:ext>
            </a:extLst>
          </p:cNvPr>
          <p:cNvSpPr/>
          <p:nvPr/>
        </p:nvSpPr>
        <p:spPr>
          <a:xfrm>
            <a:off x="10415351" y="4525381"/>
            <a:ext cx="228600" cy="228600"/>
          </a:xfrm>
          <a:prstGeom prst="ellipse">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9" name="Oval 198">
            <a:extLst>
              <a:ext uri="{FF2B5EF4-FFF2-40B4-BE49-F238E27FC236}">
                <a16:creationId xmlns:a16="http://schemas.microsoft.com/office/drawing/2014/main" id="{38275747-A4B0-070F-4C9A-7091099316C2}"/>
              </a:ext>
            </a:extLst>
          </p:cNvPr>
          <p:cNvSpPr/>
          <p:nvPr/>
        </p:nvSpPr>
        <p:spPr>
          <a:xfrm>
            <a:off x="9852979" y="3401026"/>
            <a:ext cx="228600" cy="228600"/>
          </a:xfrm>
          <a:prstGeom prst="ellipse">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200" name="Straight Connector 199">
            <a:extLst>
              <a:ext uri="{FF2B5EF4-FFF2-40B4-BE49-F238E27FC236}">
                <a16:creationId xmlns:a16="http://schemas.microsoft.com/office/drawing/2014/main" id="{59D5FF35-D755-99D1-F95D-EFFC3072B701}"/>
              </a:ext>
            </a:extLst>
          </p:cNvPr>
          <p:cNvCxnSpPr>
            <a:cxnSpLocks/>
            <a:stCxn id="197" idx="1"/>
            <a:endCxn id="178" idx="5"/>
          </p:cNvCxnSpPr>
          <p:nvPr/>
        </p:nvCxnSpPr>
        <p:spPr>
          <a:xfrm flipH="1" flipV="1">
            <a:off x="9185321" y="4997346"/>
            <a:ext cx="125949" cy="118683"/>
          </a:xfrm>
          <a:prstGeom prst="line">
            <a:avLst/>
          </a:prstGeom>
          <a:noFill/>
          <a:ln w="12700" cap="flat" cmpd="sng" algn="ctr">
            <a:solidFill>
              <a:srgbClr val="343A40"/>
            </a:solidFill>
            <a:prstDash val="solid"/>
            <a:miter lim="800000"/>
          </a:ln>
          <a:effectLst/>
        </p:spPr>
      </p:cxnSp>
      <p:cxnSp>
        <p:nvCxnSpPr>
          <p:cNvPr id="201" name="Straight Connector 200">
            <a:extLst>
              <a:ext uri="{FF2B5EF4-FFF2-40B4-BE49-F238E27FC236}">
                <a16:creationId xmlns:a16="http://schemas.microsoft.com/office/drawing/2014/main" id="{15918820-23AD-8110-9D7E-D86F7EB10534}"/>
              </a:ext>
            </a:extLst>
          </p:cNvPr>
          <p:cNvCxnSpPr>
            <a:cxnSpLocks/>
            <a:stCxn id="197" idx="7"/>
            <a:endCxn id="179" idx="3"/>
          </p:cNvCxnSpPr>
          <p:nvPr/>
        </p:nvCxnSpPr>
        <p:spPr>
          <a:xfrm flipV="1">
            <a:off x="9472914" y="4997346"/>
            <a:ext cx="125950" cy="118683"/>
          </a:xfrm>
          <a:prstGeom prst="line">
            <a:avLst/>
          </a:prstGeom>
          <a:noFill/>
          <a:ln w="12700" cap="flat" cmpd="sng" algn="ctr">
            <a:solidFill>
              <a:srgbClr val="343A40"/>
            </a:solidFill>
            <a:prstDash val="solid"/>
            <a:miter lim="800000"/>
          </a:ln>
          <a:effectLst/>
        </p:spPr>
      </p:cxnSp>
      <p:cxnSp>
        <p:nvCxnSpPr>
          <p:cNvPr id="202" name="Straight Connector 201">
            <a:extLst>
              <a:ext uri="{FF2B5EF4-FFF2-40B4-BE49-F238E27FC236}">
                <a16:creationId xmlns:a16="http://schemas.microsoft.com/office/drawing/2014/main" id="{20A5F669-6C0C-D5F7-E0D3-4636FEA230C1}"/>
              </a:ext>
            </a:extLst>
          </p:cNvPr>
          <p:cNvCxnSpPr>
            <a:cxnSpLocks/>
            <a:stCxn id="183" idx="5"/>
            <a:endCxn id="198" idx="1"/>
          </p:cNvCxnSpPr>
          <p:nvPr/>
        </p:nvCxnSpPr>
        <p:spPr>
          <a:xfrm>
            <a:off x="10335695" y="4443660"/>
            <a:ext cx="113134" cy="115199"/>
          </a:xfrm>
          <a:prstGeom prst="line">
            <a:avLst/>
          </a:prstGeom>
          <a:noFill/>
          <a:ln w="12700" cap="flat" cmpd="sng" algn="ctr">
            <a:solidFill>
              <a:srgbClr val="343A40"/>
            </a:solidFill>
            <a:prstDash val="solid"/>
            <a:miter lim="800000"/>
          </a:ln>
          <a:effectLst/>
        </p:spPr>
      </p:cxnSp>
      <p:cxnSp>
        <p:nvCxnSpPr>
          <p:cNvPr id="203" name="Straight Connector 202">
            <a:extLst>
              <a:ext uri="{FF2B5EF4-FFF2-40B4-BE49-F238E27FC236}">
                <a16:creationId xmlns:a16="http://schemas.microsoft.com/office/drawing/2014/main" id="{35E23DEB-D19C-42B5-1EC8-5CAC95E849D2}"/>
              </a:ext>
            </a:extLst>
          </p:cNvPr>
          <p:cNvCxnSpPr>
            <a:cxnSpLocks/>
            <a:stCxn id="184" idx="7"/>
            <a:endCxn id="198" idx="3"/>
          </p:cNvCxnSpPr>
          <p:nvPr/>
        </p:nvCxnSpPr>
        <p:spPr>
          <a:xfrm flipV="1">
            <a:off x="10335695" y="4720503"/>
            <a:ext cx="113134" cy="115199"/>
          </a:xfrm>
          <a:prstGeom prst="line">
            <a:avLst/>
          </a:prstGeom>
          <a:noFill/>
          <a:ln w="12700" cap="flat" cmpd="sng" algn="ctr">
            <a:solidFill>
              <a:srgbClr val="343A40"/>
            </a:solidFill>
            <a:prstDash val="solid"/>
            <a:miter lim="800000"/>
          </a:ln>
          <a:effectLst/>
        </p:spPr>
      </p:cxnSp>
      <p:cxnSp>
        <p:nvCxnSpPr>
          <p:cNvPr id="204" name="Straight Connector 203">
            <a:extLst>
              <a:ext uri="{FF2B5EF4-FFF2-40B4-BE49-F238E27FC236}">
                <a16:creationId xmlns:a16="http://schemas.microsoft.com/office/drawing/2014/main" id="{0220E9A2-7CE8-FDE9-0785-3D73E7888198}"/>
              </a:ext>
            </a:extLst>
          </p:cNvPr>
          <p:cNvCxnSpPr>
            <a:cxnSpLocks/>
            <a:stCxn id="182" idx="1"/>
            <a:endCxn id="199" idx="5"/>
          </p:cNvCxnSpPr>
          <p:nvPr/>
        </p:nvCxnSpPr>
        <p:spPr>
          <a:xfrm flipH="1" flipV="1">
            <a:off x="10048101" y="3596148"/>
            <a:ext cx="125950" cy="131466"/>
          </a:xfrm>
          <a:prstGeom prst="line">
            <a:avLst/>
          </a:prstGeom>
          <a:noFill/>
          <a:ln w="12700" cap="flat" cmpd="sng" algn="ctr">
            <a:solidFill>
              <a:srgbClr val="343A40"/>
            </a:solidFill>
            <a:prstDash val="solid"/>
            <a:miter lim="800000"/>
          </a:ln>
          <a:effectLst/>
        </p:spPr>
      </p:cxnSp>
      <p:cxnSp>
        <p:nvCxnSpPr>
          <p:cNvPr id="205" name="Straight Connector 204">
            <a:extLst>
              <a:ext uri="{FF2B5EF4-FFF2-40B4-BE49-F238E27FC236}">
                <a16:creationId xmlns:a16="http://schemas.microsoft.com/office/drawing/2014/main" id="{A87334AF-9A06-E86B-8608-BB03C0763970}"/>
              </a:ext>
            </a:extLst>
          </p:cNvPr>
          <p:cNvCxnSpPr>
            <a:cxnSpLocks/>
            <a:stCxn id="199" idx="3"/>
            <a:endCxn id="181" idx="7"/>
          </p:cNvCxnSpPr>
          <p:nvPr/>
        </p:nvCxnSpPr>
        <p:spPr>
          <a:xfrm flipH="1">
            <a:off x="9760508" y="3596148"/>
            <a:ext cx="125949" cy="131466"/>
          </a:xfrm>
          <a:prstGeom prst="line">
            <a:avLst/>
          </a:prstGeom>
          <a:noFill/>
          <a:ln w="12700" cap="flat" cmpd="sng" algn="ctr">
            <a:solidFill>
              <a:srgbClr val="343A40"/>
            </a:solidFill>
            <a:prstDash val="solid"/>
            <a:miter lim="800000"/>
          </a:ln>
          <a:effectLst/>
        </p:spPr>
      </p:cxnSp>
      <p:sp>
        <p:nvSpPr>
          <p:cNvPr id="206" name="Oval 205">
            <a:extLst>
              <a:ext uri="{FF2B5EF4-FFF2-40B4-BE49-F238E27FC236}">
                <a16:creationId xmlns:a16="http://schemas.microsoft.com/office/drawing/2014/main" id="{0DD19C1A-9D58-52BE-6A34-29DCA3A3D816}"/>
              </a:ext>
            </a:extLst>
          </p:cNvPr>
          <p:cNvSpPr/>
          <p:nvPr/>
        </p:nvSpPr>
        <p:spPr>
          <a:xfrm>
            <a:off x="8702458" y="3971337"/>
            <a:ext cx="228600" cy="228600"/>
          </a:xfrm>
          <a:prstGeom prst="ellipse">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207" name="Straight Connector 206">
            <a:extLst>
              <a:ext uri="{FF2B5EF4-FFF2-40B4-BE49-F238E27FC236}">
                <a16:creationId xmlns:a16="http://schemas.microsoft.com/office/drawing/2014/main" id="{C269BC38-F763-5A97-971E-F02B23A3E5EC}"/>
              </a:ext>
            </a:extLst>
          </p:cNvPr>
          <p:cNvCxnSpPr>
            <a:cxnSpLocks/>
            <a:stCxn id="206" idx="5"/>
            <a:endCxn id="177" idx="1"/>
          </p:cNvCxnSpPr>
          <p:nvPr/>
        </p:nvCxnSpPr>
        <p:spPr>
          <a:xfrm>
            <a:off x="8897580" y="4166459"/>
            <a:ext cx="126097" cy="115557"/>
          </a:xfrm>
          <a:prstGeom prst="line">
            <a:avLst/>
          </a:prstGeom>
          <a:noFill/>
          <a:ln w="12700" cap="flat" cmpd="sng" algn="ctr">
            <a:solidFill>
              <a:srgbClr val="343A40"/>
            </a:solidFill>
            <a:prstDash val="solid"/>
            <a:miter lim="800000"/>
          </a:ln>
          <a:effectLst/>
        </p:spPr>
      </p:cxnSp>
      <p:cxnSp>
        <p:nvCxnSpPr>
          <p:cNvPr id="208" name="Straight Connector 207">
            <a:extLst>
              <a:ext uri="{FF2B5EF4-FFF2-40B4-BE49-F238E27FC236}">
                <a16:creationId xmlns:a16="http://schemas.microsoft.com/office/drawing/2014/main" id="{13903B18-5264-2CA1-2FCD-54F771A09EE7}"/>
              </a:ext>
            </a:extLst>
          </p:cNvPr>
          <p:cNvCxnSpPr>
            <a:cxnSpLocks/>
            <a:stCxn id="176" idx="3"/>
            <a:endCxn id="206" idx="7"/>
          </p:cNvCxnSpPr>
          <p:nvPr/>
        </p:nvCxnSpPr>
        <p:spPr>
          <a:xfrm flipH="1">
            <a:off x="8897580" y="3889258"/>
            <a:ext cx="126097" cy="115557"/>
          </a:xfrm>
          <a:prstGeom prst="line">
            <a:avLst/>
          </a:prstGeom>
          <a:noFill/>
          <a:ln w="12700" cap="flat" cmpd="sng" algn="ctr">
            <a:solidFill>
              <a:srgbClr val="343A40"/>
            </a:solidFill>
            <a:prstDash val="solid"/>
            <a:miter lim="800000"/>
          </a:ln>
          <a:effectLst/>
        </p:spPr>
      </p:cxnSp>
      <p:sp>
        <p:nvSpPr>
          <p:cNvPr id="209" name="Oval 208">
            <a:extLst>
              <a:ext uri="{FF2B5EF4-FFF2-40B4-BE49-F238E27FC236}">
                <a16:creationId xmlns:a16="http://schemas.microsoft.com/office/drawing/2014/main" id="{DEE1D6A6-CCFB-5AA9-4D7C-32C60A54F648}"/>
              </a:ext>
            </a:extLst>
          </p:cNvPr>
          <p:cNvSpPr/>
          <p:nvPr/>
        </p:nvSpPr>
        <p:spPr>
          <a:xfrm>
            <a:off x="8697298" y="3971337"/>
            <a:ext cx="228600" cy="228600"/>
          </a:xfrm>
          <a:prstGeom prst="ellipse">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0" name="Oval 209">
            <a:extLst>
              <a:ext uri="{FF2B5EF4-FFF2-40B4-BE49-F238E27FC236}">
                <a16:creationId xmlns:a16="http://schemas.microsoft.com/office/drawing/2014/main" id="{27A6E276-7F20-AB47-DEDA-EFD3AFB5C58D}"/>
              </a:ext>
            </a:extLst>
          </p:cNvPr>
          <p:cNvSpPr/>
          <p:nvPr/>
        </p:nvSpPr>
        <p:spPr>
          <a:xfrm>
            <a:off x="9277792" y="4520012"/>
            <a:ext cx="228600" cy="228600"/>
          </a:xfrm>
          <a:prstGeom prst="ellipse">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1" name="Oval 210">
            <a:extLst>
              <a:ext uri="{FF2B5EF4-FFF2-40B4-BE49-F238E27FC236}">
                <a16:creationId xmlns:a16="http://schemas.microsoft.com/office/drawing/2014/main" id="{5EFBD2D1-9C2A-3EBE-4578-E0F89B6F62A2}"/>
              </a:ext>
            </a:extLst>
          </p:cNvPr>
          <p:cNvSpPr/>
          <p:nvPr/>
        </p:nvSpPr>
        <p:spPr>
          <a:xfrm>
            <a:off x="9847993" y="3407724"/>
            <a:ext cx="228600" cy="228600"/>
          </a:xfrm>
          <a:prstGeom prst="ellipse">
            <a:avLst/>
          </a:prstGeom>
          <a:solidFill>
            <a:srgbClr val="C00000"/>
          </a:solidFill>
          <a:ln w="12700" cap="flat" cmpd="sng" algn="ctr">
            <a:solidFill>
              <a:srgbClr val="4472C4"/>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2" name="Oval 211">
            <a:extLst>
              <a:ext uri="{FF2B5EF4-FFF2-40B4-BE49-F238E27FC236}">
                <a16:creationId xmlns:a16="http://schemas.microsoft.com/office/drawing/2014/main" id="{C93FCF46-6D94-3A91-D668-C23560798C7D}"/>
              </a:ext>
            </a:extLst>
          </p:cNvPr>
          <p:cNvSpPr/>
          <p:nvPr/>
        </p:nvSpPr>
        <p:spPr>
          <a:xfrm>
            <a:off x="9005922" y="2415805"/>
            <a:ext cx="228600" cy="228600"/>
          </a:xfrm>
          <a:prstGeom prst="ellipse">
            <a:avLst/>
          </a:prstGeom>
          <a:solidFill>
            <a:srgbClr val="A8D18C"/>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13" name="Oval 212">
            <a:extLst>
              <a:ext uri="{FF2B5EF4-FFF2-40B4-BE49-F238E27FC236}">
                <a16:creationId xmlns:a16="http://schemas.microsoft.com/office/drawing/2014/main" id="{06C49279-AF75-7560-77DF-859B32B6BE94}"/>
              </a:ext>
            </a:extLst>
          </p:cNvPr>
          <p:cNvSpPr/>
          <p:nvPr/>
        </p:nvSpPr>
        <p:spPr>
          <a:xfrm>
            <a:off x="10417909" y="2399260"/>
            <a:ext cx="228600" cy="228600"/>
          </a:xfrm>
          <a:prstGeom prst="ellipse">
            <a:avLst/>
          </a:prstGeom>
          <a:solidFill>
            <a:srgbClr val="A8D18C"/>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14" name="Rectangle 213">
            <a:extLst>
              <a:ext uri="{FF2B5EF4-FFF2-40B4-BE49-F238E27FC236}">
                <a16:creationId xmlns:a16="http://schemas.microsoft.com/office/drawing/2014/main" id="{98E0A140-1569-03FD-893A-F246D58E75AE}"/>
              </a:ext>
            </a:extLst>
          </p:cNvPr>
          <p:cNvSpPr/>
          <p:nvPr/>
        </p:nvSpPr>
        <p:spPr>
          <a:xfrm>
            <a:off x="7970961" y="1893259"/>
            <a:ext cx="3399773" cy="824298"/>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Real-Time Decoder</a:t>
            </a:r>
          </a:p>
        </p:txBody>
      </p:sp>
      <p:cxnSp>
        <p:nvCxnSpPr>
          <p:cNvPr id="215" name="Straight Arrow Connector 214">
            <a:extLst>
              <a:ext uri="{FF2B5EF4-FFF2-40B4-BE49-F238E27FC236}">
                <a16:creationId xmlns:a16="http://schemas.microsoft.com/office/drawing/2014/main" id="{12BAA9B4-0F85-E8FA-B0CB-10F93B8D4698}"/>
              </a:ext>
            </a:extLst>
          </p:cNvPr>
          <p:cNvCxnSpPr>
            <a:cxnSpLocks/>
          </p:cNvCxnSpPr>
          <p:nvPr/>
        </p:nvCxnSpPr>
        <p:spPr>
          <a:xfrm>
            <a:off x="7742038" y="1909216"/>
            <a:ext cx="0" cy="3505182"/>
          </a:xfrm>
          <a:prstGeom prst="straightConnector1">
            <a:avLst/>
          </a:prstGeom>
          <a:noFill/>
          <a:ln w="38100" cap="flat" cmpd="sng" algn="ctr">
            <a:solidFill>
              <a:srgbClr val="EF255B"/>
            </a:solidFill>
            <a:prstDash val="solid"/>
            <a:miter lim="800000"/>
            <a:headEnd type="triangle"/>
            <a:tailEnd type="triangle"/>
          </a:ln>
          <a:effectLst/>
        </p:spPr>
      </p:cxnSp>
      <p:sp>
        <p:nvSpPr>
          <p:cNvPr id="216" name="TextBox 215">
            <a:extLst>
              <a:ext uri="{FF2B5EF4-FFF2-40B4-BE49-F238E27FC236}">
                <a16:creationId xmlns:a16="http://schemas.microsoft.com/office/drawing/2014/main" id="{74E29E0C-6E5D-0844-CFD1-2F8BDB323F51}"/>
              </a:ext>
            </a:extLst>
          </p:cNvPr>
          <p:cNvSpPr txBox="1"/>
          <p:nvPr/>
        </p:nvSpPr>
        <p:spPr>
          <a:xfrm>
            <a:off x="6718980" y="3623972"/>
            <a:ext cx="968535" cy="461665"/>
          </a:xfrm>
          <a:prstGeom prst="rect">
            <a:avLst/>
          </a:prstGeom>
          <a:noFill/>
        </p:spPr>
        <p:txBody>
          <a:bodyPr wrap="none" rtlCol="0">
            <a:spAutoFit/>
          </a:bodyPr>
          <a:lstStyle/>
          <a:p>
            <a:r>
              <a:rPr lang="en-US" sz="2400" dirty="0">
                <a:solidFill>
                  <a:srgbClr val="EF255B"/>
                </a:solidFill>
                <a:latin typeface="Meiryo" panose="020B0604030504040204" pitchFamily="34" charset="-128"/>
                <a:ea typeface="Meiryo" panose="020B0604030504040204" pitchFamily="34" charset="-128"/>
              </a:rPr>
              <a:t>~1</a:t>
            </a:r>
            <a:r>
              <a:rPr lang="el-GR" sz="2400" dirty="0">
                <a:solidFill>
                  <a:srgbClr val="EF255B"/>
                </a:solidFill>
                <a:latin typeface="Meiryo" panose="020B0604030504040204" pitchFamily="34" charset="-128"/>
                <a:ea typeface="Meiryo" panose="020B0604030504040204" pitchFamily="34" charset="-128"/>
              </a:rPr>
              <a:t>μ</a:t>
            </a:r>
            <a:r>
              <a:rPr lang="en-US" sz="2400" dirty="0">
                <a:solidFill>
                  <a:srgbClr val="EF255B"/>
                </a:solidFill>
                <a:latin typeface="Meiryo" panose="020B0604030504040204" pitchFamily="34" charset="-128"/>
                <a:ea typeface="Meiryo" panose="020B0604030504040204" pitchFamily="34" charset="-128"/>
              </a:rPr>
              <a:t>s</a:t>
            </a:r>
          </a:p>
        </p:txBody>
      </p:sp>
      <p:sp>
        <p:nvSpPr>
          <p:cNvPr id="217" name="TextBox 216">
            <a:extLst>
              <a:ext uri="{FF2B5EF4-FFF2-40B4-BE49-F238E27FC236}">
                <a16:creationId xmlns:a16="http://schemas.microsoft.com/office/drawing/2014/main" id="{BBE69DF0-BE08-AC5E-068E-3DB7753B6E81}"/>
              </a:ext>
            </a:extLst>
          </p:cNvPr>
          <p:cNvSpPr txBox="1"/>
          <p:nvPr/>
        </p:nvSpPr>
        <p:spPr>
          <a:xfrm>
            <a:off x="883" y="1079711"/>
            <a:ext cx="12191117"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Decoding must be in real-time to prevent the accumulation of errors</a:t>
            </a:r>
          </a:p>
        </p:txBody>
      </p:sp>
      <p:sp>
        <p:nvSpPr>
          <p:cNvPr id="218" name="TextBox 217">
            <a:extLst>
              <a:ext uri="{FF2B5EF4-FFF2-40B4-BE49-F238E27FC236}">
                <a16:creationId xmlns:a16="http://schemas.microsoft.com/office/drawing/2014/main" id="{685EEA3E-6A7E-61BA-8079-C37CAF79886E}"/>
              </a:ext>
            </a:extLst>
          </p:cNvPr>
          <p:cNvSpPr txBox="1"/>
          <p:nvPr/>
        </p:nvSpPr>
        <p:spPr>
          <a:xfrm>
            <a:off x="883" y="1900436"/>
            <a:ext cx="7559013"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Required latency depends on the qubit technology</a:t>
            </a:r>
          </a:p>
        </p:txBody>
      </p:sp>
      <p:sp>
        <p:nvSpPr>
          <p:cNvPr id="219" name="TextBox 218">
            <a:extLst>
              <a:ext uri="{FF2B5EF4-FFF2-40B4-BE49-F238E27FC236}">
                <a16:creationId xmlns:a16="http://schemas.microsoft.com/office/drawing/2014/main" id="{78F85491-6A5F-D850-0227-316D02931834}"/>
              </a:ext>
            </a:extLst>
          </p:cNvPr>
          <p:cNvSpPr txBox="1"/>
          <p:nvPr/>
        </p:nvSpPr>
        <p:spPr>
          <a:xfrm>
            <a:off x="-884" y="2762204"/>
            <a:ext cx="7559013"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At least equal to the time to extract a syndrome</a:t>
            </a:r>
          </a:p>
        </p:txBody>
      </p:sp>
    </p:spTree>
    <p:extLst>
      <p:ext uri="{BB962C8B-B14F-4D97-AF65-F5344CB8AC3E}">
        <p14:creationId xmlns:p14="http://schemas.microsoft.com/office/powerpoint/2010/main" val="23273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dissolve">
                                      <p:cBhvr>
                                        <p:cTn id="7" dur="500"/>
                                        <p:tgtEl>
                                          <p:spTgt spid="214"/>
                                        </p:tgtEl>
                                      </p:cBhvr>
                                    </p:animEffect>
                                  </p:childTnLst>
                                </p:cTn>
                              </p:par>
                              <p:par>
                                <p:cTn id="8" presetID="9"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dissolve">
                                      <p:cBhvr>
                                        <p:cTn id="10" dur="500"/>
                                        <p:tgtEl>
                                          <p:spTgt spid="1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dissolve">
                                      <p:cBhvr>
                                        <p:cTn id="13" dur="500"/>
                                        <p:tgtEl>
                                          <p:spTgt spid="17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dissolve">
                                      <p:cBhvr>
                                        <p:cTn id="16" dur="500"/>
                                        <p:tgtEl>
                                          <p:spTgt spid="17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dissolve">
                                      <p:cBhvr>
                                        <p:cTn id="19" dur="500"/>
                                        <p:tgtEl>
                                          <p:spTgt spid="17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dissolve">
                                      <p:cBhvr>
                                        <p:cTn id="22" dur="500"/>
                                        <p:tgtEl>
                                          <p:spTgt spid="17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dissolve">
                                      <p:cBhvr>
                                        <p:cTn id="25" dur="500"/>
                                        <p:tgtEl>
                                          <p:spTgt spid="18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dissolve">
                                      <p:cBhvr>
                                        <p:cTn id="28" dur="500"/>
                                        <p:tgtEl>
                                          <p:spTgt spid="18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2"/>
                                        </p:tgtEl>
                                        <p:attrNameLst>
                                          <p:attrName>style.visibility</p:attrName>
                                        </p:attrNameLst>
                                      </p:cBhvr>
                                      <p:to>
                                        <p:strVal val="visible"/>
                                      </p:to>
                                    </p:set>
                                    <p:animEffect transition="in" filter="dissolve">
                                      <p:cBhvr>
                                        <p:cTn id="31" dur="500"/>
                                        <p:tgtEl>
                                          <p:spTgt spid="18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dissolve">
                                      <p:cBhvr>
                                        <p:cTn id="34" dur="500"/>
                                        <p:tgtEl>
                                          <p:spTgt spid="18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dissolve">
                                      <p:cBhvr>
                                        <p:cTn id="37" dur="500"/>
                                        <p:tgtEl>
                                          <p:spTgt spid="184"/>
                                        </p:tgtEl>
                                      </p:cBhvr>
                                    </p:animEffect>
                                  </p:childTnLst>
                                </p:cTn>
                              </p:par>
                              <p:par>
                                <p:cTn id="38" presetID="9" presetClass="entr" presetSubtype="0"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dissolve">
                                      <p:cBhvr>
                                        <p:cTn id="40" dur="500"/>
                                        <p:tgtEl>
                                          <p:spTgt spid="185"/>
                                        </p:tgtEl>
                                      </p:cBhvr>
                                    </p:animEffect>
                                  </p:childTnLst>
                                </p:cTn>
                              </p:par>
                              <p:par>
                                <p:cTn id="41" presetID="9" presetClass="entr" presetSubtype="0"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dissolve">
                                      <p:cBhvr>
                                        <p:cTn id="43" dur="500"/>
                                        <p:tgtEl>
                                          <p:spTgt spid="186"/>
                                        </p:tgtEl>
                                      </p:cBhvr>
                                    </p:animEffect>
                                  </p:childTnLst>
                                </p:cTn>
                              </p:par>
                              <p:par>
                                <p:cTn id="44" presetID="9" presetClass="entr" presetSubtype="0" fill="hold" nodeType="with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dissolve">
                                      <p:cBhvr>
                                        <p:cTn id="46" dur="500"/>
                                        <p:tgtEl>
                                          <p:spTgt spid="187"/>
                                        </p:tgtEl>
                                      </p:cBhvr>
                                    </p:animEffect>
                                  </p:childTnLst>
                                </p:cTn>
                              </p:par>
                              <p:par>
                                <p:cTn id="47" presetID="9" presetClass="entr" presetSubtype="0"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dissolve">
                                      <p:cBhvr>
                                        <p:cTn id="49" dur="500"/>
                                        <p:tgtEl>
                                          <p:spTgt spid="188"/>
                                        </p:tgtEl>
                                      </p:cBhvr>
                                    </p:animEffect>
                                  </p:childTnLst>
                                </p:cTn>
                              </p:par>
                              <p:par>
                                <p:cTn id="50" presetID="9" presetClass="entr" presetSubtype="0" fill="hold" nodeType="withEffect">
                                  <p:stCondLst>
                                    <p:cond delay="0"/>
                                  </p:stCondLst>
                                  <p:childTnLst>
                                    <p:set>
                                      <p:cBhvr>
                                        <p:cTn id="51" dur="1" fill="hold">
                                          <p:stCondLst>
                                            <p:cond delay="0"/>
                                          </p:stCondLst>
                                        </p:cTn>
                                        <p:tgtEl>
                                          <p:spTgt spid="189"/>
                                        </p:tgtEl>
                                        <p:attrNameLst>
                                          <p:attrName>style.visibility</p:attrName>
                                        </p:attrNameLst>
                                      </p:cBhvr>
                                      <p:to>
                                        <p:strVal val="visible"/>
                                      </p:to>
                                    </p:set>
                                    <p:animEffect transition="in" filter="dissolve">
                                      <p:cBhvr>
                                        <p:cTn id="52" dur="500"/>
                                        <p:tgtEl>
                                          <p:spTgt spid="189"/>
                                        </p:tgtEl>
                                      </p:cBhvr>
                                    </p:animEffect>
                                  </p:childTnLst>
                                </p:cTn>
                              </p:par>
                              <p:par>
                                <p:cTn id="53" presetID="9" presetClass="entr" presetSubtype="0" fill="hold" nodeType="withEffect">
                                  <p:stCondLst>
                                    <p:cond delay="0"/>
                                  </p:stCondLst>
                                  <p:childTnLst>
                                    <p:set>
                                      <p:cBhvr>
                                        <p:cTn id="54" dur="1" fill="hold">
                                          <p:stCondLst>
                                            <p:cond delay="0"/>
                                          </p:stCondLst>
                                        </p:cTn>
                                        <p:tgtEl>
                                          <p:spTgt spid="190"/>
                                        </p:tgtEl>
                                        <p:attrNameLst>
                                          <p:attrName>style.visibility</p:attrName>
                                        </p:attrNameLst>
                                      </p:cBhvr>
                                      <p:to>
                                        <p:strVal val="visible"/>
                                      </p:to>
                                    </p:set>
                                    <p:animEffect transition="in" filter="dissolve">
                                      <p:cBhvr>
                                        <p:cTn id="55" dur="500"/>
                                        <p:tgtEl>
                                          <p:spTgt spid="190"/>
                                        </p:tgtEl>
                                      </p:cBhvr>
                                    </p:animEffect>
                                  </p:childTnLst>
                                </p:cTn>
                              </p:par>
                              <p:par>
                                <p:cTn id="56" presetID="9" presetClass="entr" presetSubtype="0" fill="hold" nodeType="withEffect">
                                  <p:stCondLst>
                                    <p:cond delay="0"/>
                                  </p:stCondLst>
                                  <p:childTnLst>
                                    <p:set>
                                      <p:cBhvr>
                                        <p:cTn id="57" dur="1" fill="hold">
                                          <p:stCondLst>
                                            <p:cond delay="0"/>
                                          </p:stCondLst>
                                        </p:cTn>
                                        <p:tgtEl>
                                          <p:spTgt spid="191"/>
                                        </p:tgtEl>
                                        <p:attrNameLst>
                                          <p:attrName>style.visibility</p:attrName>
                                        </p:attrNameLst>
                                      </p:cBhvr>
                                      <p:to>
                                        <p:strVal val="visible"/>
                                      </p:to>
                                    </p:set>
                                    <p:animEffect transition="in" filter="dissolve">
                                      <p:cBhvr>
                                        <p:cTn id="58" dur="500"/>
                                        <p:tgtEl>
                                          <p:spTgt spid="191"/>
                                        </p:tgtEl>
                                      </p:cBhvr>
                                    </p:animEffect>
                                  </p:childTnLst>
                                </p:cTn>
                              </p:par>
                              <p:par>
                                <p:cTn id="59" presetID="9" presetClass="entr" presetSubtype="0" fill="hold" nodeType="withEffect">
                                  <p:stCondLst>
                                    <p:cond delay="0"/>
                                  </p:stCondLst>
                                  <p:childTnLst>
                                    <p:set>
                                      <p:cBhvr>
                                        <p:cTn id="60" dur="1" fill="hold">
                                          <p:stCondLst>
                                            <p:cond delay="0"/>
                                          </p:stCondLst>
                                        </p:cTn>
                                        <p:tgtEl>
                                          <p:spTgt spid="192"/>
                                        </p:tgtEl>
                                        <p:attrNameLst>
                                          <p:attrName>style.visibility</p:attrName>
                                        </p:attrNameLst>
                                      </p:cBhvr>
                                      <p:to>
                                        <p:strVal val="visible"/>
                                      </p:to>
                                    </p:set>
                                    <p:animEffect transition="in" filter="dissolve">
                                      <p:cBhvr>
                                        <p:cTn id="61" dur="500"/>
                                        <p:tgtEl>
                                          <p:spTgt spid="19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3"/>
                                        </p:tgtEl>
                                        <p:attrNameLst>
                                          <p:attrName>style.visibility</p:attrName>
                                        </p:attrNameLst>
                                      </p:cBhvr>
                                      <p:to>
                                        <p:strVal val="visible"/>
                                      </p:to>
                                    </p:set>
                                    <p:animEffect transition="in" filter="dissolve">
                                      <p:cBhvr>
                                        <p:cTn id="64" dur="500"/>
                                        <p:tgtEl>
                                          <p:spTgt spid="19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94"/>
                                        </p:tgtEl>
                                        <p:attrNameLst>
                                          <p:attrName>style.visibility</p:attrName>
                                        </p:attrNameLst>
                                      </p:cBhvr>
                                      <p:to>
                                        <p:strVal val="visible"/>
                                      </p:to>
                                    </p:set>
                                    <p:animEffect transition="in" filter="dissolve">
                                      <p:cBhvr>
                                        <p:cTn id="67" dur="500"/>
                                        <p:tgtEl>
                                          <p:spTgt spid="19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95"/>
                                        </p:tgtEl>
                                        <p:attrNameLst>
                                          <p:attrName>style.visibility</p:attrName>
                                        </p:attrNameLst>
                                      </p:cBhvr>
                                      <p:to>
                                        <p:strVal val="visible"/>
                                      </p:to>
                                    </p:set>
                                    <p:animEffect transition="in" filter="dissolve">
                                      <p:cBhvr>
                                        <p:cTn id="70" dur="500"/>
                                        <p:tgtEl>
                                          <p:spTgt spid="19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96"/>
                                        </p:tgtEl>
                                        <p:attrNameLst>
                                          <p:attrName>style.visibility</p:attrName>
                                        </p:attrNameLst>
                                      </p:cBhvr>
                                      <p:to>
                                        <p:strVal val="visible"/>
                                      </p:to>
                                    </p:set>
                                    <p:animEffect transition="in" filter="dissolve">
                                      <p:cBhvr>
                                        <p:cTn id="73" dur="500"/>
                                        <p:tgtEl>
                                          <p:spTgt spid="19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97"/>
                                        </p:tgtEl>
                                        <p:attrNameLst>
                                          <p:attrName>style.visibility</p:attrName>
                                        </p:attrNameLst>
                                      </p:cBhvr>
                                      <p:to>
                                        <p:strVal val="visible"/>
                                      </p:to>
                                    </p:set>
                                    <p:animEffect transition="in" filter="dissolve">
                                      <p:cBhvr>
                                        <p:cTn id="76" dur="500"/>
                                        <p:tgtEl>
                                          <p:spTgt spid="19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98"/>
                                        </p:tgtEl>
                                        <p:attrNameLst>
                                          <p:attrName>style.visibility</p:attrName>
                                        </p:attrNameLst>
                                      </p:cBhvr>
                                      <p:to>
                                        <p:strVal val="visible"/>
                                      </p:to>
                                    </p:set>
                                    <p:animEffect transition="in" filter="dissolve">
                                      <p:cBhvr>
                                        <p:cTn id="79" dur="500"/>
                                        <p:tgtEl>
                                          <p:spTgt spid="19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99"/>
                                        </p:tgtEl>
                                        <p:attrNameLst>
                                          <p:attrName>style.visibility</p:attrName>
                                        </p:attrNameLst>
                                      </p:cBhvr>
                                      <p:to>
                                        <p:strVal val="visible"/>
                                      </p:to>
                                    </p:set>
                                    <p:animEffect transition="in" filter="dissolve">
                                      <p:cBhvr>
                                        <p:cTn id="82" dur="500"/>
                                        <p:tgtEl>
                                          <p:spTgt spid="199"/>
                                        </p:tgtEl>
                                      </p:cBhvr>
                                    </p:animEffect>
                                  </p:childTnLst>
                                </p:cTn>
                              </p:par>
                              <p:par>
                                <p:cTn id="83" presetID="9" presetClass="entr" presetSubtype="0" fill="hold" nodeType="withEffect">
                                  <p:stCondLst>
                                    <p:cond delay="0"/>
                                  </p:stCondLst>
                                  <p:childTnLst>
                                    <p:set>
                                      <p:cBhvr>
                                        <p:cTn id="84" dur="1" fill="hold">
                                          <p:stCondLst>
                                            <p:cond delay="0"/>
                                          </p:stCondLst>
                                        </p:cTn>
                                        <p:tgtEl>
                                          <p:spTgt spid="200"/>
                                        </p:tgtEl>
                                        <p:attrNameLst>
                                          <p:attrName>style.visibility</p:attrName>
                                        </p:attrNameLst>
                                      </p:cBhvr>
                                      <p:to>
                                        <p:strVal val="visible"/>
                                      </p:to>
                                    </p:set>
                                    <p:animEffect transition="in" filter="dissolve">
                                      <p:cBhvr>
                                        <p:cTn id="85" dur="500"/>
                                        <p:tgtEl>
                                          <p:spTgt spid="200"/>
                                        </p:tgtEl>
                                      </p:cBhvr>
                                    </p:animEffect>
                                  </p:childTnLst>
                                </p:cTn>
                              </p:par>
                              <p:par>
                                <p:cTn id="86" presetID="9" presetClass="entr" presetSubtype="0" fill="hold" nodeType="withEffect">
                                  <p:stCondLst>
                                    <p:cond delay="0"/>
                                  </p:stCondLst>
                                  <p:childTnLst>
                                    <p:set>
                                      <p:cBhvr>
                                        <p:cTn id="87" dur="1" fill="hold">
                                          <p:stCondLst>
                                            <p:cond delay="0"/>
                                          </p:stCondLst>
                                        </p:cTn>
                                        <p:tgtEl>
                                          <p:spTgt spid="201"/>
                                        </p:tgtEl>
                                        <p:attrNameLst>
                                          <p:attrName>style.visibility</p:attrName>
                                        </p:attrNameLst>
                                      </p:cBhvr>
                                      <p:to>
                                        <p:strVal val="visible"/>
                                      </p:to>
                                    </p:set>
                                    <p:animEffect transition="in" filter="dissolve">
                                      <p:cBhvr>
                                        <p:cTn id="88" dur="500"/>
                                        <p:tgtEl>
                                          <p:spTgt spid="201"/>
                                        </p:tgtEl>
                                      </p:cBhvr>
                                    </p:animEffect>
                                  </p:childTnLst>
                                </p:cTn>
                              </p:par>
                              <p:par>
                                <p:cTn id="89" presetID="9" presetClass="entr" presetSubtype="0" fill="hold" nodeType="withEffect">
                                  <p:stCondLst>
                                    <p:cond delay="0"/>
                                  </p:stCondLst>
                                  <p:childTnLst>
                                    <p:set>
                                      <p:cBhvr>
                                        <p:cTn id="90" dur="1" fill="hold">
                                          <p:stCondLst>
                                            <p:cond delay="0"/>
                                          </p:stCondLst>
                                        </p:cTn>
                                        <p:tgtEl>
                                          <p:spTgt spid="202"/>
                                        </p:tgtEl>
                                        <p:attrNameLst>
                                          <p:attrName>style.visibility</p:attrName>
                                        </p:attrNameLst>
                                      </p:cBhvr>
                                      <p:to>
                                        <p:strVal val="visible"/>
                                      </p:to>
                                    </p:set>
                                    <p:animEffect transition="in" filter="dissolve">
                                      <p:cBhvr>
                                        <p:cTn id="91" dur="500"/>
                                        <p:tgtEl>
                                          <p:spTgt spid="202"/>
                                        </p:tgtEl>
                                      </p:cBhvr>
                                    </p:animEffect>
                                  </p:childTnLst>
                                </p:cTn>
                              </p:par>
                              <p:par>
                                <p:cTn id="92" presetID="9" presetClass="entr" presetSubtype="0" fill="hold" nodeType="withEffect">
                                  <p:stCondLst>
                                    <p:cond delay="0"/>
                                  </p:stCondLst>
                                  <p:childTnLst>
                                    <p:set>
                                      <p:cBhvr>
                                        <p:cTn id="93" dur="1" fill="hold">
                                          <p:stCondLst>
                                            <p:cond delay="0"/>
                                          </p:stCondLst>
                                        </p:cTn>
                                        <p:tgtEl>
                                          <p:spTgt spid="203"/>
                                        </p:tgtEl>
                                        <p:attrNameLst>
                                          <p:attrName>style.visibility</p:attrName>
                                        </p:attrNameLst>
                                      </p:cBhvr>
                                      <p:to>
                                        <p:strVal val="visible"/>
                                      </p:to>
                                    </p:set>
                                    <p:animEffect transition="in" filter="dissolve">
                                      <p:cBhvr>
                                        <p:cTn id="94" dur="500"/>
                                        <p:tgtEl>
                                          <p:spTgt spid="203"/>
                                        </p:tgtEl>
                                      </p:cBhvr>
                                    </p:animEffect>
                                  </p:childTnLst>
                                </p:cTn>
                              </p:par>
                              <p:par>
                                <p:cTn id="95" presetID="9" presetClass="entr" presetSubtype="0" fill="hold" nodeType="withEffect">
                                  <p:stCondLst>
                                    <p:cond delay="0"/>
                                  </p:stCondLst>
                                  <p:childTnLst>
                                    <p:set>
                                      <p:cBhvr>
                                        <p:cTn id="96" dur="1" fill="hold">
                                          <p:stCondLst>
                                            <p:cond delay="0"/>
                                          </p:stCondLst>
                                        </p:cTn>
                                        <p:tgtEl>
                                          <p:spTgt spid="204"/>
                                        </p:tgtEl>
                                        <p:attrNameLst>
                                          <p:attrName>style.visibility</p:attrName>
                                        </p:attrNameLst>
                                      </p:cBhvr>
                                      <p:to>
                                        <p:strVal val="visible"/>
                                      </p:to>
                                    </p:set>
                                    <p:animEffect transition="in" filter="dissolve">
                                      <p:cBhvr>
                                        <p:cTn id="97" dur="500"/>
                                        <p:tgtEl>
                                          <p:spTgt spid="204"/>
                                        </p:tgtEl>
                                      </p:cBhvr>
                                    </p:animEffect>
                                  </p:childTnLst>
                                </p:cTn>
                              </p:par>
                              <p:par>
                                <p:cTn id="98" presetID="9" presetClass="entr" presetSubtype="0" fill="hold" nodeType="withEffect">
                                  <p:stCondLst>
                                    <p:cond delay="0"/>
                                  </p:stCondLst>
                                  <p:childTnLst>
                                    <p:set>
                                      <p:cBhvr>
                                        <p:cTn id="99" dur="1" fill="hold">
                                          <p:stCondLst>
                                            <p:cond delay="0"/>
                                          </p:stCondLst>
                                        </p:cTn>
                                        <p:tgtEl>
                                          <p:spTgt spid="208"/>
                                        </p:tgtEl>
                                        <p:attrNameLst>
                                          <p:attrName>style.visibility</p:attrName>
                                        </p:attrNameLst>
                                      </p:cBhvr>
                                      <p:to>
                                        <p:strVal val="visible"/>
                                      </p:to>
                                    </p:set>
                                    <p:animEffect transition="in" filter="dissolve">
                                      <p:cBhvr>
                                        <p:cTn id="100" dur="500"/>
                                        <p:tgtEl>
                                          <p:spTgt spid="208"/>
                                        </p:tgtEl>
                                      </p:cBhvr>
                                    </p:animEffect>
                                  </p:childTnLst>
                                </p:cTn>
                              </p:par>
                              <p:par>
                                <p:cTn id="101" presetID="9" presetClass="entr" presetSubtype="0" fill="hold" nodeType="withEffect">
                                  <p:stCondLst>
                                    <p:cond delay="0"/>
                                  </p:stCondLst>
                                  <p:childTnLst>
                                    <p:set>
                                      <p:cBhvr>
                                        <p:cTn id="102" dur="1" fill="hold">
                                          <p:stCondLst>
                                            <p:cond delay="0"/>
                                          </p:stCondLst>
                                        </p:cTn>
                                        <p:tgtEl>
                                          <p:spTgt spid="205"/>
                                        </p:tgtEl>
                                        <p:attrNameLst>
                                          <p:attrName>style.visibility</p:attrName>
                                        </p:attrNameLst>
                                      </p:cBhvr>
                                      <p:to>
                                        <p:strVal val="visible"/>
                                      </p:to>
                                    </p:set>
                                    <p:animEffect transition="in" filter="dissolve">
                                      <p:cBhvr>
                                        <p:cTn id="103" dur="500"/>
                                        <p:tgtEl>
                                          <p:spTgt spid="205"/>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06"/>
                                        </p:tgtEl>
                                        <p:attrNameLst>
                                          <p:attrName>style.visibility</p:attrName>
                                        </p:attrNameLst>
                                      </p:cBhvr>
                                      <p:to>
                                        <p:strVal val="visible"/>
                                      </p:to>
                                    </p:set>
                                    <p:animEffect transition="in" filter="dissolve">
                                      <p:cBhvr>
                                        <p:cTn id="106" dur="500"/>
                                        <p:tgtEl>
                                          <p:spTgt spid="206"/>
                                        </p:tgtEl>
                                      </p:cBhvr>
                                    </p:animEffect>
                                  </p:childTnLst>
                                </p:cTn>
                              </p:par>
                              <p:par>
                                <p:cTn id="107" presetID="9" presetClass="entr" presetSubtype="0" fill="hold" nodeType="withEffect">
                                  <p:stCondLst>
                                    <p:cond delay="0"/>
                                  </p:stCondLst>
                                  <p:childTnLst>
                                    <p:set>
                                      <p:cBhvr>
                                        <p:cTn id="108" dur="1" fill="hold">
                                          <p:stCondLst>
                                            <p:cond delay="0"/>
                                          </p:stCondLst>
                                        </p:cTn>
                                        <p:tgtEl>
                                          <p:spTgt spid="207"/>
                                        </p:tgtEl>
                                        <p:attrNameLst>
                                          <p:attrName>style.visibility</p:attrName>
                                        </p:attrNameLst>
                                      </p:cBhvr>
                                      <p:to>
                                        <p:strVal val="visible"/>
                                      </p:to>
                                    </p:set>
                                    <p:animEffect transition="in" filter="dissolve">
                                      <p:cBhvr>
                                        <p:cTn id="109" dur="500"/>
                                        <p:tgtEl>
                                          <p:spTgt spid="207"/>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10"/>
                                        </p:tgtEl>
                                        <p:attrNameLst>
                                          <p:attrName>style.visibility</p:attrName>
                                        </p:attrNameLst>
                                      </p:cBhvr>
                                      <p:to>
                                        <p:strVal val="visible"/>
                                      </p:to>
                                    </p:set>
                                    <p:animEffect transition="in" filter="dissolve">
                                      <p:cBhvr>
                                        <p:cTn id="114" dur="500"/>
                                        <p:tgtEl>
                                          <p:spTgt spid="210"/>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209"/>
                                        </p:tgtEl>
                                        <p:attrNameLst>
                                          <p:attrName>style.visibility</p:attrName>
                                        </p:attrNameLst>
                                      </p:cBhvr>
                                      <p:to>
                                        <p:strVal val="visible"/>
                                      </p:to>
                                    </p:set>
                                    <p:animEffect transition="in" filter="dissolve">
                                      <p:cBhvr>
                                        <p:cTn id="117" dur="500"/>
                                        <p:tgtEl>
                                          <p:spTgt spid="209"/>
                                        </p:tgtEl>
                                      </p:cBhvr>
                                    </p:animEffect>
                                  </p:childTnLst>
                                </p:cTn>
                              </p:par>
                              <p:par>
                                <p:cTn id="118" presetID="1" presetClass="entr" presetSubtype="0" fill="hold" grpId="2" nodeType="withEffect">
                                  <p:stCondLst>
                                    <p:cond delay="0"/>
                                  </p:stCondLst>
                                  <p:childTnLst>
                                    <p:set>
                                      <p:cBhvr>
                                        <p:cTn id="119" dur="1" fill="hold">
                                          <p:stCondLst>
                                            <p:cond delay="0"/>
                                          </p:stCondLst>
                                        </p:cTn>
                                        <p:tgtEl>
                                          <p:spTgt spid="212"/>
                                        </p:tgtEl>
                                        <p:attrNameLst>
                                          <p:attrName>style.visibility</p:attrName>
                                        </p:attrNameLst>
                                      </p:cBhvr>
                                      <p:to>
                                        <p:strVal val="visible"/>
                                      </p:to>
                                    </p:set>
                                  </p:childTnLst>
                                </p:cTn>
                              </p:par>
                            </p:childTnLst>
                          </p:cTn>
                        </p:par>
                        <p:par>
                          <p:cTn id="120" fill="hold">
                            <p:stCondLst>
                              <p:cond delay="500"/>
                            </p:stCondLst>
                            <p:childTnLst>
                              <p:par>
                                <p:cTn id="121" presetID="0" presetClass="path" presetSubtype="0" accel="50000" decel="50000" fill="hold" grpId="0" nodeType="afterEffect">
                                  <p:stCondLst>
                                    <p:cond delay="0"/>
                                  </p:stCondLst>
                                  <p:childTnLst>
                                    <p:animMotion origin="layout" path="M 0.00234 0.0007 L -0.00117 0.26644 " pathEditMode="relative" rAng="0" ptsTypes="AA">
                                      <p:cBhvr>
                                        <p:cTn id="122" dur="2000" fill="hold"/>
                                        <p:tgtEl>
                                          <p:spTgt spid="212"/>
                                        </p:tgtEl>
                                        <p:attrNameLst>
                                          <p:attrName>ppt_x</p:attrName>
                                          <p:attrName>ppt_y</p:attrName>
                                        </p:attrNameLst>
                                      </p:cBhvr>
                                      <p:rCtr x="-182" y="13287"/>
                                    </p:animMotion>
                                  </p:childTnLst>
                                </p:cTn>
                              </p:par>
                            </p:childTnLst>
                          </p:cTn>
                        </p:par>
                        <p:par>
                          <p:cTn id="123" fill="hold">
                            <p:stCondLst>
                              <p:cond delay="2500"/>
                            </p:stCondLst>
                            <p:childTnLst>
                              <p:par>
                                <p:cTn id="124" presetID="9" presetClass="exit" presetSubtype="0" fill="hold" grpId="1" nodeType="afterEffect">
                                  <p:stCondLst>
                                    <p:cond delay="0"/>
                                  </p:stCondLst>
                                  <p:childTnLst>
                                    <p:animEffect transition="out" filter="dissolve">
                                      <p:cBhvr>
                                        <p:cTn id="125" dur="1000"/>
                                        <p:tgtEl>
                                          <p:spTgt spid="210"/>
                                        </p:tgtEl>
                                      </p:cBhvr>
                                    </p:animEffect>
                                    <p:set>
                                      <p:cBhvr>
                                        <p:cTn id="126" dur="1" fill="hold">
                                          <p:stCondLst>
                                            <p:cond delay="999"/>
                                          </p:stCondLst>
                                        </p:cTn>
                                        <p:tgtEl>
                                          <p:spTgt spid="210"/>
                                        </p:tgtEl>
                                        <p:attrNameLst>
                                          <p:attrName>style.visibility</p:attrName>
                                        </p:attrNameLst>
                                      </p:cBhvr>
                                      <p:to>
                                        <p:strVal val="hidden"/>
                                      </p:to>
                                    </p:set>
                                  </p:childTnLst>
                                </p:cTn>
                              </p:par>
                              <p:par>
                                <p:cTn id="127" presetID="9" presetClass="exit" presetSubtype="0" fill="hold" grpId="1" nodeType="withEffect">
                                  <p:stCondLst>
                                    <p:cond delay="0"/>
                                  </p:stCondLst>
                                  <p:childTnLst>
                                    <p:animEffect transition="out" filter="dissolve">
                                      <p:cBhvr>
                                        <p:cTn id="128" dur="1000"/>
                                        <p:tgtEl>
                                          <p:spTgt spid="209"/>
                                        </p:tgtEl>
                                      </p:cBhvr>
                                    </p:animEffect>
                                    <p:set>
                                      <p:cBhvr>
                                        <p:cTn id="129" dur="1" fill="hold">
                                          <p:stCondLst>
                                            <p:cond delay="999"/>
                                          </p:stCondLst>
                                        </p:cTn>
                                        <p:tgtEl>
                                          <p:spTgt spid="209"/>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1000"/>
                                        <p:tgtEl>
                                          <p:spTgt spid="212"/>
                                        </p:tgtEl>
                                      </p:cBhvr>
                                    </p:animEffect>
                                    <p:set>
                                      <p:cBhvr>
                                        <p:cTn id="132" dur="1" fill="hold">
                                          <p:stCondLst>
                                            <p:cond delay="999"/>
                                          </p:stCondLst>
                                        </p:cTn>
                                        <p:tgtEl>
                                          <p:spTgt spid="212"/>
                                        </p:tgtEl>
                                        <p:attrNameLst>
                                          <p:attrName>style.visibility</p:attrName>
                                        </p:attrNameLst>
                                      </p:cBhvr>
                                      <p:to>
                                        <p:strVal val="hidden"/>
                                      </p:to>
                                    </p:set>
                                  </p:childTnLst>
                                </p:cTn>
                              </p:par>
                            </p:childTnLst>
                          </p:cTn>
                        </p:par>
                        <p:par>
                          <p:cTn id="133" fill="hold">
                            <p:stCondLst>
                              <p:cond delay="3500"/>
                            </p:stCondLst>
                            <p:childTnLst>
                              <p:par>
                                <p:cTn id="134" presetID="9" presetClass="entr" presetSubtype="0" fill="hold" grpId="0" nodeType="afterEffect">
                                  <p:stCondLst>
                                    <p:cond delay="0"/>
                                  </p:stCondLst>
                                  <p:childTnLst>
                                    <p:set>
                                      <p:cBhvr>
                                        <p:cTn id="135" dur="1" fill="hold">
                                          <p:stCondLst>
                                            <p:cond delay="0"/>
                                          </p:stCondLst>
                                        </p:cTn>
                                        <p:tgtEl>
                                          <p:spTgt spid="211"/>
                                        </p:tgtEl>
                                        <p:attrNameLst>
                                          <p:attrName>style.visibility</p:attrName>
                                        </p:attrNameLst>
                                      </p:cBhvr>
                                      <p:to>
                                        <p:strVal val="visible"/>
                                      </p:to>
                                    </p:set>
                                    <p:animEffect transition="in" filter="dissolve">
                                      <p:cBhvr>
                                        <p:cTn id="136" dur="500"/>
                                        <p:tgtEl>
                                          <p:spTgt spid="211"/>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2" nodeType="clickEffect">
                                  <p:stCondLst>
                                    <p:cond delay="0"/>
                                  </p:stCondLst>
                                  <p:childTnLst>
                                    <p:set>
                                      <p:cBhvr>
                                        <p:cTn id="140" dur="1" fill="hold">
                                          <p:stCondLst>
                                            <p:cond delay="0"/>
                                          </p:stCondLst>
                                        </p:cTn>
                                        <p:tgtEl>
                                          <p:spTgt spid="213"/>
                                        </p:tgtEl>
                                        <p:attrNameLst>
                                          <p:attrName>style.visibility</p:attrName>
                                        </p:attrNameLst>
                                      </p:cBhvr>
                                      <p:to>
                                        <p:strVal val="visible"/>
                                      </p:to>
                                    </p:set>
                                  </p:childTnLst>
                                </p:cTn>
                              </p:par>
                            </p:childTnLst>
                          </p:cTn>
                        </p:par>
                        <p:par>
                          <p:cTn id="141" fill="hold">
                            <p:stCondLst>
                              <p:cond delay="0"/>
                            </p:stCondLst>
                            <p:childTnLst>
                              <p:par>
                                <p:cTn id="142" presetID="0" presetClass="path" presetSubtype="0" accel="50000" decel="50000" fill="hold" grpId="0" nodeType="afterEffect">
                                  <p:stCondLst>
                                    <p:cond delay="0"/>
                                  </p:stCondLst>
                                  <p:childTnLst>
                                    <p:animMotion origin="layout" path="M -0.02187 -0.00371 L -0.02265 0.18842 " pathEditMode="relative" rAng="0" ptsTypes="AA">
                                      <p:cBhvr>
                                        <p:cTn id="143" dur="2000" fill="hold"/>
                                        <p:tgtEl>
                                          <p:spTgt spid="213"/>
                                        </p:tgtEl>
                                        <p:attrNameLst>
                                          <p:attrName>ppt_x</p:attrName>
                                          <p:attrName>ppt_y</p:attrName>
                                        </p:attrNameLst>
                                      </p:cBhvr>
                                      <p:rCtr x="-39" y="9606"/>
                                    </p:animMotion>
                                  </p:childTnLst>
                                </p:cTn>
                              </p:par>
                            </p:childTnLst>
                          </p:cTn>
                        </p:par>
                        <p:par>
                          <p:cTn id="144" fill="hold">
                            <p:stCondLst>
                              <p:cond delay="2000"/>
                            </p:stCondLst>
                            <p:childTnLst>
                              <p:par>
                                <p:cTn id="145" presetID="9" presetClass="exit" presetSubtype="0" fill="hold" grpId="1" nodeType="afterEffect">
                                  <p:stCondLst>
                                    <p:cond delay="0"/>
                                  </p:stCondLst>
                                  <p:childTnLst>
                                    <p:animEffect transition="out" filter="dissolve">
                                      <p:cBhvr>
                                        <p:cTn id="146" dur="1000"/>
                                        <p:tgtEl>
                                          <p:spTgt spid="211"/>
                                        </p:tgtEl>
                                      </p:cBhvr>
                                    </p:animEffect>
                                    <p:set>
                                      <p:cBhvr>
                                        <p:cTn id="147" dur="1" fill="hold">
                                          <p:stCondLst>
                                            <p:cond delay="999"/>
                                          </p:stCondLst>
                                        </p:cTn>
                                        <p:tgtEl>
                                          <p:spTgt spid="211"/>
                                        </p:tgtEl>
                                        <p:attrNameLst>
                                          <p:attrName>style.visibility</p:attrName>
                                        </p:attrNameLst>
                                      </p:cBhvr>
                                      <p:to>
                                        <p:strVal val="hidden"/>
                                      </p:to>
                                    </p:set>
                                  </p:childTnLst>
                                </p:cTn>
                              </p:par>
                              <p:par>
                                <p:cTn id="148" presetID="9" presetClass="exit" presetSubtype="0" fill="hold" grpId="1" nodeType="withEffect">
                                  <p:stCondLst>
                                    <p:cond delay="0"/>
                                  </p:stCondLst>
                                  <p:childTnLst>
                                    <p:animEffect transition="out" filter="dissolve">
                                      <p:cBhvr>
                                        <p:cTn id="149" dur="1000"/>
                                        <p:tgtEl>
                                          <p:spTgt spid="213"/>
                                        </p:tgtEl>
                                      </p:cBhvr>
                                    </p:animEffect>
                                    <p:set>
                                      <p:cBhvr>
                                        <p:cTn id="150" dur="1" fill="hold">
                                          <p:stCondLst>
                                            <p:cond delay="999"/>
                                          </p:stCondLst>
                                        </p:cTn>
                                        <p:tgtEl>
                                          <p:spTgt spid="213"/>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1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21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1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1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93" grpId="0" animBg="1"/>
      <p:bldP spid="194" grpId="0" animBg="1"/>
      <p:bldP spid="195" grpId="0" animBg="1"/>
      <p:bldP spid="196" grpId="0" animBg="1"/>
      <p:bldP spid="197" grpId="0" animBg="1"/>
      <p:bldP spid="198" grpId="0" animBg="1"/>
      <p:bldP spid="199" grpId="0" animBg="1"/>
      <p:bldP spid="206" grpId="0" animBg="1"/>
      <p:bldP spid="209" grpId="0" animBg="1"/>
      <p:bldP spid="209" grpId="1" animBg="1"/>
      <p:bldP spid="210" grpId="0" animBg="1"/>
      <p:bldP spid="210" grpId="1" animBg="1"/>
      <p:bldP spid="211" grpId="0" animBg="1"/>
      <p:bldP spid="211" grpId="1" animBg="1"/>
      <p:bldP spid="212" grpId="0" animBg="1"/>
      <p:bldP spid="212" grpId="1" animBg="1"/>
      <p:bldP spid="212" grpId="2" animBg="1"/>
      <p:bldP spid="213" grpId="0" animBg="1"/>
      <p:bldP spid="213" grpId="1" animBg="1"/>
      <p:bldP spid="213" grpId="2" animBg="1"/>
      <p:bldP spid="214" grpId="0" animBg="1"/>
      <p:bldP spid="216" grpId="0"/>
      <p:bldP spid="218" grpId="0"/>
      <p:bldP spid="2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Minimum Weight Perfect Matching (MWPM)</a:t>
            </a:r>
          </a:p>
        </p:txBody>
      </p: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Ideally, we want</a:t>
            </a:r>
            <a:r>
              <a:rPr kumimoji="0" lang="en-US" sz="2400" b="0" i="0" u="none" strike="noStrike" kern="0" cap="none" spc="0" normalizeH="0" noProof="0" dirty="0">
                <a:ln>
                  <a:noFill/>
                </a:ln>
                <a:solidFill>
                  <a:prstClr val="white"/>
                </a:solidFill>
                <a:effectLst/>
                <a:uLnTx/>
                <a:uFillTx/>
                <a:latin typeface="Calibri"/>
                <a:ea typeface="+mn-ea"/>
                <a:cs typeface="+mn-cs"/>
              </a:rPr>
              <a:t> to identify the MWPM in real-time</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85884C84-C9BC-B7D8-F685-8B9A9B4A921A}"/>
              </a:ext>
            </a:extLst>
          </p:cNvPr>
          <p:cNvGrpSpPr/>
          <p:nvPr/>
        </p:nvGrpSpPr>
        <p:grpSpPr>
          <a:xfrm>
            <a:off x="399495" y="1054167"/>
            <a:ext cx="3408053" cy="3201028"/>
            <a:chOff x="82062" y="1236082"/>
            <a:chExt cx="3408053" cy="3201028"/>
          </a:xfrm>
        </p:grpSpPr>
        <p:pic>
          <p:nvPicPr>
            <p:cNvPr id="4" name="Picture 3">
              <a:extLst>
                <a:ext uri="{FF2B5EF4-FFF2-40B4-BE49-F238E27FC236}">
                  <a16:creationId xmlns:a16="http://schemas.microsoft.com/office/drawing/2014/main" id="{754C8915-2EAE-159E-862F-C410A77C54C5}"/>
                </a:ext>
              </a:extLst>
            </p:cNvPr>
            <p:cNvPicPr>
              <a:picLocks noChangeAspect="1"/>
            </p:cNvPicPr>
            <p:nvPr/>
          </p:nvPicPr>
          <p:blipFill>
            <a:blip r:embed="rId3"/>
            <a:stretch>
              <a:fillRect/>
            </a:stretch>
          </p:blipFill>
          <p:spPr>
            <a:xfrm>
              <a:off x="82062" y="1236082"/>
              <a:ext cx="3289300" cy="3136900"/>
            </a:xfrm>
            <a:prstGeom prst="rect">
              <a:avLst/>
            </a:prstGeom>
          </p:spPr>
        </p:pic>
        <p:sp>
          <p:nvSpPr>
            <p:cNvPr id="5" name="Rectangle 4">
              <a:extLst>
                <a:ext uri="{FF2B5EF4-FFF2-40B4-BE49-F238E27FC236}">
                  <a16:creationId xmlns:a16="http://schemas.microsoft.com/office/drawing/2014/main" id="{CA71A9BB-ED1D-44D2-A431-9B62E42A37D6}"/>
                </a:ext>
              </a:extLst>
            </p:cNvPr>
            <p:cNvSpPr/>
            <p:nvPr/>
          </p:nvSpPr>
          <p:spPr>
            <a:xfrm>
              <a:off x="2973641" y="4029454"/>
              <a:ext cx="516474" cy="407656"/>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nivers"/>
                <a:ea typeface="+mn-ea"/>
                <a:cs typeface="+mn-cs"/>
              </a:endParaRPr>
            </a:p>
          </p:txBody>
        </p:sp>
      </p:grpSp>
      <p:grpSp>
        <p:nvGrpSpPr>
          <p:cNvPr id="15" name="Group 14">
            <a:extLst>
              <a:ext uri="{FF2B5EF4-FFF2-40B4-BE49-F238E27FC236}">
                <a16:creationId xmlns:a16="http://schemas.microsoft.com/office/drawing/2014/main" id="{2BF329B7-12C1-564F-66E9-C5584EF6A7FE}"/>
              </a:ext>
            </a:extLst>
          </p:cNvPr>
          <p:cNvGrpSpPr/>
          <p:nvPr/>
        </p:nvGrpSpPr>
        <p:grpSpPr>
          <a:xfrm>
            <a:off x="4420696" y="1200217"/>
            <a:ext cx="3382379" cy="2844800"/>
            <a:chOff x="4215625" y="1915643"/>
            <a:chExt cx="3382379" cy="2844800"/>
          </a:xfrm>
        </p:grpSpPr>
        <p:pic>
          <p:nvPicPr>
            <p:cNvPr id="11" name="Picture 10">
              <a:extLst>
                <a:ext uri="{FF2B5EF4-FFF2-40B4-BE49-F238E27FC236}">
                  <a16:creationId xmlns:a16="http://schemas.microsoft.com/office/drawing/2014/main" id="{B0250B4E-9E3B-DC19-2BD8-6B8AA2FA4B75}"/>
                </a:ext>
              </a:extLst>
            </p:cNvPr>
            <p:cNvPicPr>
              <a:picLocks noChangeAspect="1"/>
            </p:cNvPicPr>
            <p:nvPr/>
          </p:nvPicPr>
          <p:blipFill>
            <a:blip r:embed="rId4"/>
            <a:stretch>
              <a:fillRect/>
            </a:stretch>
          </p:blipFill>
          <p:spPr>
            <a:xfrm>
              <a:off x="4215625" y="1915643"/>
              <a:ext cx="3314700" cy="2844800"/>
            </a:xfrm>
            <a:prstGeom prst="rect">
              <a:avLst/>
            </a:prstGeom>
          </p:spPr>
        </p:pic>
        <p:sp>
          <p:nvSpPr>
            <p:cNvPr id="14" name="Rectangle 13">
              <a:extLst>
                <a:ext uri="{FF2B5EF4-FFF2-40B4-BE49-F238E27FC236}">
                  <a16:creationId xmlns:a16="http://schemas.microsoft.com/office/drawing/2014/main" id="{999C2B70-1DF7-2891-BD30-A16C2A7A5DB7}"/>
                </a:ext>
              </a:extLst>
            </p:cNvPr>
            <p:cNvSpPr/>
            <p:nvPr/>
          </p:nvSpPr>
          <p:spPr>
            <a:xfrm flipV="1">
              <a:off x="7507974" y="2858571"/>
              <a:ext cx="90030" cy="100584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nivers"/>
                <a:ea typeface="+mn-ea"/>
                <a:cs typeface="+mn-cs"/>
              </a:endParaRPr>
            </a:p>
          </p:txBody>
        </p:sp>
      </p:grpSp>
      <p:grpSp>
        <p:nvGrpSpPr>
          <p:cNvPr id="17" name="Group 16">
            <a:extLst>
              <a:ext uri="{FF2B5EF4-FFF2-40B4-BE49-F238E27FC236}">
                <a16:creationId xmlns:a16="http://schemas.microsoft.com/office/drawing/2014/main" id="{90246CB2-1109-FE6B-27F5-11D42D94B493}"/>
              </a:ext>
            </a:extLst>
          </p:cNvPr>
          <p:cNvGrpSpPr/>
          <p:nvPr/>
        </p:nvGrpSpPr>
        <p:grpSpPr>
          <a:xfrm>
            <a:off x="8755563" y="1187516"/>
            <a:ext cx="2845024" cy="2857500"/>
            <a:chOff x="8121673" y="1902943"/>
            <a:chExt cx="2845024" cy="2857500"/>
          </a:xfrm>
        </p:grpSpPr>
        <p:pic>
          <p:nvPicPr>
            <p:cNvPr id="13" name="Picture 12">
              <a:extLst>
                <a:ext uri="{FF2B5EF4-FFF2-40B4-BE49-F238E27FC236}">
                  <a16:creationId xmlns:a16="http://schemas.microsoft.com/office/drawing/2014/main" id="{665349EF-927F-D9B9-DF13-4E4C365904F4}"/>
                </a:ext>
              </a:extLst>
            </p:cNvPr>
            <p:cNvPicPr>
              <a:picLocks noChangeAspect="1"/>
            </p:cNvPicPr>
            <p:nvPr/>
          </p:nvPicPr>
          <p:blipFill>
            <a:blip r:embed="rId5"/>
            <a:stretch>
              <a:fillRect/>
            </a:stretch>
          </p:blipFill>
          <p:spPr>
            <a:xfrm>
              <a:off x="8134597" y="1902943"/>
              <a:ext cx="2832100" cy="2857500"/>
            </a:xfrm>
            <a:prstGeom prst="rect">
              <a:avLst/>
            </a:prstGeom>
          </p:spPr>
        </p:pic>
        <p:sp>
          <p:nvSpPr>
            <p:cNvPr id="16" name="Rectangle 15">
              <a:extLst>
                <a:ext uri="{FF2B5EF4-FFF2-40B4-BE49-F238E27FC236}">
                  <a16:creationId xmlns:a16="http://schemas.microsoft.com/office/drawing/2014/main" id="{2EE48C18-ED3D-99E1-BB9F-1FA20C121813}"/>
                </a:ext>
              </a:extLst>
            </p:cNvPr>
            <p:cNvSpPr/>
            <p:nvPr/>
          </p:nvSpPr>
          <p:spPr>
            <a:xfrm flipV="1">
              <a:off x="8121673" y="3001544"/>
              <a:ext cx="90030" cy="100584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nivers"/>
                <a:ea typeface="+mn-ea"/>
                <a:cs typeface="+mn-cs"/>
              </a:endParaRPr>
            </a:p>
          </p:txBody>
        </p:sp>
      </p:grpSp>
      <p:cxnSp>
        <p:nvCxnSpPr>
          <p:cNvPr id="18" name="Straight Arrow Connector 17">
            <a:extLst>
              <a:ext uri="{FF2B5EF4-FFF2-40B4-BE49-F238E27FC236}">
                <a16:creationId xmlns:a16="http://schemas.microsoft.com/office/drawing/2014/main" id="{3DF3899E-F55E-47DF-8838-9D919A400A48}"/>
              </a:ext>
            </a:extLst>
          </p:cNvPr>
          <p:cNvCxnSpPr>
            <a:cxnSpLocks/>
          </p:cNvCxnSpPr>
          <p:nvPr/>
        </p:nvCxnSpPr>
        <p:spPr>
          <a:xfrm flipV="1">
            <a:off x="3358698" y="2662369"/>
            <a:ext cx="994319" cy="5547"/>
          </a:xfrm>
          <a:prstGeom prst="straightConnector1">
            <a:avLst/>
          </a:prstGeom>
          <a:ln w="12700">
            <a:solidFill>
              <a:srgbClr val="00206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159AFAA-E766-1B54-A7F6-128CC60E34C0}"/>
              </a:ext>
            </a:extLst>
          </p:cNvPr>
          <p:cNvCxnSpPr>
            <a:cxnSpLocks/>
          </p:cNvCxnSpPr>
          <p:nvPr/>
        </p:nvCxnSpPr>
        <p:spPr>
          <a:xfrm flipV="1">
            <a:off x="7748320" y="2662369"/>
            <a:ext cx="994319" cy="5547"/>
          </a:xfrm>
          <a:prstGeom prst="straightConnector1">
            <a:avLst/>
          </a:prstGeom>
          <a:ln w="12700">
            <a:solidFill>
              <a:srgbClr val="002060"/>
            </a:solidFill>
            <a:tailEnd type="triangle" w="lg"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FDC2A31-EB4A-1383-6461-EDEC9AB02490}"/>
              </a:ext>
            </a:extLst>
          </p:cNvPr>
          <p:cNvSpPr txBox="1"/>
          <p:nvPr/>
        </p:nvSpPr>
        <p:spPr>
          <a:xfrm>
            <a:off x="4420696" y="3930662"/>
            <a:ext cx="3709154" cy="1200329"/>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rgbClr val="0072C6">
                    <a:lumMod val="50000"/>
                  </a:srgbClr>
                </a:solidFill>
                <a:latin typeface="Calibri" panose="020F0502020204030204" pitchFamily="34" charset="0"/>
                <a:cs typeface="Calibri" panose="020F0502020204030204" pitchFamily="34" charset="0"/>
              </a:rPr>
              <a:t>Edges: Data qubits</a:t>
            </a:r>
          </a:p>
          <a:p>
            <a:pPr marL="342900" indent="-342900">
              <a:buFont typeface="Arial" panose="020B0604020202020204" pitchFamily="34" charset="0"/>
              <a:buChar char="•"/>
              <a:defRPr/>
            </a:pPr>
            <a:r>
              <a:rPr lang="en-US" sz="2400" dirty="0">
                <a:solidFill>
                  <a:srgbClr val="0072C6">
                    <a:lumMod val="50000"/>
                  </a:srgbClr>
                </a:solidFill>
                <a:latin typeface="Calibri" panose="020F0502020204030204" pitchFamily="34" charset="0"/>
                <a:cs typeface="Calibri" panose="020F0502020204030204" pitchFamily="34" charset="0"/>
              </a:rPr>
              <a:t>Nodes: Parity qubits</a:t>
            </a:r>
          </a:p>
          <a:p>
            <a:pPr marL="342900" indent="-342900">
              <a:buFont typeface="Arial" panose="020B0604020202020204" pitchFamily="34" charset="0"/>
              <a:buChar char="•"/>
              <a:defRPr/>
            </a:pPr>
            <a:r>
              <a:rPr lang="en-US" sz="2400" dirty="0">
                <a:solidFill>
                  <a:srgbClr val="0072C6">
                    <a:lumMod val="50000"/>
                  </a:srgbClr>
                </a:solidFill>
                <a:latin typeface="Calibri" panose="020F0502020204030204" pitchFamily="34" charset="0"/>
                <a:cs typeface="Calibri" panose="020F0502020204030204" pitchFamily="34" charset="0"/>
              </a:rPr>
              <a:t>1s -&gt;failed parity checks</a:t>
            </a:r>
          </a:p>
        </p:txBody>
      </p:sp>
      <p:sp>
        <p:nvSpPr>
          <p:cNvPr id="21" name="TextBox 20">
            <a:extLst>
              <a:ext uri="{FF2B5EF4-FFF2-40B4-BE49-F238E27FC236}">
                <a16:creationId xmlns:a16="http://schemas.microsoft.com/office/drawing/2014/main" id="{55F15AF2-7900-965F-0961-054D458D80FA}"/>
              </a:ext>
            </a:extLst>
          </p:cNvPr>
          <p:cNvSpPr txBox="1"/>
          <p:nvPr/>
        </p:nvSpPr>
        <p:spPr>
          <a:xfrm>
            <a:off x="8417112" y="3930662"/>
            <a:ext cx="3709154" cy="1938992"/>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rgbClr val="0072C6">
                    <a:lumMod val="50000"/>
                  </a:srgbClr>
                </a:solidFill>
                <a:latin typeface="Calibri" panose="020F0502020204030204" pitchFamily="34" charset="0"/>
                <a:cs typeface="Calibri" panose="020F0502020204030204" pitchFamily="34" charset="0"/>
              </a:rPr>
              <a:t>Fully connected graph</a:t>
            </a:r>
          </a:p>
          <a:p>
            <a:pPr marL="342900" indent="-342900">
              <a:buFont typeface="Arial" panose="020B0604020202020204" pitchFamily="34" charset="0"/>
              <a:buChar char="•"/>
              <a:defRPr/>
            </a:pPr>
            <a:r>
              <a:rPr lang="en-US" sz="2400" dirty="0">
                <a:solidFill>
                  <a:srgbClr val="0072C6">
                    <a:lumMod val="50000"/>
                  </a:srgbClr>
                </a:solidFill>
                <a:latin typeface="Calibri" panose="020F0502020204030204" pitchFamily="34" charset="0"/>
                <a:cs typeface="Calibri" panose="020F0502020204030204" pitchFamily="34" charset="0"/>
              </a:rPr>
              <a:t>Edge weight-&gt; probability that the two nodes connecting the edge flips</a:t>
            </a:r>
          </a:p>
          <a:p>
            <a:pPr marL="342900" indent="-342900">
              <a:buFont typeface="Arial" panose="020B0604020202020204" pitchFamily="34" charset="0"/>
              <a:buChar char="•"/>
              <a:defRPr/>
            </a:pPr>
            <a:r>
              <a:rPr lang="en-US" sz="2400" dirty="0">
                <a:solidFill>
                  <a:srgbClr val="0072C6">
                    <a:lumMod val="50000"/>
                  </a:srgbClr>
                </a:solidFill>
                <a:latin typeface="Calibri" panose="020F0502020204030204" pitchFamily="34" charset="0"/>
                <a:cs typeface="Calibri" panose="020F0502020204030204" pitchFamily="34" charset="0"/>
              </a:rPr>
              <a:t>Solve for MWPM</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22" name="Rounded Rectangular Callout 10">
            <a:extLst>
              <a:ext uri="{FF2B5EF4-FFF2-40B4-BE49-F238E27FC236}">
                <a16:creationId xmlns:a16="http://schemas.microsoft.com/office/drawing/2014/main" id="{6342E293-E951-2872-84B5-912A183A54BE}"/>
              </a:ext>
            </a:extLst>
          </p:cNvPr>
          <p:cNvSpPr/>
          <p:nvPr/>
        </p:nvSpPr>
        <p:spPr>
          <a:xfrm>
            <a:off x="48524" y="5159589"/>
            <a:ext cx="8014030" cy="603396"/>
          </a:xfrm>
          <a:prstGeom prst="wedgeRoundRectCallout">
            <a:avLst>
              <a:gd name="adj1" fmla="val -41475"/>
              <a:gd name="adj2" fmla="val -49150"/>
              <a:gd name="adj3" fmla="val 16667"/>
            </a:avLst>
          </a:prstGeom>
          <a:solidFill>
            <a:srgbClr val="006D77"/>
          </a:solidFill>
          <a:ln w="25400" cap="flat" cmpd="sng" algn="ctr">
            <a:solidFill>
              <a:srgbClr val="01014B"/>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MWPM: denotes the highest</a:t>
            </a:r>
            <a:r>
              <a:rPr kumimoji="0" lang="en-US" sz="2800" b="0" i="0" u="none" strike="noStrike" kern="0" cap="none" spc="0" normalizeH="0" noProof="0" dirty="0">
                <a:ln>
                  <a:noFill/>
                </a:ln>
                <a:solidFill>
                  <a:prstClr val="white"/>
                </a:solidFill>
                <a:effectLst/>
                <a:uLnTx/>
                <a:uFillTx/>
              </a:rPr>
              <a:t> probability error event</a:t>
            </a:r>
            <a:endParaRPr kumimoji="0" lang="en-US" sz="2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2320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Challenge: Software Decoders Are</a:t>
            </a:r>
            <a:r>
              <a:rPr lang="en-US" dirty="0">
                <a:solidFill>
                  <a:srgbClr val="BE5700"/>
                </a:solidFill>
              </a:rPr>
              <a:t> Too Slow</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Software decoders are too slow for real-time decoding</a:t>
            </a:r>
          </a:p>
        </p:txBody>
      </p:sp>
      <p:sp>
        <p:nvSpPr>
          <p:cNvPr id="34" name="TextBox 33">
            <a:extLst>
              <a:ext uri="{FF2B5EF4-FFF2-40B4-BE49-F238E27FC236}">
                <a16:creationId xmlns:a16="http://schemas.microsoft.com/office/drawing/2014/main" id="{C2C2E596-57D7-03CF-3192-966133060949}"/>
              </a:ext>
            </a:extLst>
          </p:cNvPr>
          <p:cNvSpPr txBox="1"/>
          <p:nvPr/>
        </p:nvSpPr>
        <p:spPr>
          <a:xfrm>
            <a:off x="-1766" y="990966"/>
            <a:ext cx="1219111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4472C4">
                    <a:lumMod val="50000"/>
                  </a:srgbClr>
                </a:solidFill>
                <a:cs typeface="Calibri" panose="020F0502020204030204" pitchFamily="34" charset="0"/>
              </a:rPr>
              <a:t>Real-time decoding (within a microsecond) prevents accumulation of errors</a:t>
            </a:r>
          </a:p>
        </p:txBody>
      </p:sp>
      <p:sp>
        <p:nvSpPr>
          <p:cNvPr id="35" name="Rounded Rectangular Callout 10">
            <a:extLst>
              <a:ext uri="{FF2B5EF4-FFF2-40B4-BE49-F238E27FC236}">
                <a16:creationId xmlns:a16="http://schemas.microsoft.com/office/drawing/2014/main" id="{2CB5279D-D242-1677-D84F-7C887A1081F9}"/>
              </a:ext>
            </a:extLst>
          </p:cNvPr>
          <p:cNvSpPr/>
          <p:nvPr/>
        </p:nvSpPr>
        <p:spPr>
          <a:xfrm>
            <a:off x="986185" y="1784346"/>
            <a:ext cx="3080058" cy="52322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Decoder</a:t>
            </a:r>
          </a:p>
        </p:txBody>
      </p:sp>
      <p:sp>
        <p:nvSpPr>
          <p:cNvPr id="36" name="Rounded Rectangular Callout 10">
            <a:extLst>
              <a:ext uri="{FF2B5EF4-FFF2-40B4-BE49-F238E27FC236}">
                <a16:creationId xmlns:a16="http://schemas.microsoft.com/office/drawing/2014/main" id="{E89A6FCF-7117-E925-09F3-276E51BF39EC}"/>
              </a:ext>
            </a:extLst>
          </p:cNvPr>
          <p:cNvSpPr/>
          <p:nvPr/>
        </p:nvSpPr>
        <p:spPr>
          <a:xfrm>
            <a:off x="952881" y="3087820"/>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Control</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Processor</a:t>
            </a:r>
          </a:p>
        </p:txBody>
      </p:sp>
      <p:cxnSp>
        <p:nvCxnSpPr>
          <p:cNvPr id="37" name="Straight Connector 36">
            <a:extLst>
              <a:ext uri="{FF2B5EF4-FFF2-40B4-BE49-F238E27FC236}">
                <a16:creationId xmlns:a16="http://schemas.microsoft.com/office/drawing/2014/main" id="{65F328E7-E190-E088-E6B2-3C335C5CFBE2}"/>
              </a:ext>
            </a:extLst>
          </p:cNvPr>
          <p:cNvCxnSpPr>
            <a:cxnSpLocks/>
          </p:cNvCxnSpPr>
          <p:nvPr/>
        </p:nvCxnSpPr>
        <p:spPr>
          <a:xfrm>
            <a:off x="1742401" y="3923444"/>
            <a:ext cx="0" cy="746623"/>
          </a:xfrm>
          <a:prstGeom prst="line">
            <a:avLst/>
          </a:prstGeom>
          <a:noFill/>
          <a:ln w="31750" cap="flat" cmpd="sng" algn="ctr">
            <a:solidFill>
              <a:srgbClr val="0072C6">
                <a:lumMod val="50000"/>
              </a:srgbClr>
            </a:solidFill>
            <a:prstDash val="solid"/>
            <a:headEnd type="none"/>
            <a:tailEnd type="triangle" w="lg" len="lg"/>
          </a:ln>
          <a:effectLst/>
        </p:spPr>
      </p:cxnSp>
      <p:cxnSp>
        <p:nvCxnSpPr>
          <p:cNvPr id="38" name="Straight Connector 37">
            <a:extLst>
              <a:ext uri="{FF2B5EF4-FFF2-40B4-BE49-F238E27FC236}">
                <a16:creationId xmlns:a16="http://schemas.microsoft.com/office/drawing/2014/main" id="{5504DB72-085F-502F-3F92-2293E5DFF5B9}"/>
              </a:ext>
            </a:extLst>
          </p:cNvPr>
          <p:cNvCxnSpPr>
            <a:cxnSpLocks/>
          </p:cNvCxnSpPr>
          <p:nvPr/>
        </p:nvCxnSpPr>
        <p:spPr>
          <a:xfrm flipV="1">
            <a:off x="3325496" y="3907223"/>
            <a:ext cx="0" cy="1112072"/>
          </a:xfrm>
          <a:prstGeom prst="line">
            <a:avLst/>
          </a:prstGeom>
          <a:noFill/>
          <a:ln w="31750" cap="flat" cmpd="sng" algn="ctr">
            <a:solidFill>
              <a:srgbClr val="0072C6">
                <a:lumMod val="50000"/>
              </a:srgbClr>
            </a:solidFill>
            <a:prstDash val="solid"/>
            <a:headEnd type="none"/>
            <a:tailEnd type="triangle" w="lg" len="lg"/>
          </a:ln>
          <a:effectLst/>
        </p:spPr>
      </p:cxnSp>
      <p:cxnSp>
        <p:nvCxnSpPr>
          <p:cNvPr id="39" name="Straight Connector 38">
            <a:extLst>
              <a:ext uri="{FF2B5EF4-FFF2-40B4-BE49-F238E27FC236}">
                <a16:creationId xmlns:a16="http://schemas.microsoft.com/office/drawing/2014/main" id="{6B06BEA2-0C03-C213-606A-951CAB405B0C}"/>
              </a:ext>
            </a:extLst>
          </p:cNvPr>
          <p:cNvCxnSpPr>
            <a:cxnSpLocks/>
          </p:cNvCxnSpPr>
          <p:nvPr/>
        </p:nvCxnSpPr>
        <p:spPr>
          <a:xfrm>
            <a:off x="1751143" y="2307566"/>
            <a:ext cx="1404" cy="788747"/>
          </a:xfrm>
          <a:prstGeom prst="line">
            <a:avLst/>
          </a:prstGeom>
          <a:noFill/>
          <a:ln w="31750" cap="flat" cmpd="sng" algn="ctr">
            <a:solidFill>
              <a:srgbClr val="0072C6">
                <a:lumMod val="50000"/>
              </a:srgbClr>
            </a:solidFill>
            <a:prstDash val="solid"/>
            <a:headEnd type="none"/>
            <a:tailEnd type="triangle" w="lg" len="lg"/>
          </a:ln>
          <a:effectLst/>
        </p:spPr>
      </p:cxnSp>
      <p:cxnSp>
        <p:nvCxnSpPr>
          <p:cNvPr id="40" name="Straight Connector 39">
            <a:extLst>
              <a:ext uri="{FF2B5EF4-FFF2-40B4-BE49-F238E27FC236}">
                <a16:creationId xmlns:a16="http://schemas.microsoft.com/office/drawing/2014/main" id="{B39E8371-45E2-994B-CF1E-88CD55E4B53B}"/>
              </a:ext>
            </a:extLst>
          </p:cNvPr>
          <p:cNvCxnSpPr>
            <a:cxnSpLocks/>
            <a:stCxn id="48" idx="0"/>
            <a:endCxn id="54" idx="2"/>
          </p:cNvCxnSpPr>
          <p:nvPr/>
        </p:nvCxnSpPr>
        <p:spPr>
          <a:xfrm flipH="1" flipV="1">
            <a:off x="3304553" y="2323361"/>
            <a:ext cx="1" cy="772952"/>
          </a:xfrm>
          <a:prstGeom prst="line">
            <a:avLst/>
          </a:prstGeom>
          <a:noFill/>
          <a:ln w="31750" cap="flat" cmpd="sng" algn="ctr">
            <a:solidFill>
              <a:srgbClr val="0072C6">
                <a:lumMod val="50000"/>
              </a:srgbClr>
            </a:solidFill>
            <a:prstDash val="solid"/>
            <a:headEnd type="none"/>
            <a:tailEnd type="triangle" w="lg" len="lg"/>
          </a:ln>
          <a:effectLst/>
        </p:spPr>
      </p:cxnSp>
      <p:grpSp>
        <p:nvGrpSpPr>
          <p:cNvPr id="41" name="Group 40">
            <a:extLst>
              <a:ext uri="{FF2B5EF4-FFF2-40B4-BE49-F238E27FC236}">
                <a16:creationId xmlns:a16="http://schemas.microsoft.com/office/drawing/2014/main" id="{E33D6287-9A3B-7858-6B65-54C17F73D602}"/>
              </a:ext>
            </a:extLst>
          </p:cNvPr>
          <p:cNvGrpSpPr/>
          <p:nvPr/>
        </p:nvGrpSpPr>
        <p:grpSpPr>
          <a:xfrm>
            <a:off x="952881" y="4670067"/>
            <a:ext cx="3018843" cy="1112072"/>
            <a:chOff x="406279" y="5133703"/>
            <a:chExt cx="3018843" cy="1112072"/>
          </a:xfrm>
        </p:grpSpPr>
        <p:sp>
          <p:nvSpPr>
            <p:cNvPr id="42" name="Rounded Rectangular Callout 10">
              <a:extLst>
                <a:ext uri="{FF2B5EF4-FFF2-40B4-BE49-F238E27FC236}">
                  <a16:creationId xmlns:a16="http://schemas.microsoft.com/office/drawing/2014/main" id="{11B54679-B0F1-ED9A-40AE-C92E56B5A46E}"/>
                </a:ext>
              </a:extLst>
            </p:cNvPr>
            <p:cNvSpPr/>
            <p:nvPr/>
          </p:nvSpPr>
          <p:spPr>
            <a:xfrm>
              <a:off x="406279" y="5133703"/>
              <a:ext cx="3018843" cy="111207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Qubits</a:t>
              </a:r>
            </a:p>
          </p:txBody>
        </p:sp>
        <p:sp>
          <p:nvSpPr>
            <p:cNvPr id="43" name="Oval 42">
              <a:extLst>
                <a:ext uri="{FF2B5EF4-FFF2-40B4-BE49-F238E27FC236}">
                  <a16:creationId xmlns:a16="http://schemas.microsoft.com/office/drawing/2014/main" id="{B292D38A-43C1-114A-9D76-D4B2E6F84067}"/>
                </a:ext>
              </a:extLst>
            </p:cNvPr>
            <p:cNvSpPr/>
            <p:nvPr/>
          </p:nvSpPr>
          <p:spPr bwMode="auto">
            <a:xfrm>
              <a:off x="59613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A375107C-ED23-82E1-37CD-CBCE29C63814}"/>
                </a:ext>
              </a:extLst>
            </p:cNvPr>
            <p:cNvSpPr/>
            <p:nvPr/>
          </p:nvSpPr>
          <p:spPr bwMode="auto">
            <a:xfrm>
              <a:off x="115166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5" name="Oval 44">
              <a:extLst>
                <a:ext uri="{FF2B5EF4-FFF2-40B4-BE49-F238E27FC236}">
                  <a16:creationId xmlns:a16="http://schemas.microsoft.com/office/drawing/2014/main" id="{020A3D53-F1A3-9D55-C0AE-23A12B7161FD}"/>
                </a:ext>
              </a:extLst>
            </p:cNvPr>
            <p:cNvSpPr/>
            <p:nvPr/>
          </p:nvSpPr>
          <p:spPr bwMode="auto">
            <a:xfrm>
              <a:off x="1707198" y="5269622"/>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F1683536-E2A1-22B0-DE20-9E1A6262A879}"/>
                </a:ext>
              </a:extLst>
            </p:cNvPr>
            <p:cNvSpPr/>
            <p:nvPr/>
          </p:nvSpPr>
          <p:spPr bwMode="auto">
            <a:xfrm>
              <a:off x="226272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10A8CD28-BBE1-BE75-063A-FC016D2CFD25}"/>
                </a:ext>
              </a:extLst>
            </p:cNvPr>
            <p:cNvSpPr/>
            <p:nvPr/>
          </p:nvSpPr>
          <p:spPr bwMode="auto">
            <a:xfrm>
              <a:off x="2818258" y="526221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8" name="Rounded Rectangular Callout 10">
            <a:extLst>
              <a:ext uri="{FF2B5EF4-FFF2-40B4-BE49-F238E27FC236}">
                <a16:creationId xmlns:a16="http://schemas.microsoft.com/office/drawing/2014/main" id="{E4658867-7865-22A8-7162-ACB8B6A75C5C}"/>
              </a:ext>
            </a:extLst>
          </p:cNvPr>
          <p:cNvSpPr/>
          <p:nvPr/>
        </p:nvSpPr>
        <p:spPr>
          <a:xfrm>
            <a:off x="2542864" y="3096313"/>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Readout</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Interface</a:t>
            </a:r>
          </a:p>
        </p:txBody>
      </p:sp>
      <p:sp>
        <p:nvSpPr>
          <p:cNvPr id="49" name="TextBox 48">
            <a:extLst>
              <a:ext uri="{FF2B5EF4-FFF2-40B4-BE49-F238E27FC236}">
                <a16:creationId xmlns:a16="http://schemas.microsoft.com/office/drawing/2014/main" id="{EB3F0E9F-2C69-E2DB-BA42-BEEEA315D9D3}"/>
              </a:ext>
            </a:extLst>
          </p:cNvPr>
          <p:cNvSpPr txBox="1"/>
          <p:nvPr/>
        </p:nvSpPr>
        <p:spPr>
          <a:xfrm>
            <a:off x="3356688" y="2381594"/>
            <a:ext cx="1464710"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Syndrome</a:t>
            </a:r>
          </a:p>
        </p:txBody>
      </p:sp>
      <p:sp>
        <p:nvSpPr>
          <p:cNvPr id="50" name="TextBox 49">
            <a:extLst>
              <a:ext uri="{FF2B5EF4-FFF2-40B4-BE49-F238E27FC236}">
                <a16:creationId xmlns:a16="http://schemas.microsoft.com/office/drawing/2014/main" id="{78C95EB3-55C3-B762-4C4D-EDD640F90583}"/>
              </a:ext>
            </a:extLst>
          </p:cNvPr>
          <p:cNvSpPr txBox="1"/>
          <p:nvPr/>
        </p:nvSpPr>
        <p:spPr>
          <a:xfrm>
            <a:off x="295807" y="2386645"/>
            <a:ext cx="1729733"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Correction</a:t>
            </a:r>
          </a:p>
        </p:txBody>
      </p:sp>
      <p:sp>
        <p:nvSpPr>
          <p:cNvPr id="51" name="TextBox 50">
            <a:extLst>
              <a:ext uri="{FF2B5EF4-FFF2-40B4-BE49-F238E27FC236}">
                <a16:creationId xmlns:a16="http://schemas.microsoft.com/office/drawing/2014/main" id="{9CB5679D-6F7E-B75F-37B9-0EA2009BF5DD}"/>
              </a:ext>
            </a:extLst>
          </p:cNvPr>
          <p:cNvSpPr txBox="1"/>
          <p:nvPr/>
        </p:nvSpPr>
        <p:spPr>
          <a:xfrm>
            <a:off x="21410" y="3830577"/>
            <a:ext cx="1729733" cy="830997"/>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QEC</a:t>
            </a:r>
          </a:p>
          <a:p>
            <a:pPr algn="ctr">
              <a:defRPr/>
            </a:pPr>
            <a:r>
              <a:rPr lang="en-US" sz="2400" dirty="0">
                <a:solidFill>
                  <a:srgbClr val="0072C6">
                    <a:lumMod val="50000"/>
                  </a:srgbClr>
                </a:solidFill>
                <a:cs typeface="Calibri" panose="020F0502020204030204" pitchFamily="34" charset="0"/>
              </a:rPr>
              <a:t>Instructions</a:t>
            </a:r>
          </a:p>
        </p:txBody>
      </p:sp>
      <p:grpSp>
        <p:nvGrpSpPr>
          <p:cNvPr id="52" name="Group 51">
            <a:extLst>
              <a:ext uri="{FF2B5EF4-FFF2-40B4-BE49-F238E27FC236}">
                <a16:creationId xmlns:a16="http://schemas.microsoft.com/office/drawing/2014/main" id="{F4242AB2-57B8-1652-F7E0-3F8B0A85D4DE}"/>
              </a:ext>
            </a:extLst>
          </p:cNvPr>
          <p:cNvGrpSpPr/>
          <p:nvPr/>
        </p:nvGrpSpPr>
        <p:grpSpPr>
          <a:xfrm>
            <a:off x="1122778" y="1294807"/>
            <a:ext cx="2943464" cy="1294822"/>
            <a:chOff x="4968634" y="3962604"/>
            <a:chExt cx="2943464" cy="1294822"/>
          </a:xfrm>
        </p:grpSpPr>
        <p:pic>
          <p:nvPicPr>
            <p:cNvPr id="53" name="Graphic 52" descr="Ui Ux with solid fill">
              <a:extLst>
                <a:ext uri="{FF2B5EF4-FFF2-40B4-BE49-F238E27FC236}">
                  <a16:creationId xmlns:a16="http://schemas.microsoft.com/office/drawing/2014/main" id="{981B2C99-6310-D495-5087-B0B4EEC9E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8634" y="3962604"/>
              <a:ext cx="1294822" cy="1294822"/>
            </a:xfrm>
            <a:prstGeom prst="rect">
              <a:avLst/>
            </a:prstGeom>
          </p:spPr>
        </p:pic>
        <p:sp>
          <p:nvSpPr>
            <p:cNvPr id="54" name="Rounded Rectangular Callout 10">
              <a:extLst>
                <a:ext uri="{FF2B5EF4-FFF2-40B4-BE49-F238E27FC236}">
                  <a16:creationId xmlns:a16="http://schemas.microsoft.com/office/drawing/2014/main" id="{DE98DF5D-16A8-D8CF-782D-19BE7929FADC}"/>
                </a:ext>
              </a:extLst>
            </p:cNvPr>
            <p:cNvSpPr/>
            <p:nvPr/>
          </p:nvSpPr>
          <p:spPr>
            <a:xfrm>
              <a:off x="6388719" y="4186329"/>
              <a:ext cx="1523379" cy="804829"/>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Software</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Decoder</a:t>
              </a:r>
            </a:p>
          </p:txBody>
        </p:sp>
      </p:grpSp>
      <p:sp>
        <p:nvSpPr>
          <p:cNvPr id="55" name="TextBox 54">
            <a:extLst>
              <a:ext uri="{FF2B5EF4-FFF2-40B4-BE49-F238E27FC236}">
                <a16:creationId xmlns:a16="http://schemas.microsoft.com/office/drawing/2014/main" id="{6CAFC9A3-4D68-16AC-E158-5B47D5D620D8}"/>
              </a:ext>
            </a:extLst>
          </p:cNvPr>
          <p:cNvSpPr txBox="1"/>
          <p:nvPr/>
        </p:nvSpPr>
        <p:spPr>
          <a:xfrm>
            <a:off x="5151689" y="4842396"/>
            <a:ext cx="4532604" cy="830997"/>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15-20 </a:t>
            </a:r>
            <a:r>
              <a:rPr lang="en-US" sz="2400" dirty="0" err="1">
                <a:solidFill>
                  <a:srgbClr val="0072C6">
                    <a:lumMod val="50000"/>
                  </a:srgbClr>
                </a:solidFill>
                <a:cs typeface="Calibri" panose="020F0502020204030204" pitchFamily="34" charset="0"/>
              </a:rPr>
              <a:t>mK</a:t>
            </a:r>
            <a:endParaRPr lang="en-US" sz="2400" dirty="0">
              <a:solidFill>
                <a:srgbClr val="0072C6">
                  <a:lumMod val="50000"/>
                </a:srgbClr>
              </a:solidFill>
              <a:cs typeface="Calibri" panose="020F0502020204030204" pitchFamily="34" charset="0"/>
            </a:endParaRPr>
          </a:p>
          <a:p>
            <a:pPr>
              <a:defRPr/>
            </a:pPr>
            <a:r>
              <a:rPr lang="en-US" sz="2400" dirty="0">
                <a:solidFill>
                  <a:srgbClr val="0072C6">
                    <a:lumMod val="50000"/>
                  </a:srgbClr>
                </a:solidFill>
                <a:cs typeface="Calibri" panose="020F0502020204030204" pitchFamily="34" charset="0"/>
              </a:rPr>
              <a:t>(</a:t>
            </a:r>
            <a:r>
              <a:rPr lang="en-US" sz="2400" b="1" i="1" dirty="0">
                <a:solidFill>
                  <a:srgbClr val="0072C6">
                    <a:lumMod val="50000"/>
                  </a:srgbClr>
                </a:solidFill>
                <a:cs typeface="Calibri" panose="020F0502020204030204" pitchFamily="34" charset="0"/>
              </a:rPr>
              <a:t>Inside dilution refrigerator</a:t>
            </a:r>
            <a:r>
              <a:rPr lang="en-US" sz="2400" dirty="0">
                <a:solidFill>
                  <a:srgbClr val="0072C6">
                    <a:lumMod val="50000"/>
                  </a:srgbClr>
                </a:solidFill>
                <a:cs typeface="Calibri" panose="020F0502020204030204" pitchFamily="34" charset="0"/>
              </a:rPr>
              <a:t>)</a:t>
            </a:r>
          </a:p>
        </p:txBody>
      </p:sp>
      <p:sp>
        <p:nvSpPr>
          <p:cNvPr id="56" name="TextBox 55">
            <a:extLst>
              <a:ext uri="{FF2B5EF4-FFF2-40B4-BE49-F238E27FC236}">
                <a16:creationId xmlns:a16="http://schemas.microsoft.com/office/drawing/2014/main" id="{645BEDA1-9255-1A59-FCA8-03F136229021}"/>
              </a:ext>
            </a:extLst>
          </p:cNvPr>
          <p:cNvSpPr txBox="1"/>
          <p:nvPr/>
        </p:nvSpPr>
        <p:spPr>
          <a:xfrm>
            <a:off x="5151689" y="1503979"/>
            <a:ext cx="4532604" cy="830997"/>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Room temperature</a:t>
            </a:r>
          </a:p>
          <a:p>
            <a:pPr>
              <a:defRPr/>
            </a:pPr>
            <a:r>
              <a:rPr lang="en-US" sz="2400" dirty="0">
                <a:solidFill>
                  <a:srgbClr val="0072C6">
                    <a:lumMod val="50000"/>
                  </a:srgbClr>
                </a:solidFill>
                <a:cs typeface="Calibri" panose="020F0502020204030204" pitchFamily="34" charset="0"/>
              </a:rPr>
              <a:t>(</a:t>
            </a:r>
            <a:r>
              <a:rPr lang="en-US" sz="2400" b="1" i="1" dirty="0">
                <a:solidFill>
                  <a:srgbClr val="0072C6">
                    <a:lumMod val="50000"/>
                  </a:srgbClr>
                </a:solidFill>
                <a:cs typeface="Calibri" panose="020F0502020204030204" pitchFamily="34" charset="0"/>
              </a:rPr>
              <a:t>Outside dilution refrigerator</a:t>
            </a:r>
            <a:r>
              <a:rPr lang="en-US" sz="2400" dirty="0">
                <a:solidFill>
                  <a:srgbClr val="0072C6">
                    <a:lumMod val="50000"/>
                  </a:srgbClr>
                </a:solidFill>
                <a:cs typeface="Calibri" panose="020F0502020204030204" pitchFamily="34" charset="0"/>
              </a:rPr>
              <a:t>)</a:t>
            </a:r>
          </a:p>
        </p:txBody>
      </p:sp>
      <p:sp>
        <p:nvSpPr>
          <p:cNvPr id="57" name="TextBox 56">
            <a:extLst>
              <a:ext uri="{FF2B5EF4-FFF2-40B4-BE49-F238E27FC236}">
                <a16:creationId xmlns:a16="http://schemas.microsoft.com/office/drawing/2014/main" id="{DC02E4A2-883D-5C5F-89A1-E4FD98F2A106}"/>
              </a:ext>
            </a:extLst>
          </p:cNvPr>
          <p:cNvSpPr txBox="1"/>
          <p:nvPr/>
        </p:nvSpPr>
        <p:spPr>
          <a:xfrm>
            <a:off x="-1767" y="5691607"/>
            <a:ext cx="1219111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4472C4">
                    <a:lumMod val="50000"/>
                  </a:srgbClr>
                </a:solidFill>
                <a:cs typeface="Calibri" panose="020F0502020204030204" pitchFamily="34" charset="0"/>
              </a:rPr>
              <a:t>Traditionally, software decoders are used for decoding </a:t>
            </a:r>
          </a:p>
        </p:txBody>
      </p:sp>
      <p:grpSp>
        <p:nvGrpSpPr>
          <p:cNvPr id="58" name="Group 57">
            <a:extLst>
              <a:ext uri="{FF2B5EF4-FFF2-40B4-BE49-F238E27FC236}">
                <a16:creationId xmlns:a16="http://schemas.microsoft.com/office/drawing/2014/main" id="{5547AB94-E527-7FCC-339A-66F4D377F7FA}"/>
              </a:ext>
            </a:extLst>
          </p:cNvPr>
          <p:cNvGrpSpPr/>
          <p:nvPr/>
        </p:nvGrpSpPr>
        <p:grpSpPr>
          <a:xfrm>
            <a:off x="9682379" y="1552075"/>
            <a:ext cx="2018080" cy="772948"/>
            <a:chOff x="3601616" y="5451545"/>
            <a:chExt cx="2018080" cy="772948"/>
          </a:xfrm>
        </p:grpSpPr>
        <p:pic>
          <p:nvPicPr>
            <p:cNvPr id="59" name="Picture 58" descr="❌ Cross Mark Emoji — Meaning In Texting, Copy &amp;amp; Paste 📚">
              <a:extLst>
                <a:ext uri="{FF2B5EF4-FFF2-40B4-BE49-F238E27FC236}">
                  <a16:creationId xmlns:a16="http://schemas.microsoft.com/office/drawing/2014/main" id="{13A74CBB-3023-2BAE-41A9-E0A408F40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1616" y="5597399"/>
              <a:ext cx="474482" cy="474482"/>
            </a:xfrm>
            <a:prstGeom prst="rect">
              <a:avLst/>
            </a:prstGeom>
            <a:noFill/>
            <a:extLst>
              <a:ext uri="{909E8E84-426E-40DD-AFC4-6F175D3DCCD1}">
                <a14:hiddenFill xmlns:a14="http://schemas.microsoft.com/office/drawing/2010/main">
                  <a:solidFill>
                    <a:srgbClr val="FFFFFF"/>
                  </a:solidFill>
                </a14:hiddenFill>
              </a:ext>
            </a:extLst>
          </p:spPr>
        </p:pic>
        <p:sp>
          <p:nvSpPr>
            <p:cNvPr id="60" name="Rounded Rectangular Callout 10">
              <a:extLst>
                <a:ext uri="{FF2B5EF4-FFF2-40B4-BE49-F238E27FC236}">
                  <a16:creationId xmlns:a16="http://schemas.microsoft.com/office/drawing/2014/main" id="{D35E3293-FA78-66C5-269F-396F9F750C20}"/>
                </a:ext>
              </a:extLst>
            </p:cNvPr>
            <p:cNvSpPr/>
            <p:nvPr/>
          </p:nvSpPr>
          <p:spPr>
            <a:xfrm>
              <a:off x="4155008" y="5451545"/>
              <a:ext cx="1464688" cy="772948"/>
            </a:xfrm>
            <a:prstGeom prst="wedgeRoundRectCallout">
              <a:avLst>
                <a:gd name="adj1" fmla="val -41475"/>
                <a:gd name="adj2" fmla="val -49150"/>
                <a:gd name="adj3" fmla="val 16667"/>
              </a:avLst>
            </a:prstGeom>
            <a:solidFill>
              <a:srgbClr val="C00000"/>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Slow</a:t>
              </a:r>
            </a:p>
          </p:txBody>
        </p:sp>
      </p:grpSp>
      <p:cxnSp>
        <p:nvCxnSpPr>
          <p:cNvPr id="61" name="Straight Connector 60">
            <a:extLst>
              <a:ext uri="{FF2B5EF4-FFF2-40B4-BE49-F238E27FC236}">
                <a16:creationId xmlns:a16="http://schemas.microsoft.com/office/drawing/2014/main" id="{83C27CD4-39BD-3ED7-F71B-47AC9F579646}"/>
              </a:ext>
            </a:extLst>
          </p:cNvPr>
          <p:cNvCxnSpPr>
            <a:cxnSpLocks/>
          </p:cNvCxnSpPr>
          <p:nvPr/>
        </p:nvCxnSpPr>
        <p:spPr>
          <a:xfrm>
            <a:off x="81179" y="4586930"/>
            <a:ext cx="9601200" cy="0"/>
          </a:xfrm>
          <a:prstGeom prst="line">
            <a:avLst/>
          </a:prstGeom>
          <a:noFill/>
          <a:ln w="57150" cap="flat" cmpd="sng" algn="ctr">
            <a:solidFill>
              <a:sysClr val="windowText" lastClr="000000">
                <a:lumMod val="65000"/>
                <a:lumOff val="35000"/>
              </a:sysClr>
            </a:solidFill>
            <a:prstDash val="dash"/>
            <a:miter lim="800000"/>
          </a:ln>
          <a:effectLst/>
        </p:spPr>
      </p:cxnSp>
      <p:cxnSp>
        <p:nvCxnSpPr>
          <p:cNvPr id="62" name="Straight Connector 61">
            <a:extLst>
              <a:ext uri="{FF2B5EF4-FFF2-40B4-BE49-F238E27FC236}">
                <a16:creationId xmlns:a16="http://schemas.microsoft.com/office/drawing/2014/main" id="{EDF4124E-2720-63F1-96F2-0DCDA46E6C3B}"/>
              </a:ext>
            </a:extLst>
          </p:cNvPr>
          <p:cNvCxnSpPr>
            <a:cxnSpLocks/>
          </p:cNvCxnSpPr>
          <p:nvPr/>
        </p:nvCxnSpPr>
        <p:spPr>
          <a:xfrm>
            <a:off x="81179" y="2381594"/>
            <a:ext cx="9603114" cy="0"/>
          </a:xfrm>
          <a:prstGeom prst="line">
            <a:avLst/>
          </a:prstGeom>
          <a:noFill/>
          <a:ln w="57150" cap="flat" cmpd="sng" algn="ctr">
            <a:solidFill>
              <a:sysClr val="windowText" lastClr="000000">
                <a:lumMod val="65000"/>
                <a:lumOff val="35000"/>
              </a:sysClr>
            </a:solidFill>
            <a:prstDash val="dash"/>
            <a:miter lim="800000"/>
          </a:ln>
          <a:effectLst/>
        </p:spPr>
      </p:cxnSp>
    </p:spTree>
    <p:extLst>
      <p:ext uri="{BB962C8B-B14F-4D97-AF65-F5344CB8AC3E}">
        <p14:creationId xmlns:p14="http://schemas.microsoft.com/office/powerpoint/2010/main" val="419562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Limitations Of Software Decoding</a:t>
            </a:r>
          </a:p>
        </p:txBody>
      </p: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Real-time</a:t>
            </a:r>
            <a:r>
              <a:rPr kumimoji="0" lang="en-US" sz="2400" b="0" i="0" u="none" strike="noStrike" kern="0" cap="none" spc="0" normalizeH="0" noProof="0" dirty="0">
                <a:ln>
                  <a:noFill/>
                </a:ln>
                <a:solidFill>
                  <a:prstClr val="white"/>
                </a:solidFill>
                <a:effectLst/>
                <a:uLnTx/>
                <a:uFillTx/>
                <a:latin typeface="Calibri"/>
                <a:ea typeface="+mn-ea"/>
                <a:cs typeface="+mn-cs"/>
              </a:rPr>
              <a:t> decoders are crucial for QEC</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43FFAEF-45A1-6D10-2564-59238A3C3C61}"/>
              </a:ext>
            </a:extLst>
          </p:cNvPr>
          <p:cNvPicPr>
            <a:picLocks noChangeAspect="1"/>
          </p:cNvPicPr>
          <p:nvPr/>
        </p:nvPicPr>
        <p:blipFill>
          <a:blip r:embed="rId3"/>
          <a:stretch>
            <a:fillRect/>
          </a:stretch>
        </p:blipFill>
        <p:spPr>
          <a:xfrm>
            <a:off x="82061" y="1030034"/>
            <a:ext cx="5263444" cy="2529596"/>
          </a:xfrm>
          <a:prstGeom prst="rect">
            <a:avLst/>
          </a:prstGeom>
        </p:spPr>
      </p:pic>
      <p:graphicFrame>
        <p:nvGraphicFramePr>
          <p:cNvPr id="5" name="Chart 4">
            <a:extLst>
              <a:ext uri="{FF2B5EF4-FFF2-40B4-BE49-F238E27FC236}">
                <a16:creationId xmlns:a16="http://schemas.microsoft.com/office/drawing/2014/main" id="{349AD945-4B4F-D5A3-3CD9-AE94E05433F1}"/>
              </a:ext>
            </a:extLst>
          </p:cNvPr>
          <p:cNvGraphicFramePr>
            <a:graphicFrameLocks/>
          </p:cNvGraphicFramePr>
          <p:nvPr>
            <p:extLst>
              <p:ext uri="{D42A27DB-BD31-4B8C-83A1-F6EECF244321}">
                <p14:modId xmlns:p14="http://schemas.microsoft.com/office/powerpoint/2010/main" val="1378855811"/>
              </p:ext>
            </p:extLst>
          </p:nvPr>
        </p:nvGraphicFramePr>
        <p:xfrm>
          <a:off x="82060" y="3419326"/>
          <a:ext cx="5623569" cy="3044297"/>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pic>
        <p:nvPicPr>
          <p:cNvPr id="20" name="Picture 2" descr="Sycamore processor - Wikipedia">
            <a:extLst>
              <a:ext uri="{FF2B5EF4-FFF2-40B4-BE49-F238E27FC236}">
                <a16:creationId xmlns:a16="http://schemas.microsoft.com/office/drawing/2014/main" id="{B1544B37-8725-1462-E43F-65CA10CDE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394" y="1408310"/>
            <a:ext cx="1877158" cy="114039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EF903F4-5AFD-181C-8245-2EF1AA08259F}"/>
              </a:ext>
            </a:extLst>
          </p:cNvPr>
          <p:cNvSpPr txBox="1"/>
          <p:nvPr/>
        </p:nvSpPr>
        <p:spPr>
          <a:xfrm>
            <a:off x="6714576" y="2647837"/>
            <a:ext cx="4656793" cy="830997"/>
          </a:xfrm>
          <a:prstGeom prst="rect">
            <a:avLst/>
          </a:prstGeom>
          <a:noFill/>
        </p:spPr>
        <p:txBody>
          <a:bodyPr wrap="square" rtlCol="0">
            <a:spAutoFit/>
          </a:bodyPr>
          <a:lstStyle/>
          <a:p>
            <a:pPr algn="ctr"/>
            <a:r>
              <a:rPr lang="en-US" sz="2400" dirty="0">
                <a:solidFill>
                  <a:srgbClr val="343A40"/>
                </a:solidFill>
                <a:latin typeface="Meiryo" panose="020B0604030504040204" pitchFamily="34" charset="-128"/>
                <a:ea typeface="Meiryo" panose="020B0604030504040204" pitchFamily="34" charset="-128"/>
              </a:rPr>
              <a:t>Distance 5 Surface Code</a:t>
            </a:r>
          </a:p>
          <a:p>
            <a:pPr algn="ctr"/>
            <a:r>
              <a:rPr lang="en-US" sz="2400" dirty="0">
                <a:solidFill>
                  <a:srgbClr val="343A40"/>
                </a:solidFill>
                <a:latin typeface="Meiryo" panose="020B0604030504040204" pitchFamily="34" charset="-128"/>
                <a:ea typeface="Meiryo" panose="020B0604030504040204" pitchFamily="34" charset="-128"/>
              </a:rPr>
              <a:t>Google, 2023</a:t>
            </a:r>
          </a:p>
        </p:txBody>
      </p:sp>
      <p:sp>
        <p:nvSpPr>
          <p:cNvPr id="22" name="TextBox 21">
            <a:extLst>
              <a:ext uri="{FF2B5EF4-FFF2-40B4-BE49-F238E27FC236}">
                <a16:creationId xmlns:a16="http://schemas.microsoft.com/office/drawing/2014/main" id="{2A3AA1DB-BC38-85AF-64C1-E53B3E024F16}"/>
              </a:ext>
            </a:extLst>
          </p:cNvPr>
          <p:cNvSpPr txBox="1"/>
          <p:nvPr/>
        </p:nvSpPr>
        <p:spPr>
          <a:xfrm>
            <a:off x="6526258" y="4972836"/>
            <a:ext cx="4837696" cy="830997"/>
          </a:xfrm>
          <a:prstGeom prst="rect">
            <a:avLst/>
          </a:prstGeom>
          <a:noFill/>
        </p:spPr>
        <p:txBody>
          <a:bodyPr wrap="square" rtlCol="0">
            <a:spAutoFit/>
          </a:bodyPr>
          <a:lstStyle/>
          <a:p>
            <a:pPr algn="ctr"/>
            <a:r>
              <a:rPr lang="en-US" sz="2400" dirty="0">
                <a:solidFill>
                  <a:srgbClr val="343A40"/>
                </a:solidFill>
                <a:latin typeface="Meiryo" panose="020B0604030504040204" pitchFamily="34" charset="-128"/>
                <a:ea typeface="Meiryo" panose="020B0604030504040204" pitchFamily="34" charset="-128"/>
              </a:rPr>
              <a:t>Distance 3 Surface Code</a:t>
            </a:r>
          </a:p>
          <a:p>
            <a:pPr algn="ctr"/>
            <a:r>
              <a:rPr lang="en-US" sz="2400" dirty="0">
                <a:solidFill>
                  <a:srgbClr val="343A40"/>
                </a:solidFill>
                <a:latin typeface="Meiryo" panose="020B0604030504040204" pitchFamily="34" charset="-128"/>
                <a:ea typeface="Meiryo" panose="020B0604030504040204" pitchFamily="34" charset="-128"/>
              </a:rPr>
              <a:t>Wallraff Group, 2022</a:t>
            </a:r>
          </a:p>
        </p:txBody>
      </p:sp>
      <p:pic>
        <p:nvPicPr>
          <p:cNvPr id="23" name="Picture 2" descr="figure 1">
            <a:extLst>
              <a:ext uri="{FF2B5EF4-FFF2-40B4-BE49-F238E27FC236}">
                <a16:creationId xmlns:a16="http://schemas.microsoft.com/office/drawing/2014/main" id="{D542BD51-F170-2E83-0B90-B173362C8F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7981" y="3678312"/>
            <a:ext cx="1534250" cy="115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par>
                                <p:cTn id="21" presetID="9"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1">
        <p:bldAsOne/>
      </p:bldGraphic>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838200" y="4140200"/>
            <a:ext cx="7493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13" name="Title Placeholder 7"/>
          <p:cNvSpPr txBox="1">
            <a:spLocks/>
          </p:cNvSpPr>
          <p:nvPr/>
        </p:nvSpPr>
        <p:spPr>
          <a:xfrm>
            <a:off x="609600" y="1572260"/>
            <a:ext cx="11826240" cy="2336800"/>
          </a:xfrm>
          <a:prstGeom prst="rect">
            <a:avLst/>
          </a:prstGeom>
        </p:spPr>
        <p:txBody>
          <a:bodyPr vert="horz" wrap="square" lIns="121920" tIns="60960" rIns="121920" bIns="6096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marL="0" marR="0" lvl="0" indent="0" algn="l" defTabSz="1219170" rtl="0" eaLnBrk="1" fontAlgn="auto" latinLnBrk="0" hangingPunct="1">
              <a:lnSpc>
                <a:spcPts val="5333"/>
              </a:lnSpc>
              <a:spcBef>
                <a:spcPct val="0"/>
              </a:spcBef>
              <a:spcAft>
                <a:spcPts val="0"/>
              </a:spcAft>
              <a:buClrTx/>
              <a:buSzTx/>
              <a:buFontTx/>
              <a:buNone/>
              <a:tabLst/>
              <a:defRPr/>
            </a:pPr>
            <a:r>
              <a:rPr kumimoji="0" lang="en-US" sz="6400" b="1" i="0" u="none" strike="noStrike" kern="800" cap="all" spc="0" normalizeH="0" baseline="0" noProof="0" dirty="0">
                <a:ln>
                  <a:noFill/>
                </a:ln>
                <a:solidFill>
                  <a:srgbClr val="BF5700"/>
                </a:solidFill>
                <a:effectLst/>
                <a:uLnTx/>
                <a:uFillTx/>
                <a:latin typeface="Arial Black" charset="0"/>
                <a:cs typeface="Arial Black" charset="0"/>
              </a:rPr>
              <a:t>REAL-TIME Decoding OF SURFACE codes</a:t>
            </a:r>
          </a:p>
        </p:txBody>
      </p:sp>
      <p:sp>
        <p:nvSpPr>
          <p:cNvPr id="15" name="Text Placeholder 9"/>
          <p:cNvSpPr txBox="1">
            <a:spLocks/>
          </p:cNvSpPr>
          <p:nvPr/>
        </p:nvSpPr>
        <p:spPr>
          <a:xfrm>
            <a:off x="731519" y="4445000"/>
            <a:ext cx="11057709" cy="609601"/>
          </a:xfrm>
          <a:prstGeom prst="rect">
            <a:avLst/>
          </a:prstGeom>
        </p:spPr>
        <p:txBody>
          <a:bodyPr vert="horz" lIns="121920" tIns="60960" rIns="121920" bIns="6096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US" sz="1867" b="0" i="1" u="none" strike="noStrike" kern="1200" cap="none" spc="0" normalizeH="0" baseline="0" noProof="0" dirty="0">
                <a:ln>
                  <a:noFill/>
                </a:ln>
                <a:solidFill>
                  <a:srgbClr val="333F48">
                    <a:lumMod val="40000"/>
                    <a:lumOff val="60000"/>
                  </a:srgbClr>
                </a:solidFill>
                <a:effectLst/>
                <a:uLnTx/>
                <a:uFillTx/>
                <a:latin typeface="Arial" charset="0"/>
                <a:cs typeface="Arial" charset="0"/>
              </a:rPr>
              <a:t>How can we decode surface codes in &lt;1 us and achieve MWPM accuracy using hardware solutions?</a:t>
            </a:r>
          </a:p>
        </p:txBody>
      </p:sp>
    </p:spTree>
    <p:extLst>
      <p:ext uri="{BB962C8B-B14F-4D97-AF65-F5344CB8AC3E}">
        <p14:creationId xmlns:p14="http://schemas.microsoft.com/office/powerpoint/2010/main" val="29261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Use Lookup Tables Preloaded With MWPM</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sz="2400" kern="0" dirty="0">
                <a:solidFill>
                  <a:prstClr val="white"/>
                </a:solidFill>
                <a:latin typeface="Calibri"/>
              </a:rPr>
              <a:t>LILLIPUT: A low-cost, accurate, and real-time decoder for practical adoption</a:t>
            </a:r>
            <a:endParaRPr lang="en-US" sz="2400" i="1" kern="0" dirty="0">
              <a:solidFill>
                <a:prstClr val="white"/>
              </a:solidFill>
              <a:latin typeface="Calibri"/>
            </a:endParaRPr>
          </a:p>
        </p:txBody>
      </p:sp>
      <p:sp>
        <p:nvSpPr>
          <p:cNvPr id="43" name="Rounded Rectangular Callout 10">
            <a:extLst>
              <a:ext uri="{FF2B5EF4-FFF2-40B4-BE49-F238E27FC236}">
                <a16:creationId xmlns:a16="http://schemas.microsoft.com/office/drawing/2014/main" id="{2BB3CBF2-CF41-B29F-D75F-5D2072729696}"/>
              </a:ext>
            </a:extLst>
          </p:cNvPr>
          <p:cNvSpPr/>
          <p:nvPr/>
        </p:nvSpPr>
        <p:spPr>
          <a:xfrm>
            <a:off x="953764" y="3051027"/>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Control</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Processor</a:t>
            </a:r>
          </a:p>
        </p:txBody>
      </p:sp>
      <p:cxnSp>
        <p:nvCxnSpPr>
          <p:cNvPr id="44" name="Straight Connector 43">
            <a:extLst>
              <a:ext uri="{FF2B5EF4-FFF2-40B4-BE49-F238E27FC236}">
                <a16:creationId xmlns:a16="http://schemas.microsoft.com/office/drawing/2014/main" id="{EE1F2F0F-0893-54C6-E7C4-C07B35A993D0}"/>
              </a:ext>
            </a:extLst>
          </p:cNvPr>
          <p:cNvCxnSpPr>
            <a:cxnSpLocks/>
          </p:cNvCxnSpPr>
          <p:nvPr/>
        </p:nvCxnSpPr>
        <p:spPr>
          <a:xfrm>
            <a:off x="1743284" y="3886651"/>
            <a:ext cx="0" cy="746623"/>
          </a:xfrm>
          <a:prstGeom prst="line">
            <a:avLst/>
          </a:prstGeom>
          <a:noFill/>
          <a:ln w="31750" cap="flat" cmpd="sng" algn="ctr">
            <a:solidFill>
              <a:srgbClr val="0072C6">
                <a:lumMod val="50000"/>
              </a:srgbClr>
            </a:solidFill>
            <a:prstDash val="solid"/>
            <a:headEnd type="none"/>
            <a:tailEnd type="triangle" w="lg" len="lg"/>
          </a:ln>
          <a:effectLst/>
        </p:spPr>
      </p:cxnSp>
      <p:cxnSp>
        <p:nvCxnSpPr>
          <p:cNvPr id="45" name="Straight Connector 44">
            <a:extLst>
              <a:ext uri="{FF2B5EF4-FFF2-40B4-BE49-F238E27FC236}">
                <a16:creationId xmlns:a16="http://schemas.microsoft.com/office/drawing/2014/main" id="{4D653EE5-89B6-FD0C-0D21-56D8C262FA9C}"/>
              </a:ext>
            </a:extLst>
          </p:cNvPr>
          <p:cNvCxnSpPr>
            <a:cxnSpLocks/>
          </p:cNvCxnSpPr>
          <p:nvPr/>
        </p:nvCxnSpPr>
        <p:spPr>
          <a:xfrm flipV="1">
            <a:off x="3326379" y="3870430"/>
            <a:ext cx="0" cy="1112072"/>
          </a:xfrm>
          <a:prstGeom prst="line">
            <a:avLst/>
          </a:prstGeom>
          <a:noFill/>
          <a:ln w="31750" cap="flat" cmpd="sng" algn="ctr">
            <a:solidFill>
              <a:srgbClr val="0072C6">
                <a:lumMod val="50000"/>
              </a:srgbClr>
            </a:solidFill>
            <a:prstDash val="solid"/>
            <a:headEnd type="none"/>
            <a:tailEnd type="triangle" w="lg" len="lg"/>
          </a:ln>
          <a:effectLst/>
        </p:spPr>
      </p:cxnSp>
      <p:cxnSp>
        <p:nvCxnSpPr>
          <p:cNvPr id="46" name="Straight Connector 45">
            <a:extLst>
              <a:ext uri="{FF2B5EF4-FFF2-40B4-BE49-F238E27FC236}">
                <a16:creationId xmlns:a16="http://schemas.microsoft.com/office/drawing/2014/main" id="{B5715DB4-D520-8249-DA6B-246CED38CF8C}"/>
              </a:ext>
            </a:extLst>
          </p:cNvPr>
          <p:cNvCxnSpPr>
            <a:cxnSpLocks/>
          </p:cNvCxnSpPr>
          <p:nvPr/>
        </p:nvCxnSpPr>
        <p:spPr>
          <a:xfrm>
            <a:off x="1752026" y="2270773"/>
            <a:ext cx="1404" cy="788747"/>
          </a:xfrm>
          <a:prstGeom prst="line">
            <a:avLst/>
          </a:prstGeom>
          <a:noFill/>
          <a:ln w="31750" cap="flat" cmpd="sng" algn="ctr">
            <a:solidFill>
              <a:srgbClr val="0072C6">
                <a:lumMod val="50000"/>
              </a:srgbClr>
            </a:solidFill>
            <a:prstDash val="solid"/>
            <a:headEnd type="none"/>
            <a:tailEnd type="triangle" w="lg" len="lg"/>
          </a:ln>
          <a:effectLst/>
        </p:spPr>
      </p:cxnSp>
      <p:cxnSp>
        <p:nvCxnSpPr>
          <p:cNvPr id="47" name="Straight Connector 46">
            <a:extLst>
              <a:ext uri="{FF2B5EF4-FFF2-40B4-BE49-F238E27FC236}">
                <a16:creationId xmlns:a16="http://schemas.microsoft.com/office/drawing/2014/main" id="{168B8BDA-DC19-4432-B7BD-E1D95BCBE438}"/>
              </a:ext>
            </a:extLst>
          </p:cNvPr>
          <p:cNvCxnSpPr>
            <a:cxnSpLocks/>
            <a:stCxn id="55" idx="0"/>
            <a:endCxn id="61" idx="2"/>
          </p:cNvCxnSpPr>
          <p:nvPr/>
        </p:nvCxnSpPr>
        <p:spPr>
          <a:xfrm flipH="1" flipV="1">
            <a:off x="3305436" y="2286568"/>
            <a:ext cx="1" cy="772952"/>
          </a:xfrm>
          <a:prstGeom prst="line">
            <a:avLst/>
          </a:prstGeom>
          <a:noFill/>
          <a:ln w="31750" cap="flat" cmpd="sng" algn="ctr">
            <a:solidFill>
              <a:srgbClr val="0072C6">
                <a:lumMod val="50000"/>
              </a:srgbClr>
            </a:solidFill>
            <a:prstDash val="solid"/>
            <a:headEnd type="none"/>
            <a:tailEnd type="triangle" w="lg" len="lg"/>
          </a:ln>
          <a:effectLst/>
        </p:spPr>
      </p:cxnSp>
      <p:grpSp>
        <p:nvGrpSpPr>
          <p:cNvPr id="48" name="Group 47">
            <a:extLst>
              <a:ext uri="{FF2B5EF4-FFF2-40B4-BE49-F238E27FC236}">
                <a16:creationId xmlns:a16="http://schemas.microsoft.com/office/drawing/2014/main" id="{BE83942E-BC50-A5A7-35B3-9E6EC06728D9}"/>
              </a:ext>
            </a:extLst>
          </p:cNvPr>
          <p:cNvGrpSpPr/>
          <p:nvPr/>
        </p:nvGrpSpPr>
        <p:grpSpPr>
          <a:xfrm>
            <a:off x="953764" y="4633274"/>
            <a:ext cx="3018843" cy="1112072"/>
            <a:chOff x="406279" y="5133703"/>
            <a:chExt cx="3018843" cy="1112072"/>
          </a:xfrm>
        </p:grpSpPr>
        <p:sp>
          <p:nvSpPr>
            <p:cNvPr id="49" name="Rounded Rectangular Callout 10">
              <a:extLst>
                <a:ext uri="{FF2B5EF4-FFF2-40B4-BE49-F238E27FC236}">
                  <a16:creationId xmlns:a16="http://schemas.microsoft.com/office/drawing/2014/main" id="{50A630CF-82D6-50E2-1470-C1CBBEE2FA7F}"/>
                </a:ext>
              </a:extLst>
            </p:cNvPr>
            <p:cNvSpPr/>
            <p:nvPr/>
          </p:nvSpPr>
          <p:spPr>
            <a:xfrm>
              <a:off x="406279" y="5133703"/>
              <a:ext cx="3018843" cy="111207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Qubits</a:t>
              </a:r>
            </a:p>
          </p:txBody>
        </p:sp>
        <p:sp>
          <p:nvSpPr>
            <p:cNvPr id="50" name="Oval 49">
              <a:extLst>
                <a:ext uri="{FF2B5EF4-FFF2-40B4-BE49-F238E27FC236}">
                  <a16:creationId xmlns:a16="http://schemas.microsoft.com/office/drawing/2014/main" id="{CB6980F9-4CC3-B601-BF2A-AB60D4A675B0}"/>
                </a:ext>
              </a:extLst>
            </p:cNvPr>
            <p:cNvSpPr/>
            <p:nvPr/>
          </p:nvSpPr>
          <p:spPr bwMode="auto">
            <a:xfrm>
              <a:off x="59613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1" name="Oval 50">
              <a:extLst>
                <a:ext uri="{FF2B5EF4-FFF2-40B4-BE49-F238E27FC236}">
                  <a16:creationId xmlns:a16="http://schemas.microsoft.com/office/drawing/2014/main" id="{3116FB2B-7870-C063-616C-A2964C1FFB4C}"/>
                </a:ext>
              </a:extLst>
            </p:cNvPr>
            <p:cNvSpPr/>
            <p:nvPr/>
          </p:nvSpPr>
          <p:spPr bwMode="auto">
            <a:xfrm>
              <a:off x="115166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2" name="Oval 51">
              <a:extLst>
                <a:ext uri="{FF2B5EF4-FFF2-40B4-BE49-F238E27FC236}">
                  <a16:creationId xmlns:a16="http://schemas.microsoft.com/office/drawing/2014/main" id="{34474912-232D-0589-484A-B73B0758BADA}"/>
                </a:ext>
              </a:extLst>
            </p:cNvPr>
            <p:cNvSpPr/>
            <p:nvPr/>
          </p:nvSpPr>
          <p:spPr bwMode="auto">
            <a:xfrm>
              <a:off x="1707198" y="5269622"/>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3" name="Oval 52">
              <a:extLst>
                <a:ext uri="{FF2B5EF4-FFF2-40B4-BE49-F238E27FC236}">
                  <a16:creationId xmlns:a16="http://schemas.microsoft.com/office/drawing/2014/main" id="{0A959538-17E8-3DC8-9274-CDC6503048EB}"/>
                </a:ext>
              </a:extLst>
            </p:cNvPr>
            <p:cNvSpPr/>
            <p:nvPr/>
          </p:nvSpPr>
          <p:spPr bwMode="auto">
            <a:xfrm>
              <a:off x="226272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4" name="Oval 53">
              <a:extLst>
                <a:ext uri="{FF2B5EF4-FFF2-40B4-BE49-F238E27FC236}">
                  <a16:creationId xmlns:a16="http://schemas.microsoft.com/office/drawing/2014/main" id="{0BFF238B-D5FA-3257-2BC5-C14BE04F250B}"/>
                </a:ext>
              </a:extLst>
            </p:cNvPr>
            <p:cNvSpPr/>
            <p:nvPr/>
          </p:nvSpPr>
          <p:spPr bwMode="auto">
            <a:xfrm>
              <a:off x="2818258" y="526221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55" name="Rounded Rectangular Callout 10">
            <a:extLst>
              <a:ext uri="{FF2B5EF4-FFF2-40B4-BE49-F238E27FC236}">
                <a16:creationId xmlns:a16="http://schemas.microsoft.com/office/drawing/2014/main" id="{3593F27C-67A3-9B5C-DD8E-CD7E4D895AFA}"/>
              </a:ext>
            </a:extLst>
          </p:cNvPr>
          <p:cNvSpPr/>
          <p:nvPr/>
        </p:nvSpPr>
        <p:spPr>
          <a:xfrm>
            <a:off x="2543747" y="3059520"/>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Readout</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Interface</a:t>
            </a:r>
          </a:p>
        </p:txBody>
      </p:sp>
      <p:sp>
        <p:nvSpPr>
          <p:cNvPr id="56" name="TextBox 55">
            <a:extLst>
              <a:ext uri="{FF2B5EF4-FFF2-40B4-BE49-F238E27FC236}">
                <a16:creationId xmlns:a16="http://schemas.microsoft.com/office/drawing/2014/main" id="{4B31A29E-D0E7-9721-E987-85B63B71CF9E}"/>
              </a:ext>
            </a:extLst>
          </p:cNvPr>
          <p:cNvSpPr txBox="1"/>
          <p:nvPr/>
        </p:nvSpPr>
        <p:spPr>
          <a:xfrm>
            <a:off x="3357571" y="2344801"/>
            <a:ext cx="1464710"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Syndrome</a:t>
            </a:r>
          </a:p>
        </p:txBody>
      </p:sp>
      <p:sp>
        <p:nvSpPr>
          <p:cNvPr id="57" name="TextBox 56">
            <a:extLst>
              <a:ext uri="{FF2B5EF4-FFF2-40B4-BE49-F238E27FC236}">
                <a16:creationId xmlns:a16="http://schemas.microsoft.com/office/drawing/2014/main" id="{AFCBC04C-4D1D-DEBA-4EB0-AE5E06932434}"/>
              </a:ext>
            </a:extLst>
          </p:cNvPr>
          <p:cNvSpPr txBox="1"/>
          <p:nvPr/>
        </p:nvSpPr>
        <p:spPr>
          <a:xfrm>
            <a:off x="296690" y="2349852"/>
            <a:ext cx="1729733"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Correction</a:t>
            </a:r>
          </a:p>
        </p:txBody>
      </p:sp>
      <p:sp>
        <p:nvSpPr>
          <p:cNvPr id="58" name="TextBox 57">
            <a:extLst>
              <a:ext uri="{FF2B5EF4-FFF2-40B4-BE49-F238E27FC236}">
                <a16:creationId xmlns:a16="http://schemas.microsoft.com/office/drawing/2014/main" id="{FB68A257-26B5-59A7-2BDC-F06BBDD409C9}"/>
              </a:ext>
            </a:extLst>
          </p:cNvPr>
          <p:cNvSpPr txBox="1"/>
          <p:nvPr/>
        </p:nvSpPr>
        <p:spPr>
          <a:xfrm>
            <a:off x="22293" y="3793784"/>
            <a:ext cx="1729733" cy="830997"/>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QEC</a:t>
            </a:r>
          </a:p>
          <a:p>
            <a:pPr algn="ctr">
              <a:defRPr/>
            </a:pPr>
            <a:r>
              <a:rPr lang="en-US" sz="2400" dirty="0">
                <a:solidFill>
                  <a:srgbClr val="0072C6">
                    <a:lumMod val="50000"/>
                  </a:srgbClr>
                </a:solidFill>
                <a:cs typeface="Calibri" panose="020F0502020204030204" pitchFamily="34" charset="0"/>
              </a:rPr>
              <a:t>Instructions</a:t>
            </a:r>
          </a:p>
        </p:txBody>
      </p:sp>
      <p:grpSp>
        <p:nvGrpSpPr>
          <p:cNvPr id="59" name="Group 58">
            <a:extLst>
              <a:ext uri="{FF2B5EF4-FFF2-40B4-BE49-F238E27FC236}">
                <a16:creationId xmlns:a16="http://schemas.microsoft.com/office/drawing/2014/main" id="{E69DF30C-A7EA-8DD0-134F-D8621683D2B1}"/>
              </a:ext>
            </a:extLst>
          </p:cNvPr>
          <p:cNvGrpSpPr/>
          <p:nvPr/>
        </p:nvGrpSpPr>
        <p:grpSpPr>
          <a:xfrm>
            <a:off x="1123661" y="1258014"/>
            <a:ext cx="2943464" cy="1294822"/>
            <a:chOff x="4968634" y="3962604"/>
            <a:chExt cx="2943464" cy="1294822"/>
          </a:xfrm>
        </p:grpSpPr>
        <p:pic>
          <p:nvPicPr>
            <p:cNvPr id="60" name="Graphic 59" descr="Ui Ux with solid fill">
              <a:extLst>
                <a:ext uri="{FF2B5EF4-FFF2-40B4-BE49-F238E27FC236}">
                  <a16:creationId xmlns:a16="http://schemas.microsoft.com/office/drawing/2014/main" id="{C9EB0A2C-06CB-FFBC-AF5D-F420DC290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8634" y="3962604"/>
              <a:ext cx="1294822" cy="1294822"/>
            </a:xfrm>
            <a:prstGeom prst="rect">
              <a:avLst/>
            </a:prstGeom>
          </p:spPr>
        </p:pic>
        <p:sp>
          <p:nvSpPr>
            <p:cNvPr id="61" name="Rounded Rectangular Callout 10">
              <a:extLst>
                <a:ext uri="{FF2B5EF4-FFF2-40B4-BE49-F238E27FC236}">
                  <a16:creationId xmlns:a16="http://schemas.microsoft.com/office/drawing/2014/main" id="{0700C3E7-3F7D-9FEF-AD1C-CA2DE86DAD3A}"/>
                </a:ext>
              </a:extLst>
            </p:cNvPr>
            <p:cNvSpPr/>
            <p:nvPr/>
          </p:nvSpPr>
          <p:spPr>
            <a:xfrm>
              <a:off x="6388719" y="4186329"/>
              <a:ext cx="1523379" cy="804829"/>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Software</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Decoder</a:t>
              </a:r>
            </a:p>
          </p:txBody>
        </p:sp>
      </p:grpSp>
      <p:grpSp>
        <p:nvGrpSpPr>
          <p:cNvPr id="62" name="Group 61">
            <a:extLst>
              <a:ext uri="{FF2B5EF4-FFF2-40B4-BE49-F238E27FC236}">
                <a16:creationId xmlns:a16="http://schemas.microsoft.com/office/drawing/2014/main" id="{6AA151EB-861D-E69A-E01E-6791411C6903}"/>
              </a:ext>
            </a:extLst>
          </p:cNvPr>
          <p:cNvGrpSpPr/>
          <p:nvPr/>
        </p:nvGrpSpPr>
        <p:grpSpPr>
          <a:xfrm>
            <a:off x="1040060" y="1207527"/>
            <a:ext cx="3015467" cy="1406448"/>
            <a:chOff x="6254016" y="2802834"/>
            <a:chExt cx="3015467" cy="1406448"/>
          </a:xfrm>
        </p:grpSpPr>
        <p:pic>
          <p:nvPicPr>
            <p:cNvPr id="63" name="Graphic 62" descr="Table outline">
              <a:extLst>
                <a:ext uri="{FF2B5EF4-FFF2-40B4-BE49-F238E27FC236}">
                  <a16:creationId xmlns:a16="http://schemas.microsoft.com/office/drawing/2014/main" id="{424CC8FE-F3D0-A096-708A-BF2247923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4016" y="2802834"/>
              <a:ext cx="1406448" cy="1406448"/>
            </a:xfrm>
            <a:prstGeom prst="rect">
              <a:avLst/>
            </a:prstGeom>
          </p:spPr>
        </p:pic>
        <p:sp>
          <p:nvSpPr>
            <p:cNvPr id="64" name="Rounded Rectangular Callout 10">
              <a:extLst>
                <a:ext uri="{FF2B5EF4-FFF2-40B4-BE49-F238E27FC236}">
                  <a16:creationId xmlns:a16="http://schemas.microsoft.com/office/drawing/2014/main" id="{8A722BD1-A012-02FB-03D2-2B33E638C082}"/>
                </a:ext>
              </a:extLst>
            </p:cNvPr>
            <p:cNvSpPr/>
            <p:nvPr/>
          </p:nvSpPr>
          <p:spPr>
            <a:xfrm>
              <a:off x="7746104" y="3081822"/>
              <a:ext cx="1523379" cy="804829"/>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Lookup Tables</a:t>
              </a:r>
            </a:p>
          </p:txBody>
        </p:sp>
      </p:grpSp>
      <p:grpSp>
        <p:nvGrpSpPr>
          <p:cNvPr id="65" name="Group 64">
            <a:extLst>
              <a:ext uri="{FF2B5EF4-FFF2-40B4-BE49-F238E27FC236}">
                <a16:creationId xmlns:a16="http://schemas.microsoft.com/office/drawing/2014/main" id="{54821486-5E7D-B850-19B7-7A6F27577F99}"/>
              </a:ext>
            </a:extLst>
          </p:cNvPr>
          <p:cNvGrpSpPr/>
          <p:nvPr/>
        </p:nvGrpSpPr>
        <p:grpSpPr>
          <a:xfrm>
            <a:off x="8780022" y="2484033"/>
            <a:ext cx="2371918" cy="497881"/>
            <a:chOff x="8587366" y="5620895"/>
            <a:chExt cx="2371918" cy="497881"/>
          </a:xfrm>
        </p:grpSpPr>
        <p:sp>
          <p:nvSpPr>
            <p:cNvPr id="66" name="Rounded Rectangular Callout 10">
              <a:extLst>
                <a:ext uri="{FF2B5EF4-FFF2-40B4-BE49-F238E27FC236}">
                  <a16:creationId xmlns:a16="http://schemas.microsoft.com/office/drawing/2014/main" id="{E0CD617B-90A1-AD87-6E4C-5312D5A5164E}"/>
                </a:ext>
              </a:extLst>
            </p:cNvPr>
            <p:cNvSpPr/>
            <p:nvPr/>
          </p:nvSpPr>
          <p:spPr>
            <a:xfrm>
              <a:off x="9101955" y="5674053"/>
              <a:ext cx="1857329" cy="391567"/>
            </a:xfrm>
            <a:prstGeom prst="wedgeRoundRectCallout">
              <a:avLst>
                <a:gd name="adj1" fmla="val -41475"/>
                <a:gd name="adj2" fmla="val -49150"/>
                <a:gd name="adj3" fmla="val 16667"/>
              </a:avLst>
            </a:prstGeom>
            <a:solidFill>
              <a:srgbClr val="386641"/>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Low-Cost</a:t>
              </a:r>
            </a:p>
          </p:txBody>
        </p:sp>
        <p:pic>
          <p:nvPicPr>
            <p:cNvPr id="67" name="Picture 16" descr="Green Tick Checkmark Vector Icon For Checkbox Marker Symbol Stock  Illustration - Download Image Now - iStock">
              <a:extLst>
                <a:ext uri="{FF2B5EF4-FFF2-40B4-BE49-F238E27FC236}">
                  <a16:creationId xmlns:a16="http://schemas.microsoft.com/office/drawing/2014/main" id="{12AA12E2-98E9-1D0E-6C39-B5D3494106E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923" t="19761" r="16420" b="13443"/>
            <a:stretch/>
          </p:blipFill>
          <p:spPr bwMode="auto">
            <a:xfrm>
              <a:off x="8587366" y="5620895"/>
              <a:ext cx="474482" cy="4978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a:extLst>
              <a:ext uri="{FF2B5EF4-FFF2-40B4-BE49-F238E27FC236}">
                <a16:creationId xmlns:a16="http://schemas.microsoft.com/office/drawing/2014/main" id="{94DBA5A3-ACEB-DF77-DD41-ACCD94EB92FF}"/>
              </a:ext>
            </a:extLst>
          </p:cNvPr>
          <p:cNvGrpSpPr/>
          <p:nvPr/>
        </p:nvGrpSpPr>
        <p:grpSpPr>
          <a:xfrm>
            <a:off x="8780022" y="3417409"/>
            <a:ext cx="2371918" cy="497881"/>
            <a:chOff x="8587366" y="5620895"/>
            <a:chExt cx="2371918" cy="497881"/>
          </a:xfrm>
        </p:grpSpPr>
        <p:sp>
          <p:nvSpPr>
            <p:cNvPr id="69" name="Rounded Rectangular Callout 10">
              <a:extLst>
                <a:ext uri="{FF2B5EF4-FFF2-40B4-BE49-F238E27FC236}">
                  <a16:creationId xmlns:a16="http://schemas.microsoft.com/office/drawing/2014/main" id="{AB0F0B1D-DFEC-A4BA-CCF9-3351729496CE}"/>
                </a:ext>
              </a:extLst>
            </p:cNvPr>
            <p:cNvSpPr/>
            <p:nvPr/>
          </p:nvSpPr>
          <p:spPr>
            <a:xfrm>
              <a:off x="9101955" y="5674053"/>
              <a:ext cx="1857329" cy="391567"/>
            </a:xfrm>
            <a:prstGeom prst="wedgeRoundRectCallout">
              <a:avLst>
                <a:gd name="adj1" fmla="val -41475"/>
                <a:gd name="adj2" fmla="val -49150"/>
                <a:gd name="adj3" fmla="val 16667"/>
              </a:avLst>
            </a:prstGeom>
            <a:solidFill>
              <a:srgbClr val="386641"/>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Low-Latency</a:t>
              </a:r>
            </a:p>
          </p:txBody>
        </p:sp>
        <p:pic>
          <p:nvPicPr>
            <p:cNvPr id="70" name="Picture 16" descr="Green Tick Checkmark Vector Icon For Checkbox Marker Symbol Stock  Illustration - Download Image Now - iStock">
              <a:extLst>
                <a:ext uri="{FF2B5EF4-FFF2-40B4-BE49-F238E27FC236}">
                  <a16:creationId xmlns:a16="http://schemas.microsoft.com/office/drawing/2014/main" id="{B167647B-4BF2-08E3-3946-FB6995B0FC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923" t="19761" r="16420" b="13443"/>
            <a:stretch/>
          </p:blipFill>
          <p:spPr bwMode="auto">
            <a:xfrm>
              <a:off x="8587366" y="5620895"/>
              <a:ext cx="474482" cy="4978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1235914B-E283-C9D9-2FA4-398C6FBE1301}"/>
              </a:ext>
            </a:extLst>
          </p:cNvPr>
          <p:cNvGrpSpPr/>
          <p:nvPr/>
        </p:nvGrpSpPr>
        <p:grpSpPr>
          <a:xfrm>
            <a:off x="8780022" y="4299510"/>
            <a:ext cx="2371918" cy="497881"/>
            <a:chOff x="8587366" y="5620895"/>
            <a:chExt cx="2371918" cy="497881"/>
          </a:xfrm>
        </p:grpSpPr>
        <p:sp>
          <p:nvSpPr>
            <p:cNvPr id="72" name="Rounded Rectangular Callout 10">
              <a:extLst>
                <a:ext uri="{FF2B5EF4-FFF2-40B4-BE49-F238E27FC236}">
                  <a16:creationId xmlns:a16="http://schemas.microsoft.com/office/drawing/2014/main" id="{5CBD3184-D842-FCB6-1808-836D179917A0}"/>
                </a:ext>
              </a:extLst>
            </p:cNvPr>
            <p:cNvSpPr/>
            <p:nvPr/>
          </p:nvSpPr>
          <p:spPr>
            <a:xfrm>
              <a:off x="9101955" y="5674053"/>
              <a:ext cx="1857329" cy="391567"/>
            </a:xfrm>
            <a:prstGeom prst="wedgeRoundRectCallout">
              <a:avLst>
                <a:gd name="adj1" fmla="val -41475"/>
                <a:gd name="adj2" fmla="val -49150"/>
                <a:gd name="adj3" fmla="val 16667"/>
              </a:avLst>
            </a:prstGeom>
            <a:solidFill>
              <a:srgbClr val="386641"/>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Accurate</a:t>
              </a:r>
            </a:p>
          </p:txBody>
        </p:sp>
        <p:pic>
          <p:nvPicPr>
            <p:cNvPr id="73" name="Picture 16" descr="Green Tick Checkmark Vector Icon For Checkbox Marker Symbol Stock  Illustration - Download Image Now - iStock">
              <a:extLst>
                <a:ext uri="{FF2B5EF4-FFF2-40B4-BE49-F238E27FC236}">
                  <a16:creationId xmlns:a16="http://schemas.microsoft.com/office/drawing/2014/main" id="{CE6A12EB-AF75-0375-28F4-88E5714185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923" t="19761" r="16420" b="13443"/>
            <a:stretch/>
          </p:blipFill>
          <p:spPr bwMode="auto">
            <a:xfrm>
              <a:off x="8587366" y="5620895"/>
              <a:ext cx="474482" cy="4978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CD1975FA-D034-4043-33B5-F59532AF44C9}"/>
              </a:ext>
            </a:extLst>
          </p:cNvPr>
          <p:cNvGrpSpPr/>
          <p:nvPr/>
        </p:nvGrpSpPr>
        <p:grpSpPr>
          <a:xfrm>
            <a:off x="8780022" y="5182446"/>
            <a:ext cx="2371918" cy="497881"/>
            <a:chOff x="8587366" y="5620895"/>
            <a:chExt cx="2371918" cy="497881"/>
          </a:xfrm>
        </p:grpSpPr>
        <p:sp>
          <p:nvSpPr>
            <p:cNvPr id="75" name="Rounded Rectangular Callout 10">
              <a:extLst>
                <a:ext uri="{FF2B5EF4-FFF2-40B4-BE49-F238E27FC236}">
                  <a16:creationId xmlns:a16="http://schemas.microsoft.com/office/drawing/2014/main" id="{3C7E33E4-6864-8AA9-6E87-44552C4A8347}"/>
                </a:ext>
              </a:extLst>
            </p:cNvPr>
            <p:cNvSpPr/>
            <p:nvPr/>
          </p:nvSpPr>
          <p:spPr>
            <a:xfrm>
              <a:off x="9101955" y="5674053"/>
              <a:ext cx="1857329" cy="391567"/>
            </a:xfrm>
            <a:prstGeom prst="wedgeRoundRectCallout">
              <a:avLst>
                <a:gd name="adj1" fmla="val -41475"/>
                <a:gd name="adj2" fmla="val -49150"/>
                <a:gd name="adj3" fmla="val 16667"/>
              </a:avLst>
            </a:prstGeom>
            <a:solidFill>
              <a:srgbClr val="386641"/>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FPGA-based</a:t>
              </a:r>
            </a:p>
          </p:txBody>
        </p:sp>
        <p:pic>
          <p:nvPicPr>
            <p:cNvPr id="76" name="Picture 16" descr="Green Tick Checkmark Vector Icon For Checkbox Marker Symbol Stock  Illustration - Download Image Now - iStock">
              <a:extLst>
                <a:ext uri="{FF2B5EF4-FFF2-40B4-BE49-F238E27FC236}">
                  <a16:creationId xmlns:a16="http://schemas.microsoft.com/office/drawing/2014/main" id="{9401A95D-5CB2-6BF7-BC22-3F82F6CC55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923" t="19761" r="16420" b="13443"/>
            <a:stretch/>
          </p:blipFill>
          <p:spPr bwMode="auto">
            <a:xfrm>
              <a:off x="8587366" y="5620895"/>
              <a:ext cx="474482" cy="497881"/>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Frame 76">
            <a:extLst>
              <a:ext uri="{FF2B5EF4-FFF2-40B4-BE49-F238E27FC236}">
                <a16:creationId xmlns:a16="http://schemas.microsoft.com/office/drawing/2014/main" id="{9145C87A-4BE9-0404-A641-BF45B2EA221F}"/>
              </a:ext>
            </a:extLst>
          </p:cNvPr>
          <p:cNvSpPr/>
          <p:nvPr/>
        </p:nvSpPr>
        <p:spPr bwMode="auto">
          <a:xfrm>
            <a:off x="841829" y="2961191"/>
            <a:ext cx="3338285" cy="1004161"/>
          </a:xfrm>
          <a:prstGeom prst="frame">
            <a:avLst>
              <a:gd name="adj1" fmla="val 4082"/>
            </a:avLst>
          </a:prstGeom>
          <a:solidFill>
            <a:srgbClr val="FFC000"/>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Calibri" panose="020F0502020204030204" pitchFamily="34" charset="0"/>
            </a:endParaRPr>
          </a:p>
        </p:txBody>
      </p:sp>
      <p:grpSp>
        <p:nvGrpSpPr>
          <p:cNvPr id="78" name="Group 77">
            <a:extLst>
              <a:ext uri="{FF2B5EF4-FFF2-40B4-BE49-F238E27FC236}">
                <a16:creationId xmlns:a16="http://schemas.microsoft.com/office/drawing/2014/main" id="{FE90AEB5-3A68-8C2A-77F3-1B6F6E3C2352}"/>
              </a:ext>
            </a:extLst>
          </p:cNvPr>
          <p:cNvGrpSpPr/>
          <p:nvPr/>
        </p:nvGrpSpPr>
        <p:grpSpPr>
          <a:xfrm>
            <a:off x="4089926" y="1426953"/>
            <a:ext cx="7719266" cy="914400"/>
            <a:chOff x="330092" y="936847"/>
            <a:chExt cx="7719266" cy="914400"/>
          </a:xfrm>
        </p:grpSpPr>
        <p:pic>
          <p:nvPicPr>
            <p:cNvPr id="79" name="Graphic 78" descr="Lightbulb and gear with solid fill">
              <a:extLst>
                <a:ext uri="{FF2B5EF4-FFF2-40B4-BE49-F238E27FC236}">
                  <a16:creationId xmlns:a16="http://schemas.microsoft.com/office/drawing/2014/main" id="{64569B49-0E9E-EAB1-8468-F80989B7ED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0092" y="936847"/>
              <a:ext cx="914400" cy="914400"/>
            </a:xfrm>
            <a:prstGeom prst="rect">
              <a:avLst/>
            </a:prstGeom>
          </p:spPr>
        </p:pic>
        <p:sp>
          <p:nvSpPr>
            <p:cNvPr id="80" name="Rounded Rectangular Callout 10">
              <a:extLst>
                <a:ext uri="{FF2B5EF4-FFF2-40B4-BE49-F238E27FC236}">
                  <a16:creationId xmlns:a16="http://schemas.microsoft.com/office/drawing/2014/main" id="{B1313F65-6701-A531-CEFB-E3AA2A0E8DBC}"/>
                </a:ext>
              </a:extLst>
            </p:cNvPr>
            <p:cNvSpPr/>
            <p:nvPr/>
          </p:nvSpPr>
          <p:spPr>
            <a:xfrm>
              <a:off x="1244491" y="1125789"/>
              <a:ext cx="6804867" cy="591412"/>
            </a:xfrm>
            <a:prstGeom prst="wedgeRoundRectCallout">
              <a:avLst>
                <a:gd name="adj1" fmla="val -41475"/>
                <a:gd name="adj2" fmla="val -49150"/>
                <a:gd name="adj3" fmla="val 16667"/>
              </a:avLst>
            </a:prstGeom>
            <a:solidFill>
              <a:srgbClr val="006D77"/>
            </a:solidFill>
            <a:ln w="25400" cap="flat" cmpd="sng" algn="ctr">
              <a:solidFill>
                <a:srgbClr val="01014B"/>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Replace software decoders with LUTs</a:t>
              </a:r>
            </a:p>
          </p:txBody>
        </p:sp>
      </p:grpSp>
      <p:sp>
        <p:nvSpPr>
          <p:cNvPr id="81" name="TextBox 80">
            <a:extLst>
              <a:ext uri="{FF2B5EF4-FFF2-40B4-BE49-F238E27FC236}">
                <a16:creationId xmlns:a16="http://schemas.microsoft.com/office/drawing/2014/main" id="{DCC23B7C-0BF6-C5CC-3965-BFC6F3431948}"/>
              </a:ext>
            </a:extLst>
          </p:cNvPr>
          <p:cNvSpPr txBox="1"/>
          <p:nvPr/>
        </p:nvSpPr>
        <p:spPr>
          <a:xfrm>
            <a:off x="-20694" y="5811333"/>
            <a:ext cx="10554675" cy="307777"/>
          </a:xfrm>
          <a:prstGeom prst="rect">
            <a:avLst/>
          </a:prstGeom>
          <a:noFill/>
        </p:spPr>
        <p:txBody>
          <a:bodyPr wrap="square" rtlCol="0">
            <a:spAutoFit/>
          </a:bodyPr>
          <a:lstStyle/>
          <a:p>
            <a:pPr>
              <a:defRPr/>
            </a:pPr>
            <a:r>
              <a:rPr kumimoji="0" lang="en-US" sz="1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Poulami</a:t>
            </a: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Das et al. </a:t>
            </a:r>
            <a:r>
              <a:rPr kumimoji="0" lang="en-US" sz="14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“LILLIPUT: A Lightweight Low-Latency Lookup-Table Based Decoder for Near-term Quantum Error Correction”, ASPLOS 2022</a:t>
            </a:r>
          </a:p>
        </p:txBody>
      </p:sp>
    </p:spTree>
    <p:extLst>
      <p:ext uri="{BB962C8B-B14F-4D97-AF65-F5344CB8AC3E}">
        <p14:creationId xmlns:p14="http://schemas.microsoft.com/office/powerpoint/2010/main" val="140188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Programming LUTs Of LILLIPUT</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sz="2400" kern="0" dirty="0">
                <a:solidFill>
                  <a:prstClr val="white"/>
                </a:solidFill>
                <a:latin typeface="Calibri"/>
              </a:rPr>
              <a:t>LILLIPUT programs the LUTs </a:t>
            </a:r>
            <a:r>
              <a:rPr lang="en-US" sz="2400" i="1" kern="0" dirty="0">
                <a:solidFill>
                  <a:prstClr val="white"/>
                </a:solidFill>
                <a:latin typeface="Calibri"/>
              </a:rPr>
              <a:t>offline</a:t>
            </a:r>
            <a:r>
              <a:rPr lang="en-US" sz="2400" kern="0" dirty="0">
                <a:solidFill>
                  <a:prstClr val="white"/>
                </a:solidFill>
                <a:latin typeface="Calibri"/>
              </a:rPr>
              <a:t> using MWPM and performs decoding </a:t>
            </a:r>
            <a:r>
              <a:rPr lang="en-US" sz="2400" i="1" kern="0" dirty="0">
                <a:solidFill>
                  <a:prstClr val="white"/>
                </a:solidFill>
                <a:latin typeface="Calibri"/>
              </a:rPr>
              <a:t>online</a:t>
            </a:r>
          </a:p>
        </p:txBody>
      </p:sp>
      <p:sp>
        <p:nvSpPr>
          <p:cNvPr id="49" name="TextBox 48">
            <a:extLst>
              <a:ext uri="{FF2B5EF4-FFF2-40B4-BE49-F238E27FC236}">
                <a16:creationId xmlns:a16="http://schemas.microsoft.com/office/drawing/2014/main" id="{165858EE-2184-9ED7-EBDB-232B5113971E}"/>
              </a:ext>
            </a:extLst>
          </p:cNvPr>
          <p:cNvSpPr txBox="1"/>
          <p:nvPr/>
        </p:nvSpPr>
        <p:spPr>
          <a:xfrm>
            <a:off x="-443" y="1035412"/>
            <a:ext cx="12191999"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Program LUTs offline using software Minimum Weight Perfect Matching decoder </a:t>
            </a:r>
          </a:p>
        </p:txBody>
      </p:sp>
      <p:sp>
        <p:nvSpPr>
          <p:cNvPr id="50" name="Rounded Rectangular Callout 10">
            <a:extLst>
              <a:ext uri="{FF2B5EF4-FFF2-40B4-BE49-F238E27FC236}">
                <a16:creationId xmlns:a16="http://schemas.microsoft.com/office/drawing/2014/main" id="{635A10AC-0D42-35D9-BEA7-E05CC5C1CCEE}"/>
              </a:ext>
            </a:extLst>
          </p:cNvPr>
          <p:cNvSpPr/>
          <p:nvPr/>
        </p:nvSpPr>
        <p:spPr>
          <a:xfrm>
            <a:off x="930587" y="3318983"/>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Control</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Processor</a:t>
            </a:r>
          </a:p>
        </p:txBody>
      </p:sp>
      <p:cxnSp>
        <p:nvCxnSpPr>
          <p:cNvPr id="51" name="Straight Connector 50">
            <a:extLst>
              <a:ext uri="{FF2B5EF4-FFF2-40B4-BE49-F238E27FC236}">
                <a16:creationId xmlns:a16="http://schemas.microsoft.com/office/drawing/2014/main" id="{AFCBDFA4-B19E-42F8-1EB3-A88D1519B6C0}"/>
              </a:ext>
            </a:extLst>
          </p:cNvPr>
          <p:cNvCxnSpPr>
            <a:cxnSpLocks/>
          </p:cNvCxnSpPr>
          <p:nvPr/>
        </p:nvCxnSpPr>
        <p:spPr>
          <a:xfrm>
            <a:off x="1720107" y="4154607"/>
            <a:ext cx="0" cy="746623"/>
          </a:xfrm>
          <a:prstGeom prst="line">
            <a:avLst/>
          </a:prstGeom>
          <a:noFill/>
          <a:ln w="31750" cap="flat" cmpd="sng" algn="ctr">
            <a:solidFill>
              <a:srgbClr val="0072C6">
                <a:lumMod val="50000"/>
              </a:srgbClr>
            </a:solidFill>
            <a:prstDash val="solid"/>
            <a:headEnd type="none"/>
            <a:tailEnd type="triangle" w="lg" len="lg"/>
          </a:ln>
          <a:effectLst/>
        </p:spPr>
      </p:cxnSp>
      <p:cxnSp>
        <p:nvCxnSpPr>
          <p:cNvPr id="52" name="Straight Connector 51">
            <a:extLst>
              <a:ext uri="{FF2B5EF4-FFF2-40B4-BE49-F238E27FC236}">
                <a16:creationId xmlns:a16="http://schemas.microsoft.com/office/drawing/2014/main" id="{2A3029B3-A08B-BCB8-42CF-77425E2D2DC9}"/>
              </a:ext>
            </a:extLst>
          </p:cNvPr>
          <p:cNvCxnSpPr>
            <a:cxnSpLocks/>
          </p:cNvCxnSpPr>
          <p:nvPr/>
        </p:nvCxnSpPr>
        <p:spPr>
          <a:xfrm flipV="1">
            <a:off x="3303202" y="4138386"/>
            <a:ext cx="0" cy="1112072"/>
          </a:xfrm>
          <a:prstGeom prst="line">
            <a:avLst/>
          </a:prstGeom>
          <a:noFill/>
          <a:ln w="31750" cap="flat" cmpd="sng" algn="ctr">
            <a:solidFill>
              <a:srgbClr val="0072C6">
                <a:lumMod val="50000"/>
              </a:srgbClr>
            </a:solidFill>
            <a:prstDash val="solid"/>
            <a:headEnd type="none"/>
            <a:tailEnd type="triangle" w="lg" len="lg"/>
          </a:ln>
          <a:effectLst/>
        </p:spPr>
      </p:cxnSp>
      <p:cxnSp>
        <p:nvCxnSpPr>
          <p:cNvPr id="53" name="Straight Connector 52">
            <a:extLst>
              <a:ext uri="{FF2B5EF4-FFF2-40B4-BE49-F238E27FC236}">
                <a16:creationId xmlns:a16="http://schemas.microsoft.com/office/drawing/2014/main" id="{50FA8BC5-C808-281E-07C7-52EA67158722}"/>
              </a:ext>
            </a:extLst>
          </p:cNvPr>
          <p:cNvCxnSpPr>
            <a:cxnSpLocks/>
          </p:cNvCxnSpPr>
          <p:nvPr/>
        </p:nvCxnSpPr>
        <p:spPr>
          <a:xfrm>
            <a:off x="1728849" y="2538729"/>
            <a:ext cx="1404" cy="788747"/>
          </a:xfrm>
          <a:prstGeom prst="line">
            <a:avLst/>
          </a:prstGeom>
          <a:noFill/>
          <a:ln w="31750" cap="flat" cmpd="sng" algn="ctr">
            <a:solidFill>
              <a:srgbClr val="0072C6">
                <a:lumMod val="50000"/>
              </a:srgbClr>
            </a:solidFill>
            <a:prstDash val="solid"/>
            <a:headEnd type="none"/>
            <a:tailEnd type="triangle" w="lg" len="lg"/>
          </a:ln>
          <a:effectLst/>
        </p:spPr>
      </p:cxnSp>
      <p:cxnSp>
        <p:nvCxnSpPr>
          <p:cNvPr id="54" name="Straight Connector 53">
            <a:extLst>
              <a:ext uri="{FF2B5EF4-FFF2-40B4-BE49-F238E27FC236}">
                <a16:creationId xmlns:a16="http://schemas.microsoft.com/office/drawing/2014/main" id="{FAE72F95-F372-AB24-F4AD-2FD3AA34A48A}"/>
              </a:ext>
            </a:extLst>
          </p:cNvPr>
          <p:cNvCxnSpPr>
            <a:cxnSpLocks/>
            <a:stCxn id="62" idx="0"/>
          </p:cNvCxnSpPr>
          <p:nvPr/>
        </p:nvCxnSpPr>
        <p:spPr>
          <a:xfrm flipH="1" flipV="1">
            <a:off x="3282259" y="2554524"/>
            <a:ext cx="1" cy="772952"/>
          </a:xfrm>
          <a:prstGeom prst="line">
            <a:avLst/>
          </a:prstGeom>
          <a:noFill/>
          <a:ln w="31750" cap="flat" cmpd="sng" algn="ctr">
            <a:solidFill>
              <a:srgbClr val="0072C6">
                <a:lumMod val="50000"/>
              </a:srgbClr>
            </a:solidFill>
            <a:prstDash val="solid"/>
            <a:headEnd type="none"/>
            <a:tailEnd type="triangle" w="lg" len="lg"/>
          </a:ln>
          <a:effectLst/>
        </p:spPr>
      </p:cxnSp>
      <p:grpSp>
        <p:nvGrpSpPr>
          <p:cNvPr id="55" name="Group 54">
            <a:extLst>
              <a:ext uri="{FF2B5EF4-FFF2-40B4-BE49-F238E27FC236}">
                <a16:creationId xmlns:a16="http://schemas.microsoft.com/office/drawing/2014/main" id="{792CA377-F81A-F103-F578-ED5291DC1D7B}"/>
              </a:ext>
            </a:extLst>
          </p:cNvPr>
          <p:cNvGrpSpPr/>
          <p:nvPr/>
        </p:nvGrpSpPr>
        <p:grpSpPr>
          <a:xfrm>
            <a:off x="930587" y="4901230"/>
            <a:ext cx="3018843" cy="1112072"/>
            <a:chOff x="406279" y="5133703"/>
            <a:chExt cx="3018843" cy="1112072"/>
          </a:xfrm>
        </p:grpSpPr>
        <p:sp>
          <p:nvSpPr>
            <p:cNvPr id="56" name="Rounded Rectangular Callout 10">
              <a:extLst>
                <a:ext uri="{FF2B5EF4-FFF2-40B4-BE49-F238E27FC236}">
                  <a16:creationId xmlns:a16="http://schemas.microsoft.com/office/drawing/2014/main" id="{F93D9CBD-B6A6-8A80-58AE-2FCB80379E9E}"/>
                </a:ext>
              </a:extLst>
            </p:cNvPr>
            <p:cNvSpPr/>
            <p:nvPr/>
          </p:nvSpPr>
          <p:spPr>
            <a:xfrm>
              <a:off x="406279" y="5133703"/>
              <a:ext cx="3018843" cy="111207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Qubits</a:t>
              </a:r>
            </a:p>
          </p:txBody>
        </p:sp>
        <p:sp>
          <p:nvSpPr>
            <p:cNvPr id="57" name="Oval 56">
              <a:extLst>
                <a:ext uri="{FF2B5EF4-FFF2-40B4-BE49-F238E27FC236}">
                  <a16:creationId xmlns:a16="http://schemas.microsoft.com/office/drawing/2014/main" id="{111C88CE-411E-E671-3FF4-89089F473634}"/>
                </a:ext>
              </a:extLst>
            </p:cNvPr>
            <p:cNvSpPr/>
            <p:nvPr/>
          </p:nvSpPr>
          <p:spPr bwMode="auto">
            <a:xfrm>
              <a:off x="59613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8" name="Oval 57">
              <a:extLst>
                <a:ext uri="{FF2B5EF4-FFF2-40B4-BE49-F238E27FC236}">
                  <a16:creationId xmlns:a16="http://schemas.microsoft.com/office/drawing/2014/main" id="{4D8C3F19-9D32-EE4D-9428-8CBC9D8FA840}"/>
                </a:ext>
              </a:extLst>
            </p:cNvPr>
            <p:cNvSpPr/>
            <p:nvPr/>
          </p:nvSpPr>
          <p:spPr bwMode="auto">
            <a:xfrm>
              <a:off x="115166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B7362072-F222-157A-2AEA-5A682226D802}"/>
                </a:ext>
              </a:extLst>
            </p:cNvPr>
            <p:cNvSpPr/>
            <p:nvPr/>
          </p:nvSpPr>
          <p:spPr bwMode="auto">
            <a:xfrm>
              <a:off x="1707198" y="5269622"/>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0" name="Oval 59">
              <a:extLst>
                <a:ext uri="{FF2B5EF4-FFF2-40B4-BE49-F238E27FC236}">
                  <a16:creationId xmlns:a16="http://schemas.microsoft.com/office/drawing/2014/main" id="{4ED1F2E3-7551-F221-ED3E-9471BF2BC367}"/>
                </a:ext>
              </a:extLst>
            </p:cNvPr>
            <p:cNvSpPr/>
            <p:nvPr/>
          </p:nvSpPr>
          <p:spPr bwMode="auto">
            <a:xfrm>
              <a:off x="226272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1" name="Oval 60">
              <a:extLst>
                <a:ext uri="{FF2B5EF4-FFF2-40B4-BE49-F238E27FC236}">
                  <a16:creationId xmlns:a16="http://schemas.microsoft.com/office/drawing/2014/main" id="{DC4489AF-62F3-551D-6E3D-CA8B984573CA}"/>
                </a:ext>
              </a:extLst>
            </p:cNvPr>
            <p:cNvSpPr/>
            <p:nvPr/>
          </p:nvSpPr>
          <p:spPr bwMode="auto">
            <a:xfrm>
              <a:off x="2818258" y="526221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62" name="Rounded Rectangular Callout 10">
            <a:extLst>
              <a:ext uri="{FF2B5EF4-FFF2-40B4-BE49-F238E27FC236}">
                <a16:creationId xmlns:a16="http://schemas.microsoft.com/office/drawing/2014/main" id="{83BA4084-9737-5287-A032-21486F73EA70}"/>
              </a:ext>
            </a:extLst>
          </p:cNvPr>
          <p:cNvSpPr/>
          <p:nvPr/>
        </p:nvSpPr>
        <p:spPr>
          <a:xfrm>
            <a:off x="2520570" y="3327476"/>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Readout</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Interface</a:t>
            </a:r>
          </a:p>
        </p:txBody>
      </p:sp>
      <p:sp>
        <p:nvSpPr>
          <p:cNvPr id="63" name="TextBox 62">
            <a:extLst>
              <a:ext uri="{FF2B5EF4-FFF2-40B4-BE49-F238E27FC236}">
                <a16:creationId xmlns:a16="http://schemas.microsoft.com/office/drawing/2014/main" id="{D266780F-533C-5FB1-78ED-FDE145C7C422}"/>
              </a:ext>
            </a:extLst>
          </p:cNvPr>
          <p:cNvSpPr txBox="1"/>
          <p:nvPr/>
        </p:nvSpPr>
        <p:spPr>
          <a:xfrm>
            <a:off x="3303202" y="2551929"/>
            <a:ext cx="1464710"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Syndrome</a:t>
            </a:r>
          </a:p>
        </p:txBody>
      </p:sp>
      <p:sp>
        <p:nvSpPr>
          <p:cNvPr id="64" name="TextBox 63">
            <a:extLst>
              <a:ext uri="{FF2B5EF4-FFF2-40B4-BE49-F238E27FC236}">
                <a16:creationId xmlns:a16="http://schemas.microsoft.com/office/drawing/2014/main" id="{A7B92F51-3F26-4682-4B83-68F014A9CC3B}"/>
              </a:ext>
            </a:extLst>
          </p:cNvPr>
          <p:cNvSpPr txBox="1"/>
          <p:nvPr/>
        </p:nvSpPr>
        <p:spPr>
          <a:xfrm>
            <a:off x="273513" y="2554524"/>
            <a:ext cx="1729733"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Correction</a:t>
            </a:r>
          </a:p>
        </p:txBody>
      </p:sp>
      <p:sp>
        <p:nvSpPr>
          <p:cNvPr id="65" name="TextBox 64">
            <a:extLst>
              <a:ext uri="{FF2B5EF4-FFF2-40B4-BE49-F238E27FC236}">
                <a16:creationId xmlns:a16="http://schemas.microsoft.com/office/drawing/2014/main" id="{6F67B956-F7E0-3AF8-15B2-8BDAEC84D251}"/>
              </a:ext>
            </a:extLst>
          </p:cNvPr>
          <p:cNvSpPr txBox="1"/>
          <p:nvPr/>
        </p:nvSpPr>
        <p:spPr>
          <a:xfrm>
            <a:off x="-884" y="4061740"/>
            <a:ext cx="1729733" cy="830997"/>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QEC</a:t>
            </a:r>
          </a:p>
          <a:p>
            <a:pPr algn="ctr">
              <a:defRPr/>
            </a:pPr>
            <a:r>
              <a:rPr lang="en-US" sz="2400" dirty="0">
                <a:solidFill>
                  <a:srgbClr val="0072C6">
                    <a:lumMod val="50000"/>
                  </a:srgbClr>
                </a:solidFill>
                <a:cs typeface="Calibri" panose="020F0502020204030204" pitchFamily="34" charset="0"/>
              </a:rPr>
              <a:t>Instructions</a:t>
            </a:r>
          </a:p>
        </p:txBody>
      </p:sp>
      <p:grpSp>
        <p:nvGrpSpPr>
          <p:cNvPr id="66" name="Group 65">
            <a:extLst>
              <a:ext uri="{FF2B5EF4-FFF2-40B4-BE49-F238E27FC236}">
                <a16:creationId xmlns:a16="http://schemas.microsoft.com/office/drawing/2014/main" id="{834748B7-9217-881D-176E-CF70953AFA8F}"/>
              </a:ext>
            </a:extLst>
          </p:cNvPr>
          <p:cNvGrpSpPr/>
          <p:nvPr/>
        </p:nvGrpSpPr>
        <p:grpSpPr>
          <a:xfrm>
            <a:off x="980060" y="1460349"/>
            <a:ext cx="3015467" cy="1406448"/>
            <a:chOff x="6254016" y="2802834"/>
            <a:chExt cx="3015467" cy="1406448"/>
          </a:xfrm>
        </p:grpSpPr>
        <p:pic>
          <p:nvPicPr>
            <p:cNvPr id="67" name="Graphic 66" descr="Table outline">
              <a:extLst>
                <a:ext uri="{FF2B5EF4-FFF2-40B4-BE49-F238E27FC236}">
                  <a16:creationId xmlns:a16="http://schemas.microsoft.com/office/drawing/2014/main" id="{09A70CE9-EEF7-EB6A-7E72-966B43630E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4016" y="2802834"/>
              <a:ext cx="1406448" cy="1406448"/>
            </a:xfrm>
            <a:prstGeom prst="rect">
              <a:avLst/>
            </a:prstGeom>
          </p:spPr>
        </p:pic>
        <p:sp>
          <p:nvSpPr>
            <p:cNvPr id="68" name="Rounded Rectangular Callout 10">
              <a:extLst>
                <a:ext uri="{FF2B5EF4-FFF2-40B4-BE49-F238E27FC236}">
                  <a16:creationId xmlns:a16="http://schemas.microsoft.com/office/drawing/2014/main" id="{4857BEBA-63D0-EB06-E234-AC17084EB3BF}"/>
                </a:ext>
              </a:extLst>
            </p:cNvPr>
            <p:cNvSpPr/>
            <p:nvPr/>
          </p:nvSpPr>
          <p:spPr>
            <a:xfrm>
              <a:off x="7746104" y="3081822"/>
              <a:ext cx="1523379" cy="804829"/>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Lookup Tables</a:t>
              </a:r>
            </a:p>
          </p:txBody>
        </p:sp>
      </p:grpSp>
      <p:grpSp>
        <p:nvGrpSpPr>
          <p:cNvPr id="69" name="Group 68">
            <a:extLst>
              <a:ext uri="{FF2B5EF4-FFF2-40B4-BE49-F238E27FC236}">
                <a16:creationId xmlns:a16="http://schemas.microsoft.com/office/drawing/2014/main" id="{0A517FDD-7EC7-D6F1-17B9-7D5AF78DD46B}"/>
              </a:ext>
            </a:extLst>
          </p:cNvPr>
          <p:cNvGrpSpPr/>
          <p:nvPr/>
        </p:nvGrpSpPr>
        <p:grpSpPr>
          <a:xfrm>
            <a:off x="7844902" y="1565586"/>
            <a:ext cx="1468330" cy="1653068"/>
            <a:chOff x="6354636" y="681207"/>
            <a:chExt cx="1468330" cy="1653068"/>
          </a:xfrm>
        </p:grpSpPr>
        <p:pic>
          <p:nvPicPr>
            <p:cNvPr id="70" name="Graphic 69" descr="Ui Ux with solid fill">
              <a:extLst>
                <a:ext uri="{FF2B5EF4-FFF2-40B4-BE49-F238E27FC236}">
                  <a16:creationId xmlns:a16="http://schemas.microsoft.com/office/drawing/2014/main" id="{32A31C9E-8FBE-F13F-CD50-BD7F42DFBE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7582" y="681207"/>
              <a:ext cx="982437" cy="982437"/>
            </a:xfrm>
            <a:prstGeom prst="rect">
              <a:avLst/>
            </a:prstGeom>
          </p:spPr>
        </p:pic>
        <p:sp>
          <p:nvSpPr>
            <p:cNvPr id="71" name="Rounded Rectangular Callout 10">
              <a:extLst>
                <a:ext uri="{FF2B5EF4-FFF2-40B4-BE49-F238E27FC236}">
                  <a16:creationId xmlns:a16="http://schemas.microsoft.com/office/drawing/2014/main" id="{F93564B1-B701-71D9-8ED3-CCD4C35723A2}"/>
                </a:ext>
              </a:extLst>
            </p:cNvPr>
            <p:cNvSpPr/>
            <p:nvPr/>
          </p:nvSpPr>
          <p:spPr>
            <a:xfrm>
              <a:off x="6354636" y="1586800"/>
              <a:ext cx="1468330" cy="747475"/>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srgbClr val="4472C4">
                      <a:lumMod val="50000"/>
                    </a:srgbClr>
                  </a:solidFill>
                  <a:ea typeface="Cambria Math" panose="02040503050406030204" pitchFamily="18" charset="0"/>
                  <a:cs typeface="Calibri" panose="020F0502020204030204" pitchFamily="34" charset="0"/>
                </a:rPr>
                <a:t>Software</a:t>
              </a:r>
            </a:p>
            <a:p>
              <a:pPr algn="ctr"/>
              <a:r>
                <a:rPr lang="en-US" sz="2400" kern="0" dirty="0">
                  <a:solidFill>
                    <a:srgbClr val="4472C4">
                      <a:lumMod val="50000"/>
                    </a:srgbClr>
                  </a:solidFill>
                  <a:ea typeface="Cambria Math" panose="02040503050406030204" pitchFamily="18" charset="0"/>
                  <a:cs typeface="Calibri" panose="020F0502020204030204" pitchFamily="34" charset="0"/>
                </a:rPr>
                <a:t>MWPM</a:t>
              </a:r>
            </a:p>
          </p:txBody>
        </p:sp>
      </p:grpSp>
      <p:sp>
        <p:nvSpPr>
          <p:cNvPr id="72" name="TextBox 71">
            <a:extLst>
              <a:ext uri="{FF2B5EF4-FFF2-40B4-BE49-F238E27FC236}">
                <a16:creationId xmlns:a16="http://schemas.microsoft.com/office/drawing/2014/main" id="{F6D3BF56-3D20-A382-5F62-341C07436E0D}"/>
              </a:ext>
            </a:extLst>
          </p:cNvPr>
          <p:cNvSpPr txBox="1"/>
          <p:nvPr/>
        </p:nvSpPr>
        <p:spPr>
          <a:xfrm>
            <a:off x="5765199" y="3183091"/>
            <a:ext cx="136479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000…000</a:t>
            </a:r>
          </a:p>
        </p:txBody>
      </p:sp>
      <p:sp>
        <p:nvSpPr>
          <p:cNvPr id="73" name="TextBox 72">
            <a:extLst>
              <a:ext uri="{FF2B5EF4-FFF2-40B4-BE49-F238E27FC236}">
                <a16:creationId xmlns:a16="http://schemas.microsoft.com/office/drawing/2014/main" id="{455D6582-71FB-B206-B39E-E9BF0D1E41CA}"/>
              </a:ext>
            </a:extLst>
          </p:cNvPr>
          <p:cNvSpPr txBox="1"/>
          <p:nvPr/>
        </p:nvSpPr>
        <p:spPr>
          <a:xfrm>
            <a:off x="5765199" y="3571258"/>
            <a:ext cx="136479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000…001</a:t>
            </a:r>
          </a:p>
        </p:txBody>
      </p:sp>
      <p:sp>
        <p:nvSpPr>
          <p:cNvPr id="74" name="TextBox 73">
            <a:extLst>
              <a:ext uri="{FF2B5EF4-FFF2-40B4-BE49-F238E27FC236}">
                <a16:creationId xmlns:a16="http://schemas.microsoft.com/office/drawing/2014/main" id="{595B6824-88BA-83E0-DEB3-4E8003DC73DC}"/>
              </a:ext>
            </a:extLst>
          </p:cNvPr>
          <p:cNvSpPr txBox="1"/>
          <p:nvPr/>
        </p:nvSpPr>
        <p:spPr>
          <a:xfrm>
            <a:off x="5765199" y="4472623"/>
            <a:ext cx="136479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111…111</a:t>
            </a:r>
          </a:p>
        </p:txBody>
      </p:sp>
      <p:sp>
        <p:nvSpPr>
          <p:cNvPr id="75" name="TextBox 74">
            <a:extLst>
              <a:ext uri="{FF2B5EF4-FFF2-40B4-BE49-F238E27FC236}">
                <a16:creationId xmlns:a16="http://schemas.microsoft.com/office/drawing/2014/main" id="{32E29D1C-C469-D391-929D-A5935C88B0F1}"/>
              </a:ext>
            </a:extLst>
          </p:cNvPr>
          <p:cNvSpPr txBox="1"/>
          <p:nvPr/>
        </p:nvSpPr>
        <p:spPr>
          <a:xfrm>
            <a:off x="6240934" y="3940181"/>
            <a:ext cx="413326" cy="461665"/>
          </a:xfrm>
          <a:prstGeom prst="rect">
            <a:avLst/>
          </a:prstGeom>
          <a:noFill/>
        </p:spPr>
        <p:txBody>
          <a:bodyPr wrap="square" rtlCol="0">
            <a:spAutoFit/>
          </a:bodyPr>
          <a:lstStyle/>
          <a:p>
            <a:pPr>
              <a:defRPr/>
            </a:pPr>
            <a:r>
              <a:rPr lang="en-US" sz="2400" b="1" dirty="0">
                <a:solidFill>
                  <a:srgbClr val="0072C6">
                    <a:lumMod val="50000"/>
                  </a:srgbClr>
                </a:solidFill>
                <a:cs typeface="Calibri" panose="020F0502020204030204" pitchFamily="34" charset="0"/>
              </a:rPr>
              <a:t>…</a:t>
            </a:r>
          </a:p>
        </p:txBody>
      </p:sp>
      <p:pic>
        <p:nvPicPr>
          <p:cNvPr id="76" name="Graphic 75" descr="Cmd Terminal outline">
            <a:extLst>
              <a:ext uri="{FF2B5EF4-FFF2-40B4-BE49-F238E27FC236}">
                <a16:creationId xmlns:a16="http://schemas.microsoft.com/office/drawing/2014/main" id="{5836869F-9053-6BD5-C0A3-7CAEB7B500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1765" y="3016773"/>
            <a:ext cx="1364795" cy="1364795"/>
          </a:xfrm>
          <a:prstGeom prst="rect">
            <a:avLst/>
          </a:prstGeom>
        </p:spPr>
      </p:pic>
      <p:graphicFrame>
        <p:nvGraphicFramePr>
          <p:cNvPr id="77" name="Table 7">
            <a:extLst>
              <a:ext uri="{FF2B5EF4-FFF2-40B4-BE49-F238E27FC236}">
                <a16:creationId xmlns:a16="http://schemas.microsoft.com/office/drawing/2014/main" id="{B39C9009-C7A5-3671-1239-DE341883842E}"/>
              </a:ext>
            </a:extLst>
          </p:cNvPr>
          <p:cNvGraphicFramePr>
            <a:graphicFrameLocks noGrp="1"/>
          </p:cNvGraphicFramePr>
          <p:nvPr>
            <p:extLst>
              <p:ext uri="{D42A27DB-BD31-4B8C-83A1-F6EECF244321}">
                <p14:modId xmlns:p14="http://schemas.microsoft.com/office/powerpoint/2010/main" val="2744999994"/>
              </p:ext>
            </p:extLst>
          </p:nvPr>
        </p:nvGraphicFramePr>
        <p:xfrm>
          <a:off x="10140918" y="3221553"/>
          <a:ext cx="1816444" cy="2056694"/>
        </p:xfrm>
        <a:graphic>
          <a:graphicData uri="http://schemas.openxmlformats.org/drawingml/2006/table">
            <a:tbl>
              <a:tblPr firstRow="1" bandRow="1"/>
              <a:tblGrid>
                <a:gridCol w="1816444">
                  <a:extLst>
                    <a:ext uri="{9D8B030D-6E8A-4147-A177-3AD203B41FA5}">
                      <a16:colId xmlns:a16="http://schemas.microsoft.com/office/drawing/2014/main" val="791621209"/>
                    </a:ext>
                  </a:extLst>
                </a:gridCol>
              </a:tblGrid>
              <a:tr h="342547">
                <a:tc>
                  <a:txBody>
                    <a:bodyPr/>
                    <a:lstStyle>
                      <a:lvl1pPr marL="0" algn="l" defTabSz="609585" rtl="0" eaLnBrk="1" latinLnBrk="0" hangingPunct="1">
                        <a:defRPr sz="2400" kern="1200">
                          <a:solidFill>
                            <a:schemeClr val="tx1"/>
                          </a:solidFill>
                          <a:latin typeface="Arial" panose="020B0604020202020204"/>
                        </a:defRPr>
                      </a:lvl1pPr>
                      <a:lvl2pPr marL="609585" algn="l" defTabSz="609585" rtl="0" eaLnBrk="1" latinLnBrk="0" hangingPunct="1">
                        <a:defRPr sz="2400" kern="1200">
                          <a:solidFill>
                            <a:schemeClr val="tx1"/>
                          </a:solidFill>
                          <a:latin typeface="Arial" panose="020B0604020202020204"/>
                        </a:defRPr>
                      </a:lvl2pPr>
                      <a:lvl3pPr marL="1219170" algn="l" defTabSz="609585" rtl="0" eaLnBrk="1" latinLnBrk="0" hangingPunct="1">
                        <a:defRPr sz="2400" kern="1200">
                          <a:solidFill>
                            <a:schemeClr val="tx1"/>
                          </a:solidFill>
                          <a:latin typeface="Arial" panose="020B0604020202020204"/>
                        </a:defRPr>
                      </a:lvl3pPr>
                      <a:lvl4pPr marL="1828754" algn="l" defTabSz="609585" rtl="0" eaLnBrk="1" latinLnBrk="0" hangingPunct="1">
                        <a:defRPr sz="2400" kern="1200">
                          <a:solidFill>
                            <a:schemeClr val="tx1"/>
                          </a:solidFill>
                          <a:latin typeface="Arial" panose="020B0604020202020204"/>
                        </a:defRPr>
                      </a:lvl4pPr>
                      <a:lvl5pPr marL="2438339" algn="l" defTabSz="609585" rtl="0" eaLnBrk="1" latinLnBrk="0" hangingPunct="1">
                        <a:defRPr sz="2400" kern="1200">
                          <a:solidFill>
                            <a:schemeClr val="tx1"/>
                          </a:solidFill>
                          <a:latin typeface="Arial" panose="020B0604020202020204"/>
                        </a:defRPr>
                      </a:lvl5pPr>
                      <a:lvl6pPr marL="3047924" algn="l" defTabSz="609585" rtl="0" eaLnBrk="1" latinLnBrk="0" hangingPunct="1">
                        <a:defRPr sz="2400" kern="1200">
                          <a:solidFill>
                            <a:schemeClr val="tx1"/>
                          </a:solidFill>
                          <a:latin typeface="Arial" panose="020B0604020202020204"/>
                        </a:defRPr>
                      </a:lvl6pPr>
                      <a:lvl7pPr marL="3657509" algn="l" defTabSz="609585" rtl="0" eaLnBrk="1" latinLnBrk="0" hangingPunct="1">
                        <a:defRPr sz="2400" kern="1200">
                          <a:solidFill>
                            <a:schemeClr val="tx1"/>
                          </a:solidFill>
                          <a:latin typeface="Arial" panose="020B0604020202020204"/>
                        </a:defRPr>
                      </a:lvl7pPr>
                      <a:lvl8pPr marL="4267093" algn="l" defTabSz="609585" rtl="0" eaLnBrk="1" latinLnBrk="0" hangingPunct="1">
                        <a:defRPr sz="2400" kern="1200">
                          <a:solidFill>
                            <a:schemeClr val="tx1"/>
                          </a:solidFill>
                          <a:latin typeface="Arial" panose="020B0604020202020204"/>
                        </a:defRPr>
                      </a:lvl8pPr>
                      <a:lvl9pPr marL="4876678" algn="l" defTabSz="609585" rtl="0" eaLnBrk="1" latinLnBrk="0" hangingPunct="1">
                        <a:defRPr sz="2400" kern="1200">
                          <a:solidFill>
                            <a:schemeClr val="tx1"/>
                          </a:solidFill>
                          <a:latin typeface="Arial" panose="020B0604020202020204"/>
                        </a:defRPr>
                      </a:lvl9pPr>
                    </a:lstStyle>
                    <a:p>
                      <a:endParaRPr lang="en-US"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8872012"/>
                  </a:ext>
                </a:extLst>
              </a:tr>
              <a:tr h="342547">
                <a:tc>
                  <a:txBody>
                    <a:bodyPr/>
                    <a:lstStyle>
                      <a:lvl1pPr marL="0" algn="l" defTabSz="609585" rtl="0" eaLnBrk="1" latinLnBrk="0" hangingPunct="1">
                        <a:defRPr sz="2400" kern="1200">
                          <a:solidFill>
                            <a:schemeClr val="tx1"/>
                          </a:solidFill>
                          <a:latin typeface="Arial" panose="020B0604020202020204"/>
                        </a:defRPr>
                      </a:lvl1pPr>
                      <a:lvl2pPr marL="609585" algn="l" defTabSz="609585" rtl="0" eaLnBrk="1" latinLnBrk="0" hangingPunct="1">
                        <a:defRPr sz="2400" kern="1200">
                          <a:solidFill>
                            <a:schemeClr val="tx1"/>
                          </a:solidFill>
                          <a:latin typeface="Arial" panose="020B0604020202020204"/>
                        </a:defRPr>
                      </a:lvl2pPr>
                      <a:lvl3pPr marL="1219170" algn="l" defTabSz="609585" rtl="0" eaLnBrk="1" latinLnBrk="0" hangingPunct="1">
                        <a:defRPr sz="2400" kern="1200">
                          <a:solidFill>
                            <a:schemeClr val="tx1"/>
                          </a:solidFill>
                          <a:latin typeface="Arial" panose="020B0604020202020204"/>
                        </a:defRPr>
                      </a:lvl3pPr>
                      <a:lvl4pPr marL="1828754" algn="l" defTabSz="609585" rtl="0" eaLnBrk="1" latinLnBrk="0" hangingPunct="1">
                        <a:defRPr sz="2400" kern="1200">
                          <a:solidFill>
                            <a:schemeClr val="tx1"/>
                          </a:solidFill>
                          <a:latin typeface="Arial" panose="020B0604020202020204"/>
                        </a:defRPr>
                      </a:lvl4pPr>
                      <a:lvl5pPr marL="2438339" algn="l" defTabSz="609585" rtl="0" eaLnBrk="1" latinLnBrk="0" hangingPunct="1">
                        <a:defRPr sz="2400" kern="1200">
                          <a:solidFill>
                            <a:schemeClr val="tx1"/>
                          </a:solidFill>
                          <a:latin typeface="Arial" panose="020B0604020202020204"/>
                        </a:defRPr>
                      </a:lvl5pPr>
                      <a:lvl6pPr marL="3047924" algn="l" defTabSz="609585" rtl="0" eaLnBrk="1" latinLnBrk="0" hangingPunct="1">
                        <a:defRPr sz="2400" kern="1200">
                          <a:solidFill>
                            <a:schemeClr val="tx1"/>
                          </a:solidFill>
                          <a:latin typeface="Arial" panose="020B0604020202020204"/>
                        </a:defRPr>
                      </a:lvl6pPr>
                      <a:lvl7pPr marL="3657509" algn="l" defTabSz="609585" rtl="0" eaLnBrk="1" latinLnBrk="0" hangingPunct="1">
                        <a:defRPr sz="2400" kern="1200">
                          <a:solidFill>
                            <a:schemeClr val="tx1"/>
                          </a:solidFill>
                          <a:latin typeface="Arial" panose="020B0604020202020204"/>
                        </a:defRPr>
                      </a:lvl7pPr>
                      <a:lvl8pPr marL="4267093" algn="l" defTabSz="609585" rtl="0" eaLnBrk="1" latinLnBrk="0" hangingPunct="1">
                        <a:defRPr sz="2400" kern="1200">
                          <a:solidFill>
                            <a:schemeClr val="tx1"/>
                          </a:solidFill>
                          <a:latin typeface="Arial" panose="020B0604020202020204"/>
                        </a:defRPr>
                      </a:lvl8pPr>
                      <a:lvl9pPr marL="4876678" algn="l" defTabSz="609585" rtl="0" eaLnBrk="1" latinLnBrk="0" hangingPunct="1">
                        <a:defRPr sz="2400" kern="1200">
                          <a:solidFill>
                            <a:schemeClr val="tx1"/>
                          </a:solidFill>
                          <a:latin typeface="Arial" panose="020B0604020202020204"/>
                        </a:defRPr>
                      </a:lvl9pPr>
                    </a:lstStyle>
                    <a:p>
                      <a:pPr marL="0" marR="0" lvl="0" indent="0" algn="l" defTabSz="914413" rtl="0" eaLnBrk="1" fontAlgn="auto" latinLnBrk="0" hangingPunct="1">
                        <a:lnSpc>
                          <a:spcPct val="100000"/>
                        </a:lnSpc>
                        <a:spcBef>
                          <a:spcPts val="0"/>
                        </a:spcBef>
                        <a:spcAft>
                          <a:spcPts val="0"/>
                        </a:spcAft>
                        <a:buClrTx/>
                        <a:buSzTx/>
                        <a:buFontTx/>
                        <a:buNone/>
                        <a:tabLst/>
                        <a:defRPr/>
                      </a:pPr>
                      <a:endParaRPr lang="en-US"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52608167"/>
                  </a:ext>
                </a:extLst>
              </a:tr>
              <a:tr h="685094">
                <a:tc>
                  <a:txBody>
                    <a:bodyPr/>
                    <a:lstStyle>
                      <a:lvl1pPr marL="0" algn="l" defTabSz="609585" rtl="0" eaLnBrk="1" latinLnBrk="0" hangingPunct="1">
                        <a:defRPr sz="2400" kern="1200">
                          <a:solidFill>
                            <a:schemeClr val="tx1"/>
                          </a:solidFill>
                          <a:latin typeface="Arial" panose="020B0604020202020204"/>
                        </a:defRPr>
                      </a:lvl1pPr>
                      <a:lvl2pPr marL="609585" algn="l" defTabSz="609585" rtl="0" eaLnBrk="1" latinLnBrk="0" hangingPunct="1">
                        <a:defRPr sz="2400" kern="1200">
                          <a:solidFill>
                            <a:schemeClr val="tx1"/>
                          </a:solidFill>
                          <a:latin typeface="Arial" panose="020B0604020202020204"/>
                        </a:defRPr>
                      </a:lvl2pPr>
                      <a:lvl3pPr marL="1219170" algn="l" defTabSz="609585" rtl="0" eaLnBrk="1" latinLnBrk="0" hangingPunct="1">
                        <a:defRPr sz="2400" kern="1200">
                          <a:solidFill>
                            <a:schemeClr val="tx1"/>
                          </a:solidFill>
                          <a:latin typeface="Arial" panose="020B0604020202020204"/>
                        </a:defRPr>
                      </a:lvl3pPr>
                      <a:lvl4pPr marL="1828754" algn="l" defTabSz="609585" rtl="0" eaLnBrk="1" latinLnBrk="0" hangingPunct="1">
                        <a:defRPr sz="2400" kern="1200">
                          <a:solidFill>
                            <a:schemeClr val="tx1"/>
                          </a:solidFill>
                          <a:latin typeface="Arial" panose="020B0604020202020204"/>
                        </a:defRPr>
                      </a:lvl4pPr>
                      <a:lvl5pPr marL="2438339" algn="l" defTabSz="609585" rtl="0" eaLnBrk="1" latinLnBrk="0" hangingPunct="1">
                        <a:defRPr sz="2400" kern="1200">
                          <a:solidFill>
                            <a:schemeClr val="tx1"/>
                          </a:solidFill>
                          <a:latin typeface="Arial" panose="020B0604020202020204"/>
                        </a:defRPr>
                      </a:lvl5pPr>
                      <a:lvl6pPr marL="3047924" algn="l" defTabSz="609585" rtl="0" eaLnBrk="1" latinLnBrk="0" hangingPunct="1">
                        <a:defRPr sz="2400" kern="1200">
                          <a:solidFill>
                            <a:schemeClr val="tx1"/>
                          </a:solidFill>
                          <a:latin typeface="Arial" panose="020B0604020202020204"/>
                        </a:defRPr>
                      </a:lvl6pPr>
                      <a:lvl7pPr marL="3657509" algn="l" defTabSz="609585" rtl="0" eaLnBrk="1" latinLnBrk="0" hangingPunct="1">
                        <a:defRPr sz="2400" kern="1200">
                          <a:solidFill>
                            <a:schemeClr val="tx1"/>
                          </a:solidFill>
                          <a:latin typeface="Arial" panose="020B0604020202020204"/>
                        </a:defRPr>
                      </a:lvl7pPr>
                      <a:lvl8pPr marL="4267093" algn="l" defTabSz="609585" rtl="0" eaLnBrk="1" latinLnBrk="0" hangingPunct="1">
                        <a:defRPr sz="2400" kern="1200">
                          <a:solidFill>
                            <a:schemeClr val="tx1"/>
                          </a:solidFill>
                          <a:latin typeface="Arial" panose="020B0604020202020204"/>
                        </a:defRPr>
                      </a:lvl8pPr>
                      <a:lvl9pPr marL="4876678" algn="l" defTabSz="609585" rtl="0" eaLnBrk="1" latinLnBrk="0" hangingPunct="1">
                        <a:defRPr sz="2400" kern="1200">
                          <a:solidFill>
                            <a:schemeClr val="tx1"/>
                          </a:solidFill>
                          <a:latin typeface="Arial" panose="020B0604020202020204"/>
                        </a:defRPr>
                      </a:lvl9pPr>
                    </a:lstStyle>
                    <a:p>
                      <a:endParaRPr lang="en-US"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23404274"/>
                  </a:ext>
                </a:extLst>
              </a:tr>
              <a:tr h="342547">
                <a:tc>
                  <a:txBody>
                    <a:bodyPr/>
                    <a:lstStyle>
                      <a:lvl1pPr marL="0" algn="l" defTabSz="609585" rtl="0" eaLnBrk="1" latinLnBrk="0" hangingPunct="1">
                        <a:defRPr sz="2400" kern="1200">
                          <a:solidFill>
                            <a:schemeClr val="tx1"/>
                          </a:solidFill>
                          <a:latin typeface="Arial" panose="020B0604020202020204"/>
                        </a:defRPr>
                      </a:lvl1pPr>
                      <a:lvl2pPr marL="609585" algn="l" defTabSz="609585" rtl="0" eaLnBrk="1" latinLnBrk="0" hangingPunct="1">
                        <a:defRPr sz="2400" kern="1200">
                          <a:solidFill>
                            <a:schemeClr val="tx1"/>
                          </a:solidFill>
                          <a:latin typeface="Arial" panose="020B0604020202020204"/>
                        </a:defRPr>
                      </a:lvl2pPr>
                      <a:lvl3pPr marL="1219170" algn="l" defTabSz="609585" rtl="0" eaLnBrk="1" latinLnBrk="0" hangingPunct="1">
                        <a:defRPr sz="2400" kern="1200">
                          <a:solidFill>
                            <a:schemeClr val="tx1"/>
                          </a:solidFill>
                          <a:latin typeface="Arial" panose="020B0604020202020204"/>
                        </a:defRPr>
                      </a:lvl3pPr>
                      <a:lvl4pPr marL="1828754" algn="l" defTabSz="609585" rtl="0" eaLnBrk="1" latinLnBrk="0" hangingPunct="1">
                        <a:defRPr sz="2400" kern="1200">
                          <a:solidFill>
                            <a:schemeClr val="tx1"/>
                          </a:solidFill>
                          <a:latin typeface="Arial" panose="020B0604020202020204"/>
                        </a:defRPr>
                      </a:lvl4pPr>
                      <a:lvl5pPr marL="2438339" algn="l" defTabSz="609585" rtl="0" eaLnBrk="1" latinLnBrk="0" hangingPunct="1">
                        <a:defRPr sz="2400" kern="1200">
                          <a:solidFill>
                            <a:schemeClr val="tx1"/>
                          </a:solidFill>
                          <a:latin typeface="Arial" panose="020B0604020202020204"/>
                        </a:defRPr>
                      </a:lvl5pPr>
                      <a:lvl6pPr marL="3047924" algn="l" defTabSz="609585" rtl="0" eaLnBrk="1" latinLnBrk="0" hangingPunct="1">
                        <a:defRPr sz="2400" kern="1200">
                          <a:solidFill>
                            <a:schemeClr val="tx1"/>
                          </a:solidFill>
                          <a:latin typeface="Arial" panose="020B0604020202020204"/>
                        </a:defRPr>
                      </a:lvl6pPr>
                      <a:lvl7pPr marL="3657509" algn="l" defTabSz="609585" rtl="0" eaLnBrk="1" latinLnBrk="0" hangingPunct="1">
                        <a:defRPr sz="2400" kern="1200">
                          <a:solidFill>
                            <a:schemeClr val="tx1"/>
                          </a:solidFill>
                          <a:latin typeface="Arial" panose="020B0604020202020204"/>
                        </a:defRPr>
                      </a:lvl7pPr>
                      <a:lvl8pPr marL="4267093" algn="l" defTabSz="609585" rtl="0" eaLnBrk="1" latinLnBrk="0" hangingPunct="1">
                        <a:defRPr sz="2400" kern="1200">
                          <a:solidFill>
                            <a:schemeClr val="tx1"/>
                          </a:solidFill>
                          <a:latin typeface="Arial" panose="020B0604020202020204"/>
                        </a:defRPr>
                      </a:lvl8pPr>
                      <a:lvl9pPr marL="4876678" algn="l" defTabSz="609585" rtl="0" eaLnBrk="1" latinLnBrk="0" hangingPunct="1">
                        <a:defRPr sz="2400" kern="1200">
                          <a:solidFill>
                            <a:schemeClr val="tx1"/>
                          </a:solidFill>
                          <a:latin typeface="Arial" panose="020B0604020202020204"/>
                        </a:defRPr>
                      </a:lvl9pPr>
                    </a:lstStyle>
                    <a:p>
                      <a:endParaRPr lang="en-US" dirty="0"/>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86516584"/>
                  </a:ext>
                </a:extLst>
              </a:tr>
            </a:tbl>
          </a:graphicData>
        </a:graphic>
      </p:graphicFrame>
      <p:sp>
        <p:nvSpPr>
          <p:cNvPr id="78" name="TextBox 77">
            <a:extLst>
              <a:ext uri="{FF2B5EF4-FFF2-40B4-BE49-F238E27FC236}">
                <a16:creationId xmlns:a16="http://schemas.microsoft.com/office/drawing/2014/main" id="{EFF4CDC2-4B50-7058-DBE3-E6FBFC7FDB93}"/>
              </a:ext>
            </a:extLst>
          </p:cNvPr>
          <p:cNvSpPr txBox="1"/>
          <p:nvPr/>
        </p:nvSpPr>
        <p:spPr>
          <a:xfrm>
            <a:off x="10017351" y="3459343"/>
            <a:ext cx="20797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4472C4">
                    <a:lumMod val="50000"/>
                  </a:srgbClr>
                </a:solidFill>
                <a:cs typeface="Calibri" panose="020F0502020204030204" pitchFamily="34" charset="0"/>
              </a:rPr>
              <a:t>00100000100</a:t>
            </a:r>
          </a:p>
        </p:txBody>
      </p:sp>
      <p:sp>
        <p:nvSpPr>
          <p:cNvPr id="79" name="TextBox 78">
            <a:extLst>
              <a:ext uri="{FF2B5EF4-FFF2-40B4-BE49-F238E27FC236}">
                <a16:creationId xmlns:a16="http://schemas.microsoft.com/office/drawing/2014/main" id="{E8CD8966-FB05-1104-6A38-F9D4ACC823C7}"/>
              </a:ext>
            </a:extLst>
          </p:cNvPr>
          <p:cNvSpPr txBox="1"/>
          <p:nvPr/>
        </p:nvSpPr>
        <p:spPr>
          <a:xfrm>
            <a:off x="9998330" y="3084103"/>
            <a:ext cx="20797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4472C4">
                    <a:lumMod val="50000"/>
                  </a:srgbClr>
                </a:solidFill>
                <a:cs typeface="Calibri" panose="020F0502020204030204" pitchFamily="34" charset="0"/>
              </a:rPr>
              <a:t>00000000000</a:t>
            </a:r>
          </a:p>
        </p:txBody>
      </p:sp>
      <p:sp>
        <p:nvSpPr>
          <p:cNvPr id="80" name="TextBox 79">
            <a:extLst>
              <a:ext uri="{FF2B5EF4-FFF2-40B4-BE49-F238E27FC236}">
                <a16:creationId xmlns:a16="http://schemas.microsoft.com/office/drawing/2014/main" id="{09D95B69-FB55-C633-DD5F-7DF1A3525A15}"/>
              </a:ext>
            </a:extLst>
          </p:cNvPr>
          <p:cNvSpPr txBox="1"/>
          <p:nvPr/>
        </p:nvSpPr>
        <p:spPr>
          <a:xfrm>
            <a:off x="10346290" y="5360923"/>
            <a:ext cx="1383816" cy="461665"/>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LUT Data</a:t>
            </a:r>
          </a:p>
        </p:txBody>
      </p:sp>
      <p:sp>
        <p:nvSpPr>
          <p:cNvPr id="81" name="TextBox 80">
            <a:extLst>
              <a:ext uri="{FF2B5EF4-FFF2-40B4-BE49-F238E27FC236}">
                <a16:creationId xmlns:a16="http://schemas.microsoft.com/office/drawing/2014/main" id="{25967D4F-DF8C-1AA7-DF0D-7687375E0F13}"/>
              </a:ext>
            </a:extLst>
          </p:cNvPr>
          <p:cNvSpPr txBox="1"/>
          <p:nvPr/>
        </p:nvSpPr>
        <p:spPr>
          <a:xfrm>
            <a:off x="5256665" y="5069660"/>
            <a:ext cx="2444977" cy="461665"/>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All Error Events</a:t>
            </a:r>
          </a:p>
        </p:txBody>
      </p:sp>
      <p:sp>
        <p:nvSpPr>
          <p:cNvPr id="82" name="TextBox 81">
            <a:extLst>
              <a:ext uri="{FF2B5EF4-FFF2-40B4-BE49-F238E27FC236}">
                <a16:creationId xmlns:a16="http://schemas.microsoft.com/office/drawing/2014/main" id="{8AAFFC5A-5981-C29A-D97D-6421C1793776}"/>
              </a:ext>
            </a:extLst>
          </p:cNvPr>
          <p:cNvSpPr txBox="1"/>
          <p:nvPr/>
        </p:nvSpPr>
        <p:spPr>
          <a:xfrm>
            <a:off x="10850555" y="3940063"/>
            <a:ext cx="413326" cy="461665"/>
          </a:xfrm>
          <a:prstGeom prst="rect">
            <a:avLst/>
          </a:prstGeom>
          <a:noFill/>
        </p:spPr>
        <p:txBody>
          <a:bodyPr wrap="square" rtlCol="0">
            <a:spAutoFit/>
          </a:bodyPr>
          <a:lstStyle/>
          <a:p>
            <a:pPr>
              <a:defRPr/>
            </a:pPr>
            <a:r>
              <a:rPr lang="en-US" sz="2400" b="1" dirty="0">
                <a:solidFill>
                  <a:srgbClr val="0072C6">
                    <a:lumMod val="50000"/>
                  </a:srgbClr>
                </a:solidFill>
                <a:cs typeface="Calibri" panose="020F0502020204030204" pitchFamily="34" charset="0"/>
              </a:rPr>
              <a:t>…</a:t>
            </a:r>
          </a:p>
        </p:txBody>
      </p:sp>
      <p:sp>
        <p:nvSpPr>
          <p:cNvPr id="83" name="TextBox 82">
            <a:extLst>
              <a:ext uri="{FF2B5EF4-FFF2-40B4-BE49-F238E27FC236}">
                <a16:creationId xmlns:a16="http://schemas.microsoft.com/office/drawing/2014/main" id="{DB2F597C-3E98-23F3-B269-85931E05969F}"/>
              </a:ext>
            </a:extLst>
          </p:cNvPr>
          <p:cNvSpPr txBox="1"/>
          <p:nvPr/>
        </p:nvSpPr>
        <p:spPr>
          <a:xfrm>
            <a:off x="9998330" y="4737532"/>
            <a:ext cx="20797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4472C4">
                    <a:lumMod val="50000"/>
                  </a:srgbClr>
                </a:solidFill>
                <a:cs typeface="Calibri" panose="020F0502020204030204" pitchFamily="34" charset="0"/>
              </a:rPr>
              <a:t>00000100100</a:t>
            </a:r>
          </a:p>
        </p:txBody>
      </p:sp>
      <p:cxnSp>
        <p:nvCxnSpPr>
          <p:cNvPr id="84" name="Straight Connector 83">
            <a:extLst>
              <a:ext uri="{FF2B5EF4-FFF2-40B4-BE49-F238E27FC236}">
                <a16:creationId xmlns:a16="http://schemas.microsoft.com/office/drawing/2014/main" id="{2A82A3C5-44CB-F2DE-7689-7C0D2777D2CB}"/>
              </a:ext>
            </a:extLst>
          </p:cNvPr>
          <p:cNvCxnSpPr>
            <a:cxnSpLocks/>
          </p:cNvCxnSpPr>
          <p:nvPr/>
        </p:nvCxnSpPr>
        <p:spPr>
          <a:xfrm flipV="1">
            <a:off x="7129995" y="3372031"/>
            <a:ext cx="812473" cy="1"/>
          </a:xfrm>
          <a:prstGeom prst="line">
            <a:avLst/>
          </a:prstGeom>
          <a:noFill/>
          <a:ln w="31750" cap="flat" cmpd="sng" algn="ctr">
            <a:solidFill>
              <a:srgbClr val="4472C4">
                <a:lumMod val="50000"/>
              </a:srgbClr>
            </a:solidFill>
            <a:prstDash val="solid"/>
            <a:miter lim="800000"/>
            <a:headEnd type="none"/>
            <a:tailEnd type="triangle" w="lg" len="lg"/>
          </a:ln>
          <a:effectLst/>
        </p:spPr>
      </p:cxnSp>
      <p:cxnSp>
        <p:nvCxnSpPr>
          <p:cNvPr id="85" name="Straight Connector 84">
            <a:extLst>
              <a:ext uri="{FF2B5EF4-FFF2-40B4-BE49-F238E27FC236}">
                <a16:creationId xmlns:a16="http://schemas.microsoft.com/office/drawing/2014/main" id="{672A802F-5A06-97DA-130F-06D0AC6B957D}"/>
              </a:ext>
            </a:extLst>
          </p:cNvPr>
          <p:cNvCxnSpPr>
            <a:cxnSpLocks/>
          </p:cNvCxnSpPr>
          <p:nvPr/>
        </p:nvCxnSpPr>
        <p:spPr>
          <a:xfrm>
            <a:off x="9172791" y="3372031"/>
            <a:ext cx="793455" cy="0"/>
          </a:xfrm>
          <a:prstGeom prst="line">
            <a:avLst/>
          </a:prstGeom>
          <a:noFill/>
          <a:ln w="31750" cap="flat" cmpd="sng" algn="ctr">
            <a:solidFill>
              <a:srgbClr val="4472C4">
                <a:lumMod val="50000"/>
              </a:srgbClr>
            </a:solidFill>
            <a:prstDash val="solid"/>
            <a:miter lim="800000"/>
            <a:headEnd type="none"/>
            <a:tailEnd type="triangle" w="lg" len="lg"/>
          </a:ln>
          <a:effectLst/>
        </p:spPr>
      </p:cxnSp>
      <p:cxnSp>
        <p:nvCxnSpPr>
          <p:cNvPr id="86" name="Straight Connector 85">
            <a:extLst>
              <a:ext uri="{FF2B5EF4-FFF2-40B4-BE49-F238E27FC236}">
                <a16:creationId xmlns:a16="http://schemas.microsoft.com/office/drawing/2014/main" id="{90E303D9-8A40-F05D-D9F1-88CD709682AD}"/>
              </a:ext>
            </a:extLst>
          </p:cNvPr>
          <p:cNvCxnSpPr>
            <a:cxnSpLocks/>
          </p:cNvCxnSpPr>
          <p:nvPr/>
        </p:nvCxnSpPr>
        <p:spPr>
          <a:xfrm>
            <a:off x="3995527" y="1958696"/>
            <a:ext cx="3928880" cy="0"/>
          </a:xfrm>
          <a:prstGeom prst="line">
            <a:avLst/>
          </a:prstGeom>
          <a:noFill/>
          <a:ln w="31750" cap="flat" cmpd="sng" algn="ctr">
            <a:solidFill>
              <a:srgbClr val="0072C6">
                <a:lumMod val="50000"/>
              </a:srgbClr>
            </a:solidFill>
            <a:prstDash val="solid"/>
            <a:headEnd type="none"/>
            <a:tailEnd type="triangle" w="lg" len="lg"/>
          </a:ln>
          <a:effectLst/>
        </p:spPr>
      </p:cxnSp>
      <p:sp>
        <p:nvSpPr>
          <p:cNvPr id="87" name="TextBox 86">
            <a:extLst>
              <a:ext uri="{FF2B5EF4-FFF2-40B4-BE49-F238E27FC236}">
                <a16:creationId xmlns:a16="http://schemas.microsoft.com/office/drawing/2014/main" id="{C5F1A618-9E0B-890B-24AC-3FA6C1DC02C9}"/>
              </a:ext>
            </a:extLst>
          </p:cNvPr>
          <p:cNvSpPr txBox="1"/>
          <p:nvPr/>
        </p:nvSpPr>
        <p:spPr>
          <a:xfrm>
            <a:off x="4940673" y="1490056"/>
            <a:ext cx="195011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Offline Access </a:t>
            </a:r>
          </a:p>
        </p:txBody>
      </p:sp>
      <p:cxnSp>
        <p:nvCxnSpPr>
          <p:cNvPr id="88" name="Straight Connector 87">
            <a:extLst>
              <a:ext uri="{FF2B5EF4-FFF2-40B4-BE49-F238E27FC236}">
                <a16:creationId xmlns:a16="http://schemas.microsoft.com/office/drawing/2014/main" id="{70F7658F-32D4-9BFB-B98C-1CB9B87A30A1}"/>
              </a:ext>
            </a:extLst>
          </p:cNvPr>
          <p:cNvCxnSpPr>
            <a:cxnSpLocks/>
          </p:cNvCxnSpPr>
          <p:nvPr/>
        </p:nvCxnSpPr>
        <p:spPr>
          <a:xfrm flipH="1">
            <a:off x="3995527" y="2337495"/>
            <a:ext cx="3886238" cy="0"/>
          </a:xfrm>
          <a:prstGeom prst="line">
            <a:avLst/>
          </a:prstGeom>
          <a:noFill/>
          <a:ln w="31750" cap="flat" cmpd="sng" algn="ctr">
            <a:solidFill>
              <a:srgbClr val="0072C6">
                <a:lumMod val="50000"/>
              </a:srgbClr>
            </a:solidFill>
            <a:prstDash val="solid"/>
            <a:headEnd type="none"/>
            <a:tailEnd type="triangle" w="lg" len="lg"/>
          </a:ln>
          <a:effectLst/>
        </p:spPr>
      </p:cxnSp>
      <p:sp>
        <p:nvSpPr>
          <p:cNvPr id="89" name="TextBox 88">
            <a:extLst>
              <a:ext uri="{FF2B5EF4-FFF2-40B4-BE49-F238E27FC236}">
                <a16:creationId xmlns:a16="http://schemas.microsoft.com/office/drawing/2014/main" id="{AD2D341A-74DF-5AE5-5B72-FA1FE5754ACA}"/>
              </a:ext>
            </a:extLst>
          </p:cNvPr>
          <p:cNvSpPr txBox="1"/>
          <p:nvPr/>
        </p:nvSpPr>
        <p:spPr>
          <a:xfrm>
            <a:off x="4697726" y="2296510"/>
            <a:ext cx="2444976" cy="461665"/>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Preload LUT Data</a:t>
            </a:r>
          </a:p>
        </p:txBody>
      </p:sp>
      <p:grpSp>
        <p:nvGrpSpPr>
          <p:cNvPr id="90" name="Group 89">
            <a:extLst>
              <a:ext uri="{FF2B5EF4-FFF2-40B4-BE49-F238E27FC236}">
                <a16:creationId xmlns:a16="http://schemas.microsoft.com/office/drawing/2014/main" id="{051A4F0F-8D69-6D79-B4B0-F20BADB59360}"/>
              </a:ext>
            </a:extLst>
          </p:cNvPr>
          <p:cNvGrpSpPr/>
          <p:nvPr/>
        </p:nvGrpSpPr>
        <p:grpSpPr>
          <a:xfrm>
            <a:off x="-4195" y="2924209"/>
            <a:ext cx="1604572" cy="429321"/>
            <a:chOff x="8656586" y="5634888"/>
            <a:chExt cx="1604572" cy="429321"/>
          </a:xfrm>
        </p:grpSpPr>
        <p:sp>
          <p:nvSpPr>
            <p:cNvPr id="91" name="Rounded Rectangular Callout 10">
              <a:extLst>
                <a:ext uri="{FF2B5EF4-FFF2-40B4-BE49-F238E27FC236}">
                  <a16:creationId xmlns:a16="http://schemas.microsoft.com/office/drawing/2014/main" id="{F136263E-1196-028A-B1F9-5013DE6A496F}"/>
                </a:ext>
              </a:extLst>
            </p:cNvPr>
            <p:cNvSpPr/>
            <p:nvPr/>
          </p:nvSpPr>
          <p:spPr>
            <a:xfrm>
              <a:off x="9101955" y="5674053"/>
              <a:ext cx="1159203" cy="311541"/>
            </a:xfrm>
            <a:prstGeom prst="wedgeRoundRectCallout">
              <a:avLst>
                <a:gd name="adj1" fmla="val -41475"/>
                <a:gd name="adj2" fmla="val -49150"/>
                <a:gd name="adj3" fmla="val 16667"/>
              </a:avLst>
            </a:prstGeom>
            <a:solidFill>
              <a:srgbClr val="386641"/>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rPr>
                <a:t>Online</a:t>
              </a:r>
            </a:p>
          </p:txBody>
        </p:sp>
        <p:pic>
          <p:nvPicPr>
            <p:cNvPr id="92" name="Picture 16" descr="Green Tick Checkmark Vector Icon For Checkbox Marker Symbol Stock  Illustration - Download Image Now - iStock">
              <a:extLst>
                <a:ext uri="{FF2B5EF4-FFF2-40B4-BE49-F238E27FC236}">
                  <a16:creationId xmlns:a16="http://schemas.microsoft.com/office/drawing/2014/main" id="{F0F2D935-54DB-2DCE-7C03-0D678B037FF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923" t="19761" r="16420" b="13443"/>
            <a:stretch/>
          </p:blipFill>
          <p:spPr bwMode="auto">
            <a:xfrm>
              <a:off x="8656586" y="5634888"/>
              <a:ext cx="409144" cy="4293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41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150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150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200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250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300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350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2" grpId="0"/>
      <p:bldP spid="73" grpId="0"/>
      <p:bldP spid="74" grpId="0"/>
      <p:bldP spid="75" grpId="0"/>
      <p:bldP spid="78" grpId="0"/>
      <p:bldP spid="79" grpId="0"/>
      <p:bldP spid="80" grpId="0"/>
      <p:bldP spid="81" grpId="0"/>
      <p:bldP spid="82" grpId="0"/>
      <p:bldP spid="83" grpId="0"/>
      <p:bldP spid="87"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BE5700"/>
                </a:solidFill>
              </a:rPr>
              <a:t>Applications To Devices Gap</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Most practical quantum applications require error-rates far below</a:t>
            </a:r>
            <a:r>
              <a:rPr kumimoji="0" lang="en-US" sz="2400" b="0" i="0" u="none" strike="noStrike" kern="0" cap="none" spc="0" normalizeH="0" noProof="0" dirty="0">
                <a:ln>
                  <a:noFill/>
                </a:ln>
                <a:solidFill>
                  <a:prstClr val="white"/>
                </a:solidFill>
                <a:effectLst/>
                <a:uLnTx/>
                <a:uFillTx/>
                <a:latin typeface="Calibri"/>
                <a:ea typeface="+mn-ea"/>
                <a:cs typeface="+mn-cs"/>
              </a:rPr>
              <a:t> device error-rates</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B7305F1D-6EBA-910A-2B0A-19CE95D0806E}"/>
              </a:ext>
            </a:extLst>
          </p:cNvPr>
          <p:cNvSpPr/>
          <p:nvPr/>
        </p:nvSpPr>
        <p:spPr>
          <a:xfrm>
            <a:off x="8590338" y="2480944"/>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Arial" panose="020B0604020202020204"/>
              <a:ea typeface="+mn-ea"/>
              <a:cs typeface="+mn-cs"/>
            </a:endParaRPr>
          </a:p>
        </p:txBody>
      </p:sp>
      <p:pic>
        <p:nvPicPr>
          <p:cNvPr id="38" name="Picture 2" descr="Atom - Free shapes icons">
            <a:extLst>
              <a:ext uri="{FF2B5EF4-FFF2-40B4-BE49-F238E27FC236}">
                <a16:creationId xmlns:a16="http://schemas.microsoft.com/office/drawing/2014/main" id="{5E30FC8F-1A33-D7BA-AB79-18D2C91F4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636058" y="2543070"/>
            <a:ext cx="822960" cy="790147"/>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11B67577-FE4E-5224-F8CA-FD869AE24448}"/>
              </a:ext>
            </a:extLst>
          </p:cNvPr>
          <p:cNvSpPr/>
          <p:nvPr/>
        </p:nvSpPr>
        <p:spPr>
          <a:xfrm>
            <a:off x="9715745" y="2486818"/>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Arial" panose="020B0604020202020204"/>
              <a:ea typeface="+mn-ea"/>
              <a:cs typeface="+mn-cs"/>
            </a:endParaRPr>
          </a:p>
        </p:txBody>
      </p:sp>
      <p:pic>
        <p:nvPicPr>
          <p:cNvPr id="40" name="Picture 6" descr="Neural Network Icons - Free SVG &amp; PNG Neural Network Images - Noun Project">
            <a:extLst>
              <a:ext uri="{FF2B5EF4-FFF2-40B4-BE49-F238E27FC236}">
                <a16:creationId xmlns:a16="http://schemas.microsoft.com/office/drawing/2014/main" id="{3FACD629-ABED-A819-B478-FAD34B4FD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027" y="2555977"/>
            <a:ext cx="777240" cy="77724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a:extLst>
              <a:ext uri="{FF2B5EF4-FFF2-40B4-BE49-F238E27FC236}">
                <a16:creationId xmlns:a16="http://schemas.microsoft.com/office/drawing/2014/main" id="{D5CE7E33-5CF6-9919-E4E7-89D8F77079DE}"/>
              </a:ext>
            </a:extLst>
          </p:cNvPr>
          <p:cNvCxnSpPr>
            <a:cxnSpLocks/>
          </p:cNvCxnSpPr>
          <p:nvPr/>
        </p:nvCxnSpPr>
        <p:spPr>
          <a:xfrm>
            <a:off x="1108308" y="4272076"/>
            <a:ext cx="9975384" cy="0"/>
          </a:xfrm>
          <a:prstGeom prst="straightConnector1">
            <a:avLst/>
          </a:prstGeom>
          <a:noFill/>
          <a:ln w="76200" cap="flat" cmpd="sng" algn="ctr">
            <a:solidFill>
              <a:srgbClr val="343A40"/>
            </a:solidFill>
            <a:prstDash val="solid"/>
            <a:miter lim="800000"/>
            <a:headEnd type="none" w="med" len="med"/>
            <a:tailEnd type="triangle" w="med" len="med"/>
          </a:ln>
          <a:effectLst/>
        </p:spPr>
      </p:cxnSp>
      <p:sp>
        <p:nvSpPr>
          <p:cNvPr id="42" name="TextBox 41">
            <a:extLst>
              <a:ext uri="{FF2B5EF4-FFF2-40B4-BE49-F238E27FC236}">
                <a16:creationId xmlns:a16="http://schemas.microsoft.com/office/drawing/2014/main" id="{B2A92A8E-E7CE-5932-5D78-B71E9410AB28}"/>
              </a:ext>
            </a:extLst>
          </p:cNvPr>
          <p:cNvSpPr txBox="1"/>
          <p:nvPr/>
        </p:nvSpPr>
        <p:spPr>
          <a:xfrm>
            <a:off x="1730041" y="4372292"/>
            <a:ext cx="755335" cy="369332"/>
          </a:xfrm>
          <a:prstGeom prst="rect">
            <a:avLst/>
          </a:prstGeom>
          <a:noFill/>
        </p:spPr>
        <p:txBody>
          <a:bodyPr wrap="none" rtlCol="0">
            <a:spAutoFit/>
          </a:bodyPr>
          <a:lstStyle/>
          <a:p>
            <a:r>
              <a:rPr lang="en-US" dirty="0">
                <a:solidFill>
                  <a:srgbClr val="343A40"/>
                </a:solidFill>
                <a:latin typeface="Meiryo" panose="020B0604030504040204" pitchFamily="34" charset="-128"/>
                <a:ea typeface="Meiryo" panose="020B0604030504040204" pitchFamily="34" charset="-128"/>
              </a:rPr>
              <a:t>2023</a:t>
            </a:r>
          </a:p>
        </p:txBody>
      </p:sp>
      <p:sp>
        <p:nvSpPr>
          <p:cNvPr id="43" name="TextBox 42">
            <a:extLst>
              <a:ext uri="{FF2B5EF4-FFF2-40B4-BE49-F238E27FC236}">
                <a16:creationId xmlns:a16="http://schemas.microsoft.com/office/drawing/2014/main" id="{0DE65521-B667-EB70-62B1-847E1F5C186B}"/>
              </a:ext>
            </a:extLst>
          </p:cNvPr>
          <p:cNvSpPr txBox="1"/>
          <p:nvPr/>
        </p:nvSpPr>
        <p:spPr>
          <a:xfrm>
            <a:off x="4202516" y="4396403"/>
            <a:ext cx="755335" cy="369332"/>
          </a:xfrm>
          <a:prstGeom prst="rect">
            <a:avLst/>
          </a:prstGeom>
          <a:noFill/>
        </p:spPr>
        <p:txBody>
          <a:bodyPr wrap="none" rtlCol="0">
            <a:spAutoFit/>
          </a:bodyPr>
          <a:lstStyle/>
          <a:p>
            <a:r>
              <a:rPr lang="en-US" dirty="0">
                <a:solidFill>
                  <a:srgbClr val="343A40"/>
                </a:solidFill>
                <a:latin typeface="Meiryo" panose="020B0604030504040204" pitchFamily="34" charset="-128"/>
                <a:ea typeface="Meiryo" panose="020B0604030504040204" pitchFamily="34" charset="-128"/>
              </a:rPr>
              <a:t>2026</a:t>
            </a:r>
          </a:p>
        </p:txBody>
      </p:sp>
      <p:sp>
        <p:nvSpPr>
          <p:cNvPr id="44" name="TextBox 43">
            <a:extLst>
              <a:ext uri="{FF2B5EF4-FFF2-40B4-BE49-F238E27FC236}">
                <a16:creationId xmlns:a16="http://schemas.microsoft.com/office/drawing/2014/main" id="{43E4A05B-FB67-989B-01B8-B2DBD4579DE8}"/>
              </a:ext>
            </a:extLst>
          </p:cNvPr>
          <p:cNvSpPr txBox="1"/>
          <p:nvPr/>
        </p:nvSpPr>
        <p:spPr>
          <a:xfrm>
            <a:off x="6489465" y="4387722"/>
            <a:ext cx="766557" cy="369332"/>
          </a:xfrm>
          <a:prstGeom prst="rect">
            <a:avLst/>
          </a:prstGeom>
          <a:noFill/>
        </p:spPr>
        <p:txBody>
          <a:bodyPr wrap="none" rtlCol="0">
            <a:spAutoFit/>
          </a:bodyPr>
          <a:lstStyle/>
          <a:p>
            <a:r>
              <a:rPr lang="en-US" dirty="0">
                <a:solidFill>
                  <a:srgbClr val="343A40"/>
                </a:solidFill>
                <a:latin typeface="Meiryo" panose="020B0604030504040204" pitchFamily="34" charset="-128"/>
                <a:ea typeface="Meiryo" panose="020B0604030504040204" pitchFamily="34" charset="-128"/>
              </a:rPr>
              <a:t>203X</a:t>
            </a:r>
          </a:p>
        </p:txBody>
      </p:sp>
      <p:sp>
        <p:nvSpPr>
          <p:cNvPr id="45" name="TextBox 44">
            <a:extLst>
              <a:ext uri="{FF2B5EF4-FFF2-40B4-BE49-F238E27FC236}">
                <a16:creationId xmlns:a16="http://schemas.microsoft.com/office/drawing/2014/main" id="{BD7D0CD2-8C78-A88D-ECFB-10A9BE7E3226}"/>
              </a:ext>
            </a:extLst>
          </p:cNvPr>
          <p:cNvSpPr txBox="1"/>
          <p:nvPr/>
        </p:nvSpPr>
        <p:spPr>
          <a:xfrm>
            <a:off x="1331148" y="3599664"/>
            <a:ext cx="1564852" cy="646331"/>
          </a:xfrm>
          <a:prstGeom prst="rect">
            <a:avLst/>
          </a:prstGeom>
          <a:noFill/>
        </p:spPr>
        <p:txBody>
          <a:bodyPr wrap="none" rtlCol="0">
            <a:spAutoFit/>
          </a:bodyPr>
          <a:lstStyle/>
          <a:p>
            <a:pPr algn="ctr"/>
            <a:r>
              <a:rPr lang="en-US" dirty="0">
                <a:solidFill>
                  <a:srgbClr val="343A40"/>
                </a:solidFill>
                <a:latin typeface="Meiryo" panose="020B0604030504040204" pitchFamily="34" charset="-128"/>
                <a:ea typeface="Meiryo" panose="020B0604030504040204" pitchFamily="34" charset="-128"/>
              </a:rPr>
              <a:t>~400 qubits</a:t>
            </a:r>
          </a:p>
          <a:p>
            <a:pPr algn="ctr"/>
            <a:r>
              <a:rPr lang="en-US" i="1" dirty="0">
                <a:solidFill>
                  <a:srgbClr val="343A40"/>
                </a:solidFill>
                <a:latin typeface="Meiryo" panose="020B0604030504040204" pitchFamily="34" charset="-128"/>
                <a:ea typeface="Meiryo" panose="020B0604030504040204" pitchFamily="34" charset="-128"/>
              </a:rPr>
              <a:t>p</a:t>
            </a:r>
            <a:r>
              <a:rPr lang="en-US" dirty="0">
                <a:solidFill>
                  <a:srgbClr val="343A40"/>
                </a:solidFill>
                <a:latin typeface="Meiryo" panose="020B0604030504040204" pitchFamily="34" charset="-128"/>
                <a:ea typeface="Meiryo" panose="020B0604030504040204" pitchFamily="34" charset="-128"/>
              </a:rPr>
              <a:t> = 0.5%</a:t>
            </a:r>
          </a:p>
        </p:txBody>
      </p:sp>
      <p:pic>
        <p:nvPicPr>
          <p:cNvPr id="46" name="Picture 2" descr="The Real Deal On IBM's Latest Quantum Computing Announcement">
            <a:extLst>
              <a:ext uri="{FF2B5EF4-FFF2-40B4-BE49-F238E27FC236}">
                <a16:creationId xmlns:a16="http://schemas.microsoft.com/office/drawing/2014/main" id="{E4483DF7-4D4F-9656-F38A-967899B1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528" y="2465558"/>
            <a:ext cx="2061584" cy="115964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981AC5CD-2C4E-9D45-6C0C-A6FBB18A9354}"/>
              </a:ext>
            </a:extLst>
          </p:cNvPr>
          <p:cNvSpPr txBox="1"/>
          <p:nvPr/>
        </p:nvSpPr>
        <p:spPr>
          <a:xfrm>
            <a:off x="3726425" y="3593557"/>
            <a:ext cx="1707519" cy="646331"/>
          </a:xfrm>
          <a:prstGeom prst="rect">
            <a:avLst/>
          </a:prstGeom>
          <a:noFill/>
        </p:spPr>
        <p:txBody>
          <a:bodyPr wrap="none" rtlCol="0">
            <a:spAutoFit/>
          </a:bodyPr>
          <a:lstStyle/>
          <a:p>
            <a:pPr algn="ctr"/>
            <a:r>
              <a:rPr lang="en-US" dirty="0">
                <a:solidFill>
                  <a:srgbClr val="343A40"/>
                </a:solidFill>
                <a:latin typeface="Meiryo" panose="020B0604030504040204" pitchFamily="34" charset="-128"/>
                <a:ea typeface="Meiryo" panose="020B0604030504040204" pitchFamily="34" charset="-128"/>
              </a:rPr>
              <a:t>~4000 qubits</a:t>
            </a:r>
          </a:p>
          <a:p>
            <a:pPr algn="ctr"/>
            <a:r>
              <a:rPr lang="en-US" i="1" dirty="0">
                <a:solidFill>
                  <a:srgbClr val="343A40"/>
                </a:solidFill>
                <a:latin typeface="Meiryo" panose="020B0604030504040204" pitchFamily="34" charset="-128"/>
                <a:ea typeface="Meiryo" panose="020B0604030504040204" pitchFamily="34" charset="-128"/>
              </a:rPr>
              <a:t>p</a:t>
            </a:r>
            <a:r>
              <a:rPr lang="en-US" dirty="0">
                <a:solidFill>
                  <a:srgbClr val="343A40"/>
                </a:solidFill>
                <a:latin typeface="Meiryo" panose="020B0604030504040204" pitchFamily="34" charset="-128"/>
                <a:ea typeface="Meiryo" panose="020B0604030504040204" pitchFamily="34" charset="-128"/>
              </a:rPr>
              <a:t> = 0.1%</a:t>
            </a:r>
          </a:p>
        </p:txBody>
      </p:sp>
      <p:pic>
        <p:nvPicPr>
          <p:cNvPr id="48" name="Picture 4" descr="Rendering of IBM Quantum’s 100,000-qubit quantum-centric supercomputer, expected to be deployed by 2033.">
            <a:extLst>
              <a:ext uri="{FF2B5EF4-FFF2-40B4-BE49-F238E27FC236}">
                <a16:creationId xmlns:a16="http://schemas.microsoft.com/office/drawing/2014/main" id="{FDEE6D5B-1F3E-3FE6-FC3E-E04F043DD7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968" y="2408538"/>
            <a:ext cx="2177552" cy="122519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C32F95EC-15D5-A29E-BEAB-04245A45690A}"/>
              </a:ext>
            </a:extLst>
          </p:cNvPr>
          <p:cNvSpPr txBox="1"/>
          <p:nvPr/>
        </p:nvSpPr>
        <p:spPr>
          <a:xfrm>
            <a:off x="6014176" y="3625029"/>
            <a:ext cx="1717138" cy="646331"/>
          </a:xfrm>
          <a:prstGeom prst="rect">
            <a:avLst/>
          </a:prstGeom>
          <a:noFill/>
        </p:spPr>
        <p:txBody>
          <a:bodyPr wrap="none" rtlCol="0">
            <a:spAutoFit/>
          </a:bodyPr>
          <a:lstStyle/>
          <a:p>
            <a:pPr algn="ctr"/>
            <a:r>
              <a:rPr lang="en-US" dirty="0">
                <a:solidFill>
                  <a:srgbClr val="343A40"/>
                </a:solidFill>
                <a:latin typeface="Meiryo" panose="020B0604030504040204" pitchFamily="34" charset="-128"/>
                <a:ea typeface="Meiryo" panose="020B0604030504040204" pitchFamily="34" charset="-128"/>
              </a:rPr>
              <a:t>~100K qubits</a:t>
            </a:r>
          </a:p>
          <a:p>
            <a:pPr algn="ctr"/>
            <a:r>
              <a:rPr lang="en-US" i="1" dirty="0">
                <a:solidFill>
                  <a:srgbClr val="343A40"/>
                </a:solidFill>
                <a:latin typeface="Meiryo" panose="020B0604030504040204" pitchFamily="34" charset="-128"/>
                <a:ea typeface="Meiryo" panose="020B0604030504040204" pitchFamily="34" charset="-128"/>
              </a:rPr>
              <a:t>p</a:t>
            </a:r>
            <a:r>
              <a:rPr lang="en-US" dirty="0">
                <a:solidFill>
                  <a:srgbClr val="343A40"/>
                </a:solidFill>
                <a:latin typeface="Meiryo" panose="020B0604030504040204" pitchFamily="34" charset="-128"/>
                <a:ea typeface="Meiryo" panose="020B0604030504040204" pitchFamily="34" charset="-128"/>
              </a:rPr>
              <a:t> = 0.01%</a:t>
            </a:r>
          </a:p>
        </p:txBody>
      </p:sp>
      <p:pic>
        <p:nvPicPr>
          <p:cNvPr id="50" name="Picture 6" descr="An IBM Quantum Computer Will Soon Pass the 1,000-Qubit Mark - IEEE Spectrum">
            <a:extLst>
              <a:ext uri="{FF2B5EF4-FFF2-40B4-BE49-F238E27FC236}">
                <a16:creationId xmlns:a16="http://schemas.microsoft.com/office/drawing/2014/main" id="{07C74206-1C61-9234-DDB5-A370FB8A57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321" t="8440" r="3861" b="50306"/>
          <a:stretch/>
        </p:blipFill>
        <p:spPr bwMode="auto">
          <a:xfrm>
            <a:off x="3895767" y="2324486"/>
            <a:ext cx="1538177" cy="128546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3244722F-D0E6-761E-96E6-461FC75D6B5A}"/>
              </a:ext>
            </a:extLst>
          </p:cNvPr>
          <p:cNvSpPr txBox="1"/>
          <p:nvPr/>
        </p:nvSpPr>
        <p:spPr>
          <a:xfrm>
            <a:off x="9203632" y="4392429"/>
            <a:ext cx="684803" cy="369332"/>
          </a:xfrm>
          <a:prstGeom prst="rect">
            <a:avLst/>
          </a:prstGeom>
          <a:noFill/>
        </p:spPr>
        <p:txBody>
          <a:bodyPr wrap="none" rtlCol="0">
            <a:spAutoFit/>
          </a:bodyPr>
          <a:lstStyle/>
          <a:p>
            <a:r>
              <a:rPr lang="en-US" i="1" dirty="0">
                <a:solidFill>
                  <a:srgbClr val="343A40"/>
                </a:solidFill>
                <a:latin typeface="Meiryo" panose="020B0604030504040204" pitchFamily="34" charset="-128"/>
                <a:ea typeface="Meiryo" panose="020B0604030504040204" pitchFamily="34" charset="-128"/>
              </a:rPr>
              <a:t>Goal</a:t>
            </a:r>
          </a:p>
        </p:txBody>
      </p:sp>
      <p:sp>
        <p:nvSpPr>
          <p:cNvPr id="52" name="TextBox 51">
            <a:extLst>
              <a:ext uri="{FF2B5EF4-FFF2-40B4-BE49-F238E27FC236}">
                <a16:creationId xmlns:a16="http://schemas.microsoft.com/office/drawing/2014/main" id="{6498D6D9-C0DF-57E1-D318-F1F2ECD5F983}"/>
              </a:ext>
            </a:extLst>
          </p:cNvPr>
          <p:cNvSpPr txBox="1"/>
          <p:nvPr/>
        </p:nvSpPr>
        <p:spPr>
          <a:xfrm>
            <a:off x="8321912" y="3596525"/>
            <a:ext cx="2515369" cy="646331"/>
          </a:xfrm>
          <a:prstGeom prst="rect">
            <a:avLst/>
          </a:prstGeom>
          <a:noFill/>
        </p:spPr>
        <p:txBody>
          <a:bodyPr wrap="none" rtlCol="0">
            <a:spAutoFit/>
          </a:bodyPr>
          <a:lstStyle/>
          <a:p>
            <a:pPr algn="ctr"/>
            <a:r>
              <a:rPr lang="en-US" i="1" dirty="0">
                <a:solidFill>
                  <a:srgbClr val="343A40"/>
                </a:solidFill>
                <a:latin typeface="Meiryo" panose="020B0604030504040204" pitchFamily="34" charset="-128"/>
                <a:ea typeface="Meiryo" panose="020B0604030504040204" pitchFamily="34" charset="-128"/>
              </a:rPr>
              <a:t>Applications-at-scale</a:t>
            </a:r>
          </a:p>
          <a:p>
            <a:pPr algn="ctr"/>
            <a:r>
              <a:rPr lang="en-US" i="1" dirty="0">
                <a:solidFill>
                  <a:srgbClr val="343A40"/>
                </a:solidFill>
                <a:latin typeface="Meiryo" panose="020B0604030504040204" pitchFamily="34" charset="-128"/>
                <a:ea typeface="Meiryo" panose="020B0604030504040204" pitchFamily="34" charset="-128"/>
              </a:rPr>
              <a:t>p &lt; 10</a:t>
            </a:r>
            <a:r>
              <a:rPr lang="en-US" i="1" baseline="30000" dirty="0">
                <a:solidFill>
                  <a:srgbClr val="343A40"/>
                </a:solidFill>
                <a:latin typeface="Meiryo" panose="020B0604030504040204" pitchFamily="34" charset="-128"/>
                <a:ea typeface="Meiryo" panose="020B0604030504040204" pitchFamily="34" charset="-128"/>
              </a:rPr>
              <a:t>-15</a:t>
            </a:r>
            <a:endParaRPr lang="en-US" i="1" dirty="0">
              <a:solidFill>
                <a:srgbClr val="343A40"/>
              </a:solidFill>
              <a:latin typeface="Meiryo" panose="020B0604030504040204" pitchFamily="34" charset="-128"/>
              <a:ea typeface="Meiryo" panose="020B0604030504040204" pitchFamily="34" charset="-128"/>
            </a:endParaRPr>
          </a:p>
        </p:txBody>
      </p:sp>
      <p:cxnSp>
        <p:nvCxnSpPr>
          <p:cNvPr id="53" name="Straight Arrow Connector 52">
            <a:extLst>
              <a:ext uri="{FF2B5EF4-FFF2-40B4-BE49-F238E27FC236}">
                <a16:creationId xmlns:a16="http://schemas.microsoft.com/office/drawing/2014/main" id="{2C49BADD-296A-1BF5-1831-6823F8092AA7}"/>
              </a:ext>
            </a:extLst>
          </p:cNvPr>
          <p:cNvCxnSpPr>
            <a:cxnSpLocks/>
            <a:stCxn id="44" idx="3"/>
            <a:endCxn id="51" idx="1"/>
          </p:cNvCxnSpPr>
          <p:nvPr/>
        </p:nvCxnSpPr>
        <p:spPr>
          <a:xfrm>
            <a:off x="7256022" y="4572388"/>
            <a:ext cx="1947610" cy="4707"/>
          </a:xfrm>
          <a:prstGeom prst="straightConnector1">
            <a:avLst/>
          </a:prstGeom>
          <a:noFill/>
          <a:ln w="38100" cap="flat" cmpd="sng" algn="ctr">
            <a:solidFill>
              <a:srgbClr val="EF255B"/>
            </a:solidFill>
            <a:prstDash val="solid"/>
            <a:miter lim="800000"/>
            <a:headEnd type="triangle"/>
            <a:tailEnd type="triangle"/>
          </a:ln>
          <a:effectLst/>
        </p:spPr>
      </p:cxnSp>
      <p:sp>
        <p:nvSpPr>
          <p:cNvPr id="54" name="TextBox 53">
            <a:extLst>
              <a:ext uri="{FF2B5EF4-FFF2-40B4-BE49-F238E27FC236}">
                <a16:creationId xmlns:a16="http://schemas.microsoft.com/office/drawing/2014/main" id="{FDDE8F4C-E21E-E366-20C2-C884066AF24F}"/>
              </a:ext>
            </a:extLst>
          </p:cNvPr>
          <p:cNvSpPr txBox="1"/>
          <p:nvPr/>
        </p:nvSpPr>
        <p:spPr>
          <a:xfrm>
            <a:off x="6302055" y="4739889"/>
            <a:ext cx="3855543" cy="400110"/>
          </a:xfrm>
          <a:prstGeom prst="rect">
            <a:avLst/>
          </a:prstGeom>
          <a:noFill/>
        </p:spPr>
        <p:txBody>
          <a:bodyPr wrap="none" rtlCol="0">
            <a:spAutoFit/>
          </a:bodyPr>
          <a:lstStyle/>
          <a:p>
            <a:r>
              <a:rPr lang="en-US" sz="2000" dirty="0">
                <a:solidFill>
                  <a:srgbClr val="EF255B"/>
                </a:solidFill>
                <a:latin typeface="Meiryo" panose="020B0604030504040204" pitchFamily="34" charset="-128"/>
                <a:ea typeface="Meiryo" panose="020B0604030504040204" pitchFamily="34" charset="-128"/>
              </a:rPr>
              <a:t>Significant gap in error rates!</a:t>
            </a:r>
          </a:p>
        </p:txBody>
      </p:sp>
    </p:spTree>
    <p:extLst>
      <p:ext uri="{BB962C8B-B14F-4D97-AF65-F5344CB8AC3E}">
        <p14:creationId xmlns:p14="http://schemas.microsoft.com/office/powerpoint/2010/main" val="33495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3000"/>
                                        <p:tgtEl>
                                          <p:spTgt spid="41"/>
                                        </p:tgtEl>
                                      </p:cBhvr>
                                    </p:animEffect>
                                  </p:childTnLst>
                                </p:cTn>
                              </p:par>
                              <p:par>
                                <p:cTn id="8" presetID="9" presetClass="entr" presetSubtype="0" fill="hold" nodeType="withEffect">
                                  <p:stCondLst>
                                    <p:cond delay="50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par>
                                <p:cTn id="14" presetID="9" presetClass="entr" presetSubtype="0" fill="hold" grpId="0" nodeType="withEffect">
                                  <p:stCondLst>
                                    <p:cond delay="50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9" presetClass="entr" presetSubtype="0"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dissolve">
                                      <p:cBhvr>
                                        <p:cTn id="19" dur="500"/>
                                        <p:tgtEl>
                                          <p:spTgt spid="50"/>
                                        </p:tgtEl>
                                      </p:cBhvr>
                                    </p:animEffect>
                                  </p:childTnLst>
                                </p:cTn>
                              </p:par>
                              <p:par>
                                <p:cTn id="20" presetID="9" presetClass="entr" presetSubtype="0" fill="hold" grpId="0" nodeType="withEffect">
                                  <p:stCondLst>
                                    <p:cond delay="100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par>
                                <p:cTn id="23" presetID="9" presetClass="entr" presetSubtype="0" fill="hold" grpId="0"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par>
                                <p:cTn id="26" presetID="9" presetClass="entr" presetSubtype="0" fill="hold" grpId="0" nodeType="withEffect">
                                  <p:stCondLst>
                                    <p:cond delay="150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par>
                                <p:cTn id="29" presetID="9" presetClass="entr" presetSubtype="0" fill="hold" nodeType="withEffect">
                                  <p:stCondLst>
                                    <p:cond delay="1500"/>
                                  </p:stCondLst>
                                  <p:childTnLst>
                                    <p:set>
                                      <p:cBhvr>
                                        <p:cTn id="30" dur="1" fill="hold">
                                          <p:stCondLst>
                                            <p:cond delay="0"/>
                                          </p:stCondLst>
                                        </p:cTn>
                                        <p:tgtEl>
                                          <p:spTgt spid="48"/>
                                        </p:tgtEl>
                                        <p:attrNameLst>
                                          <p:attrName>style.visibility</p:attrName>
                                        </p:attrNameLst>
                                      </p:cBhvr>
                                      <p:to>
                                        <p:strVal val="visible"/>
                                      </p:to>
                                    </p:set>
                                    <p:animEffect transition="in" filter="dissolve">
                                      <p:cBhvr>
                                        <p:cTn id="31" dur="500"/>
                                        <p:tgtEl>
                                          <p:spTgt spid="48"/>
                                        </p:tgtEl>
                                      </p:cBhvr>
                                    </p:animEffect>
                                  </p:childTnLst>
                                </p:cTn>
                              </p:par>
                              <p:par>
                                <p:cTn id="32" presetID="9" presetClass="entr" presetSubtype="0" fill="hold" grpId="0" nodeType="withEffect">
                                  <p:stCondLst>
                                    <p:cond delay="1500"/>
                                  </p:stCondLst>
                                  <p:childTnLst>
                                    <p:set>
                                      <p:cBhvr>
                                        <p:cTn id="33" dur="1" fill="hold">
                                          <p:stCondLst>
                                            <p:cond delay="0"/>
                                          </p:stCondLst>
                                        </p:cTn>
                                        <p:tgtEl>
                                          <p:spTgt spid="49"/>
                                        </p:tgtEl>
                                        <p:attrNameLst>
                                          <p:attrName>style.visibility</p:attrName>
                                        </p:attrNameLst>
                                      </p:cBhvr>
                                      <p:to>
                                        <p:strVal val="visible"/>
                                      </p:to>
                                    </p:set>
                                    <p:animEffect transition="in" filter="dissolv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par>
                                <p:cTn id="40" presetID="9"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dissolve">
                                      <p:cBhvr>
                                        <p:cTn id="42" dur="500"/>
                                        <p:tgtEl>
                                          <p:spTgt spid="3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ssolve">
                                      <p:cBhvr>
                                        <p:cTn id="45" dur="500"/>
                                        <p:tgtEl>
                                          <p:spTgt spid="39"/>
                                        </p:tgtEl>
                                      </p:cBhvr>
                                    </p:animEffect>
                                  </p:childTnLst>
                                </p:cTn>
                              </p:par>
                              <p:par>
                                <p:cTn id="46" presetID="9"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dissolve">
                                      <p:cBhvr>
                                        <p:cTn id="48" dur="500"/>
                                        <p:tgtEl>
                                          <p:spTgt spid="4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dissolve">
                                      <p:cBhvr>
                                        <p:cTn id="51" dur="500"/>
                                        <p:tgtEl>
                                          <p:spTgt spid="5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dissolve">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animBg="1"/>
      <p:bldP spid="39" grpId="0" animBg="1"/>
      <p:bldP spid="42" grpId="0"/>
      <p:bldP spid="43" grpId="0"/>
      <p:bldP spid="44" grpId="0"/>
      <p:bldP spid="45" grpId="0"/>
      <p:bldP spid="47" grpId="0"/>
      <p:bldP spid="49" grpId="0"/>
      <p:bldP spid="51" grpId="0"/>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Challenge: Memory</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 Complexity Of LILLIPUT</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a:t>LUT sizes exceed FPGA on-chip memory</a:t>
            </a:r>
            <a:endParaRPr lang="en-US" i="1" dirty="0"/>
          </a:p>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37" name="Table 5">
            <a:extLst>
              <a:ext uri="{FF2B5EF4-FFF2-40B4-BE49-F238E27FC236}">
                <a16:creationId xmlns:a16="http://schemas.microsoft.com/office/drawing/2014/main" id="{7E382326-E28B-1796-04AB-1E3ACD03FCB1}"/>
              </a:ext>
            </a:extLst>
          </p:cNvPr>
          <p:cNvGraphicFramePr>
            <a:graphicFrameLocks noGrp="1"/>
          </p:cNvGraphicFramePr>
          <p:nvPr>
            <p:extLst>
              <p:ext uri="{D42A27DB-BD31-4B8C-83A1-F6EECF244321}">
                <p14:modId xmlns:p14="http://schemas.microsoft.com/office/powerpoint/2010/main" val="3636466705"/>
              </p:ext>
            </p:extLst>
          </p:nvPr>
        </p:nvGraphicFramePr>
        <p:xfrm>
          <a:off x="7843024" y="3969696"/>
          <a:ext cx="419100" cy="1281562"/>
        </p:xfrm>
        <a:graphic>
          <a:graphicData uri="http://schemas.openxmlformats.org/drawingml/2006/table">
            <a:tbl>
              <a:tblPr firstRow="1" bandRow="1"/>
              <a:tblGrid>
                <a:gridCol w="419100">
                  <a:extLst>
                    <a:ext uri="{9D8B030D-6E8A-4147-A177-3AD203B41FA5}">
                      <a16:colId xmlns:a16="http://schemas.microsoft.com/office/drawing/2014/main" val="4036083996"/>
                    </a:ext>
                  </a:extLst>
                </a:gridCol>
              </a:tblGrid>
              <a:tr h="1281562">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390"/>
                    </a:solidFill>
                  </a:tcPr>
                </a:tc>
                <a:extLst>
                  <a:ext uri="{0D108BD9-81ED-4DB2-BD59-A6C34878D82A}">
                    <a16:rowId xmlns:a16="http://schemas.microsoft.com/office/drawing/2014/main" val="3264581238"/>
                  </a:ext>
                </a:extLst>
              </a:tr>
            </a:tbl>
          </a:graphicData>
        </a:graphic>
      </p:graphicFrame>
      <p:sp>
        <p:nvSpPr>
          <p:cNvPr id="38" name="TextBox 37">
            <a:extLst>
              <a:ext uri="{FF2B5EF4-FFF2-40B4-BE49-F238E27FC236}">
                <a16:creationId xmlns:a16="http://schemas.microsoft.com/office/drawing/2014/main" id="{6B3BDDDB-A576-3BFA-E12A-200D41137E4F}"/>
              </a:ext>
            </a:extLst>
          </p:cNvPr>
          <p:cNvSpPr txBox="1"/>
          <p:nvPr/>
        </p:nvSpPr>
        <p:spPr>
          <a:xfrm>
            <a:off x="7243500" y="4246253"/>
            <a:ext cx="809074" cy="683264"/>
          </a:xfrm>
          <a:prstGeom prst="rect">
            <a:avLst/>
          </a:prstGeom>
          <a:noFill/>
        </p:spPr>
        <p:txBody>
          <a:bodyPr wrap="square" lIns="182880" tIns="146304" rIns="182880" bIns="146304" rtlCol="0">
            <a:spAutoFit/>
          </a:bodyPr>
          <a:lstStyle/>
          <a:p>
            <a:pPr>
              <a:lnSpc>
                <a:spcPct val="90000"/>
              </a:lnSpc>
              <a:spcAft>
                <a:spcPts val="600"/>
              </a:spcAft>
            </a:pPr>
            <a:r>
              <a:rPr lang="en-US" sz="2800" b="1" i="1" dirty="0">
                <a:solidFill>
                  <a:srgbClr val="4472C4">
                    <a:lumMod val="50000"/>
                  </a:srgbClr>
                </a:solidFill>
                <a:cs typeface="Calibri" panose="020F0502020204030204" pitchFamily="34" charset="0"/>
              </a:rPr>
              <a:t>2</a:t>
            </a:r>
            <a:r>
              <a:rPr lang="en-US" sz="2800" b="1" i="1" baseline="30000" dirty="0">
                <a:solidFill>
                  <a:srgbClr val="4472C4">
                    <a:lumMod val="50000"/>
                  </a:srgbClr>
                </a:solidFill>
                <a:cs typeface="Calibri" panose="020F0502020204030204" pitchFamily="34" charset="0"/>
              </a:rPr>
              <a:t>8</a:t>
            </a:r>
          </a:p>
        </p:txBody>
      </p:sp>
      <p:graphicFrame>
        <p:nvGraphicFramePr>
          <p:cNvPr id="39" name="Table 5">
            <a:extLst>
              <a:ext uri="{FF2B5EF4-FFF2-40B4-BE49-F238E27FC236}">
                <a16:creationId xmlns:a16="http://schemas.microsoft.com/office/drawing/2014/main" id="{1C2D8A3E-DD69-1383-A6B0-587BB48D6CB1}"/>
              </a:ext>
            </a:extLst>
          </p:cNvPr>
          <p:cNvGraphicFramePr>
            <a:graphicFrameLocks noGrp="1"/>
          </p:cNvGraphicFramePr>
          <p:nvPr>
            <p:extLst>
              <p:ext uri="{D42A27DB-BD31-4B8C-83A1-F6EECF244321}">
                <p14:modId xmlns:p14="http://schemas.microsoft.com/office/powerpoint/2010/main" val="750193294"/>
              </p:ext>
            </p:extLst>
          </p:nvPr>
        </p:nvGraphicFramePr>
        <p:xfrm>
          <a:off x="9237303" y="3180514"/>
          <a:ext cx="782051" cy="2055245"/>
        </p:xfrm>
        <a:graphic>
          <a:graphicData uri="http://schemas.openxmlformats.org/drawingml/2006/table">
            <a:tbl>
              <a:tblPr firstRow="1" bandRow="1"/>
              <a:tblGrid>
                <a:gridCol w="782051">
                  <a:extLst>
                    <a:ext uri="{9D8B030D-6E8A-4147-A177-3AD203B41FA5}">
                      <a16:colId xmlns:a16="http://schemas.microsoft.com/office/drawing/2014/main" val="4036083996"/>
                    </a:ext>
                  </a:extLst>
                </a:gridCol>
              </a:tblGrid>
              <a:tr h="2055245">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B9A46"/>
                    </a:solidFill>
                  </a:tcPr>
                </a:tc>
                <a:extLst>
                  <a:ext uri="{0D108BD9-81ED-4DB2-BD59-A6C34878D82A}">
                    <a16:rowId xmlns:a16="http://schemas.microsoft.com/office/drawing/2014/main" val="3264581238"/>
                  </a:ext>
                </a:extLst>
              </a:tr>
            </a:tbl>
          </a:graphicData>
        </a:graphic>
      </p:graphicFrame>
      <p:graphicFrame>
        <p:nvGraphicFramePr>
          <p:cNvPr id="40" name="Table 5">
            <a:extLst>
              <a:ext uri="{FF2B5EF4-FFF2-40B4-BE49-F238E27FC236}">
                <a16:creationId xmlns:a16="http://schemas.microsoft.com/office/drawing/2014/main" id="{9FE0B87C-04F9-690D-A8F2-92CFD6A78DC9}"/>
              </a:ext>
            </a:extLst>
          </p:cNvPr>
          <p:cNvGraphicFramePr>
            <a:graphicFrameLocks noGrp="1"/>
          </p:cNvGraphicFramePr>
          <p:nvPr>
            <p:extLst>
              <p:ext uri="{D42A27DB-BD31-4B8C-83A1-F6EECF244321}">
                <p14:modId xmlns:p14="http://schemas.microsoft.com/office/powerpoint/2010/main" val="2237439552"/>
              </p:ext>
            </p:extLst>
          </p:nvPr>
        </p:nvGraphicFramePr>
        <p:xfrm>
          <a:off x="10847138" y="1751866"/>
          <a:ext cx="1025691" cy="3483894"/>
        </p:xfrm>
        <a:graphic>
          <a:graphicData uri="http://schemas.openxmlformats.org/drawingml/2006/table">
            <a:tbl>
              <a:tblPr firstRow="1" bandRow="1"/>
              <a:tblGrid>
                <a:gridCol w="1025691">
                  <a:extLst>
                    <a:ext uri="{9D8B030D-6E8A-4147-A177-3AD203B41FA5}">
                      <a16:colId xmlns:a16="http://schemas.microsoft.com/office/drawing/2014/main" val="4036083996"/>
                    </a:ext>
                  </a:extLst>
                </a:gridCol>
              </a:tblGrid>
              <a:tr h="3483894">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86E7D"/>
                    </a:solidFill>
                  </a:tcPr>
                </a:tc>
                <a:extLst>
                  <a:ext uri="{0D108BD9-81ED-4DB2-BD59-A6C34878D82A}">
                    <a16:rowId xmlns:a16="http://schemas.microsoft.com/office/drawing/2014/main" val="3264581238"/>
                  </a:ext>
                </a:extLst>
              </a:tr>
            </a:tbl>
          </a:graphicData>
        </a:graphic>
      </p:graphicFrame>
      <p:sp>
        <p:nvSpPr>
          <p:cNvPr id="41" name="TextBox 40">
            <a:extLst>
              <a:ext uri="{FF2B5EF4-FFF2-40B4-BE49-F238E27FC236}">
                <a16:creationId xmlns:a16="http://schemas.microsoft.com/office/drawing/2014/main" id="{8A089A42-4E1D-ABBF-5199-8AAFE5B8F593}"/>
              </a:ext>
            </a:extLst>
          </p:cNvPr>
          <p:cNvSpPr txBox="1"/>
          <p:nvPr/>
        </p:nvSpPr>
        <p:spPr>
          <a:xfrm>
            <a:off x="7604366" y="5269845"/>
            <a:ext cx="97709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[d=3]</a:t>
            </a:r>
          </a:p>
        </p:txBody>
      </p:sp>
      <p:sp>
        <p:nvSpPr>
          <p:cNvPr id="42" name="TextBox 41">
            <a:extLst>
              <a:ext uri="{FF2B5EF4-FFF2-40B4-BE49-F238E27FC236}">
                <a16:creationId xmlns:a16="http://schemas.microsoft.com/office/drawing/2014/main" id="{A16D4EA8-1BD0-DD27-5855-4BB601CFFED4}"/>
              </a:ext>
            </a:extLst>
          </p:cNvPr>
          <p:cNvSpPr txBox="1"/>
          <p:nvPr/>
        </p:nvSpPr>
        <p:spPr>
          <a:xfrm>
            <a:off x="9176667" y="5269845"/>
            <a:ext cx="913082"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[d=4]</a:t>
            </a:r>
          </a:p>
        </p:txBody>
      </p:sp>
      <p:sp>
        <p:nvSpPr>
          <p:cNvPr id="43" name="TextBox 42">
            <a:extLst>
              <a:ext uri="{FF2B5EF4-FFF2-40B4-BE49-F238E27FC236}">
                <a16:creationId xmlns:a16="http://schemas.microsoft.com/office/drawing/2014/main" id="{9BEE6B28-F6B4-A0E6-F8FB-0999B1FDA8B0}"/>
              </a:ext>
            </a:extLst>
          </p:cNvPr>
          <p:cNvSpPr txBox="1"/>
          <p:nvPr/>
        </p:nvSpPr>
        <p:spPr>
          <a:xfrm>
            <a:off x="10952627" y="5269844"/>
            <a:ext cx="1025691"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[d=5]</a:t>
            </a:r>
          </a:p>
        </p:txBody>
      </p:sp>
      <p:sp>
        <p:nvSpPr>
          <p:cNvPr id="44" name="TextBox 43">
            <a:extLst>
              <a:ext uri="{FF2B5EF4-FFF2-40B4-BE49-F238E27FC236}">
                <a16:creationId xmlns:a16="http://schemas.microsoft.com/office/drawing/2014/main" id="{7A51F6AA-DE7B-0995-104A-5E1292AAE8F9}"/>
              </a:ext>
            </a:extLst>
          </p:cNvPr>
          <p:cNvSpPr txBox="1"/>
          <p:nvPr/>
        </p:nvSpPr>
        <p:spPr>
          <a:xfrm>
            <a:off x="10162185" y="4236496"/>
            <a:ext cx="809074" cy="683264"/>
          </a:xfrm>
          <a:prstGeom prst="rect">
            <a:avLst/>
          </a:prstGeom>
          <a:noFill/>
        </p:spPr>
        <p:txBody>
          <a:bodyPr wrap="square" lIns="182880" tIns="146304" rIns="182880" bIns="146304" rtlCol="0">
            <a:spAutoFit/>
          </a:bodyPr>
          <a:lstStyle/>
          <a:p>
            <a:pPr>
              <a:lnSpc>
                <a:spcPct val="90000"/>
              </a:lnSpc>
              <a:spcAft>
                <a:spcPts val="600"/>
              </a:spcAft>
            </a:pPr>
            <a:r>
              <a:rPr lang="en-US" sz="2800" b="1" i="1" dirty="0">
                <a:solidFill>
                  <a:srgbClr val="4472C4">
                    <a:lumMod val="50000"/>
                  </a:srgbClr>
                </a:solidFill>
                <a:cs typeface="Calibri" panose="020F0502020204030204" pitchFamily="34" charset="0"/>
              </a:rPr>
              <a:t>2</a:t>
            </a:r>
            <a:r>
              <a:rPr lang="en-US" sz="2800" b="1" i="1" baseline="30000" dirty="0">
                <a:solidFill>
                  <a:srgbClr val="4472C4">
                    <a:lumMod val="50000"/>
                  </a:srgbClr>
                </a:solidFill>
                <a:cs typeface="Calibri" panose="020F0502020204030204" pitchFamily="34" charset="0"/>
              </a:rPr>
              <a:t>24</a:t>
            </a:r>
          </a:p>
        </p:txBody>
      </p:sp>
      <p:sp>
        <p:nvSpPr>
          <p:cNvPr id="45" name="TextBox 44">
            <a:extLst>
              <a:ext uri="{FF2B5EF4-FFF2-40B4-BE49-F238E27FC236}">
                <a16:creationId xmlns:a16="http://schemas.microsoft.com/office/drawing/2014/main" id="{715006C9-38E5-FE07-890E-DB0A63ABE3AC}"/>
              </a:ext>
            </a:extLst>
          </p:cNvPr>
          <p:cNvSpPr txBox="1"/>
          <p:nvPr/>
        </p:nvSpPr>
        <p:spPr>
          <a:xfrm>
            <a:off x="8572931" y="4245882"/>
            <a:ext cx="809074" cy="683264"/>
          </a:xfrm>
          <a:prstGeom prst="rect">
            <a:avLst/>
          </a:prstGeom>
          <a:noFill/>
        </p:spPr>
        <p:txBody>
          <a:bodyPr wrap="square" lIns="182880" tIns="146304" rIns="182880" bIns="146304" rtlCol="0">
            <a:spAutoFit/>
          </a:bodyPr>
          <a:lstStyle/>
          <a:p>
            <a:pPr>
              <a:lnSpc>
                <a:spcPct val="90000"/>
              </a:lnSpc>
              <a:spcAft>
                <a:spcPts val="600"/>
              </a:spcAft>
            </a:pPr>
            <a:r>
              <a:rPr lang="en-US" sz="2800" b="1" i="1" dirty="0">
                <a:solidFill>
                  <a:srgbClr val="4472C4">
                    <a:lumMod val="50000"/>
                  </a:srgbClr>
                </a:solidFill>
                <a:cs typeface="Calibri" panose="020F0502020204030204" pitchFamily="34" charset="0"/>
              </a:rPr>
              <a:t>2</a:t>
            </a:r>
            <a:r>
              <a:rPr lang="en-US" sz="2800" b="1" i="1" baseline="30000" dirty="0">
                <a:solidFill>
                  <a:srgbClr val="4472C4">
                    <a:lumMod val="50000"/>
                  </a:srgbClr>
                </a:solidFill>
                <a:cs typeface="Calibri" panose="020F0502020204030204" pitchFamily="34" charset="0"/>
              </a:rPr>
              <a:t>16</a:t>
            </a:r>
          </a:p>
        </p:txBody>
      </p:sp>
      <p:sp>
        <p:nvSpPr>
          <p:cNvPr id="46" name="TextBox 45">
            <a:extLst>
              <a:ext uri="{FF2B5EF4-FFF2-40B4-BE49-F238E27FC236}">
                <a16:creationId xmlns:a16="http://schemas.microsoft.com/office/drawing/2014/main" id="{7BE7F448-1E3A-23FB-340A-68FE2E60967D}"/>
              </a:ext>
            </a:extLst>
          </p:cNvPr>
          <p:cNvSpPr txBox="1"/>
          <p:nvPr/>
        </p:nvSpPr>
        <p:spPr>
          <a:xfrm>
            <a:off x="10785802" y="1325613"/>
            <a:ext cx="1334340" cy="461665"/>
          </a:xfrm>
          <a:prstGeom prst="rect">
            <a:avLst/>
          </a:prstGeom>
          <a:noFill/>
        </p:spPr>
        <p:txBody>
          <a:bodyPr wrap="square" rtlCol="0">
            <a:spAutoFit/>
          </a:bodyPr>
          <a:lstStyle>
            <a:defPPr>
              <a:defRPr lang="en-US"/>
            </a:defPPr>
            <a:lvl1pPr marR="0" lvl="0" fontAlgn="auto">
              <a:lnSpc>
                <a:spcPct val="100000"/>
              </a:lnSpc>
              <a:spcBef>
                <a:spcPts val="0"/>
              </a:spcBef>
              <a:spcAft>
                <a:spcPts val="0"/>
              </a:spcAft>
              <a:buClrTx/>
              <a:buSzTx/>
              <a:tabLst/>
              <a:defRPr kumimoji="0" sz="2400" b="0" i="0" u="none" strike="noStrike" cap="none" spc="0" normalizeH="0" baseline="0">
                <a:ln>
                  <a:noFill/>
                </a:ln>
                <a:solidFill>
                  <a:srgbClr val="0072C6">
                    <a:lumMod val="50000"/>
                  </a:srgbClr>
                </a:solidFill>
                <a:effectLst/>
                <a:uLnTx/>
                <a:uFillTx/>
                <a:latin typeface="Calibri" panose="020F0502020204030204" pitchFamily="34" charset="0"/>
                <a:cs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panose="020F0502020204030204" pitchFamily="34" charset="0"/>
                <a:cs typeface="Calibri" panose="020F0502020204030204" pitchFamily="34" charset="0"/>
              </a:rPr>
              <a:t>148 MB</a:t>
            </a:r>
          </a:p>
        </p:txBody>
      </p:sp>
      <p:sp>
        <p:nvSpPr>
          <p:cNvPr id="47" name="TextBox 46">
            <a:extLst>
              <a:ext uri="{FF2B5EF4-FFF2-40B4-BE49-F238E27FC236}">
                <a16:creationId xmlns:a16="http://schemas.microsoft.com/office/drawing/2014/main" id="{49897575-D7A8-51B8-6A2A-F88452A7EBB3}"/>
              </a:ext>
            </a:extLst>
          </p:cNvPr>
          <p:cNvSpPr txBox="1"/>
          <p:nvPr/>
        </p:nvSpPr>
        <p:spPr>
          <a:xfrm>
            <a:off x="7604366" y="3536342"/>
            <a:ext cx="977097" cy="461665"/>
          </a:xfrm>
          <a:prstGeom prst="rect">
            <a:avLst/>
          </a:prstGeom>
          <a:noFill/>
        </p:spPr>
        <p:txBody>
          <a:bodyPr wrap="square" rtlCol="0">
            <a:spAutoFit/>
          </a:bodyPr>
          <a:lstStyle>
            <a:defPPr>
              <a:defRPr lang="en-US"/>
            </a:defPPr>
            <a:lvl1pPr marR="0" lvl="0" fontAlgn="auto">
              <a:lnSpc>
                <a:spcPct val="100000"/>
              </a:lnSpc>
              <a:spcBef>
                <a:spcPts val="0"/>
              </a:spcBef>
              <a:spcAft>
                <a:spcPts val="0"/>
              </a:spcAft>
              <a:buClrTx/>
              <a:buSzTx/>
              <a:tabLst/>
              <a:defRPr kumimoji="0" sz="2400" b="0" i="0" u="none" strike="noStrike" cap="none" spc="0" normalizeH="0" baseline="0">
                <a:ln>
                  <a:noFill/>
                </a:ln>
                <a:solidFill>
                  <a:srgbClr val="0072C6">
                    <a:lumMod val="50000"/>
                  </a:srgbClr>
                </a:solidFill>
                <a:effectLst/>
                <a:uLnTx/>
                <a:uFillTx/>
                <a:latin typeface="Calibri" panose="020F0502020204030204" pitchFamily="34" charset="0"/>
                <a:cs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panose="020F0502020204030204" pitchFamily="34" charset="0"/>
                <a:cs typeface="Calibri" panose="020F0502020204030204" pitchFamily="34" charset="0"/>
              </a:rPr>
              <a:t>832 B</a:t>
            </a:r>
          </a:p>
        </p:txBody>
      </p:sp>
      <p:sp>
        <p:nvSpPr>
          <p:cNvPr id="48" name="TextBox 47">
            <a:extLst>
              <a:ext uri="{FF2B5EF4-FFF2-40B4-BE49-F238E27FC236}">
                <a16:creationId xmlns:a16="http://schemas.microsoft.com/office/drawing/2014/main" id="{DEDCC42F-0858-9D33-2A96-5DCC22A676FD}"/>
              </a:ext>
            </a:extLst>
          </p:cNvPr>
          <p:cNvSpPr txBox="1"/>
          <p:nvPr/>
        </p:nvSpPr>
        <p:spPr>
          <a:xfrm>
            <a:off x="9076490" y="2723996"/>
            <a:ext cx="1130595" cy="461665"/>
          </a:xfrm>
          <a:prstGeom prst="rect">
            <a:avLst/>
          </a:prstGeom>
          <a:noFill/>
        </p:spPr>
        <p:txBody>
          <a:bodyPr wrap="square" rtlCol="0">
            <a:spAutoFit/>
          </a:bodyPr>
          <a:lstStyle>
            <a:defPPr>
              <a:defRPr lang="en-US"/>
            </a:defPPr>
            <a:lvl1pPr marR="0" lvl="0" fontAlgn="auto">
              <a:lnSpc>
                <a:spcPct val="100000"/>
              </a:lnSpc>
              <a:spcBef>
                <a:spcPts val="0"/>
              </a:spcBef>
              <a:spcAft>
                <a:spcPts val="0"/>
              </a:spcAft>
              <a:buClrTx/>
              <a:buSzTx/>
              <a:tabLst/>
              <a:defRPr kumimoji="0" sz="2400" b="0" i="0" u="none" strike="noStrike" cap="none" spc="0" normalizeH="0" baseline="0">
                <a:ln>
                  <a:noFill/>
                </a:ln>
                <a:solidFill>
                  <a:srgbClr val="0072C6">
                    <a:lumMod val="50000"/>
                  </a:srgbClr>
                </a:solidFill>
                <a:effectLst/>
                <a:uLnTx/>
                <a:uFillTx/>
                <a:latin typeface="Calibri" panose="020F0502020204030204" pitchFamily="34" charset="0"/>
                <a:cs typeface="Calibri" panose="020F05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panose="020F0502020204030204" pitchFamily="34" charset="0"/>
                <a:cs typeface="Calibri" panose="020F0502020204030204" pitchFamily="34" charset="0"/>
              </a:rPr>
              <a:t>238 KB</a:t>
            </a:r>
          </a:p>
        </p:txBody>
      </p:sp>
      <p:grpSp>
        <p:nvGrpSpPr>
          <p:cNvPr id="49" name="Group 48">
            <a:extLst>
              <a:ext uri="{FF2B5EF4-FFF2-40B4-BE49-F238E27FC236}">
                <a16:creationId xmlns:a16="http://schemas.microsoft.com/office/drawing/2014/main" id="{3E4661DB-95EF-7D22-C343-93D6FC9AD952}"/>
              </a:ext>
            </a:extLst>
          </p:cNvPr>
          <p:cNvGrpSpPr/>
          <p:nvPr/>
        </p:nvGrpSpPr>
        <p:grpSpPr>
          <a:xfrm>
            <a:off x="40375" y="1797833"/>
            <a:ext cx="5400866" cy="1998476"/>
            <a:chOff x="41258" y="1634886"/>
            <a:chExt cx="5400866" cy="1998476"/>
          </a:xfrm>
        </p:grpSpPr>
        <p:pic>
          <p:nvPicPr>
            <p:cNvPr id="50" name="Graphic 49" descr="Table outline">
              <a:extLst>
                <a:ext uri="{FF2B5EF4-FFF2-40B4-BE49-F238E27FC236}">
                  <a16:creationId xmlns:a16="http://schemas.microsoft.com/office/drawing/2014/main" id="{BFBE5EFE-677E-AC8A-897B-8A6EA15D6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5391" y="2226914"/>
              <a:ext cx="1406448" cy="1406448"/>
            </a:xfrm>
            <a:prstGeom prst="rect">
              <a:avLst/>
            </a:prstGeom>
          </p:spPr>
        </p:pic>
        <p:cxnSp>
          <p:nvCxnSpPr>
            <p:cNvPr id="51" name="Straight Connector 50">
              <a:extLst>
                <a:ext uri="{FF2B5EF4-FFF2-40B4-BE49-F238E27FC236}">
                  <a16:creationId xmlns:a16="http://schemas.microsoft.com/office/drawing/2014/main" id="{1D437510-B5E8-6743-1EE2-787F86FB9FE3}"/>
                </a:ext>
              </a:extLst>
            </p:cNvPr>
            <p:cNvCxnSpPr>
              <a:cxnSpLocks/>
              <a:stCxn id="52" idx="3"/>
              <a:endCxn id="50" idx="1"/>
            </p:cNvCxnSpPr>
            <p:nvPr/>
          </p:nvCxnSpPr>
          <p:spPr>
            <a:xfrm flipV="1">
              <a:off x="1505968" y="2930138"/>
              <a:ext cx="459423" cy="1"/>
            </a:xfrm>
            <a:prstGeom prst="line">
              <a:avLst/>
            </a:prstGeom>
            <a:noFill/>
            <a:ln w="31750" cap="flat" cmpd="sng" algn="ctr">
              <a:solidFill>
                <a:srgbClr val="0072C6">
                  <a:lumMod val="50000"/>
                </a:srgbClr>
              </a:solidFill>
              <a:prstDash val="solid"/>
              <a:headEnd type="none"/>
              <a:tailEnd type="triangle" w="lg" len="lg"/>
            </a:ln>
            <a:effectLst/>
          </p:spPr>
        </p:cxnSp>
        <p:sp>
          <p:nvSpPr>
            <p:cNvPr id="52" name="TextBox 51">
              <a:extLst>
                <a:ext uri="{FF2B5EF4-FFF2-40B4-BE49-F238E27FC236}">
                  <a16:creationId xmlns:a16="http://schemas.microsoft.com/office/drawing/2014/main" id="{228FB208-E000-842F-000A-7B4E4FDADD7B}"/>
                </a:ext>
              </a:extLst>
            </p:cNvPr>
            <p:cNvSpPr txBox="1"/>
            <p:nvPr/>
          </p:nvSpPr>
          <p:spPr>
            <a:xfrm>
              <a:off x="41258" y="2699306"/>
              <a:ext cx="1464710"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Syndrome</a:t>
              </a:r>
            </a:p>
          </p:txBody>
        </p:sp>
        <p:cxnSp>
          <p:nvCxnSpPr>
            <p:cNvPr id="53" name="Straight Connector 52">
              <a:extLst>
                <a:ext uri="{FF2B5EF4-FFF2-40B4-BE49-F238E27FC236}">
                  <a16:creationId xmlns:a16="http://schemas.microsoft.com/office/drawing/2014/main" id="{B04A835E-7D37-0397-D0F7-678F1D922E15}"/>
                </a:ext>
              </a:extLst>
            </p:cNvPr>
            <p:cNvCxnSpPr>
              <a:cxnSpLocks/>
              <a:stCxn id="50" idx="3"/>
              <a:endCxn id="54" idx="1"/>
            </p:cNvCxnSpPr>
            <p:nvPr/>
          </p:nvCxnSpPr>
          <p:spPr>
            <a:xfrm>
              <a:off x="3371839" y="2930138"/>
              <a:ext cx="459423" cy="1"/>
            </a:xfrm>
            <a:prstGeom prst="line">
              <a:avLst/>
            </a:prstGeom>
            <a:noFill/>
            <a:ln w="31750" cap="flat" cmpd="sng" algn="ctr">
              <a:solidFill>
                <a:srgbClr val="0072C6">
                  <a:lumMod val="50000"/>
                </a:srgbClr>
              </a:solidFill>
              <a:prstDash val="solid"/>
              <a:headEnd type="none"/>
              <a:tailEnd type="triangle" w="lg" len="lg"/>
            </a:ln>
            <a:effectLst/>
          </p:spPr>
        </p:cxnSp>
        <p:sp>
          <p:nvSpPr>
            <p:cNvPr id="54" name="TextBox 53">
              <a:extLst>
                <a:ext uri="{FF2B5EF4-FFF2-40B4-BE49-F238E27FC236}">
                  <a16:creationId xmlns:a16="http://schemas.microsoft.com/office/drawing/2014/main" id="{69926359-2FCF-FB8F-A41D-01AE1DFD8D41}"/>
                </a:ext>
              </a:extLst>
            </p:cNvPr>
            <p:cNvSpPr txBox="1"/>
            <p:nvPr/>
          </p:nvSpPr>
          <p:spPr>
            <a:xfrm>
              <a:off x="3831262" y="2699306"/>
              <a:ext cx="1610862"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Correction</a:t>
              </a:r>
            </a:p>
          </p:txBody>
        </p:sp>
        <p:sp>
          <p:nvSpPr>
            <p:cNvPr id="55" name="Rounded Rectangular Callout 10">
              <a:extLst>
                <a:ext uri="{FF2B5EF4-FFF2-40B4-BE49-F238E27FC236}">
                  <a16:creationId xmlns:a16="http://schemas.microsoft.com/office/drawing/2014/main" id="{DFF0983B-2924-D3E6-B5A5-C70289ECB11B}"/>
                </a:ext>
              </a:extLst>
            </p:cNvPr>
            <p:cNvSpPr/>
            <p:nvPr/>
          </p:nvSpPr>
          <p:spPr>
            <a:xfrm>
              <a:off x="2031762" y="1634886"/>
              <a:ext cx="1273705" cy="804829"/>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Lookup Tables</a:t>
              </a:r>
            </a:p>
          </p:txBody>
        </p:sp>
      </p:grpSp>
      <p:sp>
        <p:nvSpPr>
          <p:cNvPr id="56" name="TextBox 55">
            <a:extLst>
              <a:ext uri="{FF2B5EF4-FFF2-40B4-BE49-F238E27FC236}">
                <a16:creationId xmlns:a16="http://schemas.microsoft.com/office/drawing/2014/main" id="{76468F73-22EF-AC7C-158F-2D476A51507D}"/>
              </a:ext>
            </a:extLst>
          </p:cNvPr>
          <p:cNvSpPr txBox="1"/>
          <p:nvPr/>
        </p:nvSpPr>
        <p:spPr>
          <a:xfrm>
            <a:off x="-884" y="1083747"/>
            <a:ext cx="12191117"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LUT size grows exponentially with the number of syndrome bits</a:t>
            </a:r>
          </a:p>
        </p:txBody>
      </p:sp>
      <p:sp>
        <p:nvSpPr>
          <p:cNvPr id="57" name="TextBox 56">
            <a:extLst>
              <a:ext uri="{FF2B5EF4-FFF2-40B4-BE49-F238E27FC236}">
                <a16:creationId xmlns:a16="http://schemas.microsoft.com/office/drawing/2014/main" id="{67B2456A-F0D5-32B9-518D-C1E4B661197E}"/>
              </a:ext>
            </a:extLst>
          </p:cNvPr>
          <p:cNvSpPr txBox="1"/>
          <p:nvPr/>
        </p:nvSpPr>
        <p:spPr>
          <a:xfrm>
            <a:off x="298253" y="3604384"/>
            <a:ext cx="948954"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8-bit</a:t>
            </a:r>
          </a:p>
        </p:txBody>
      </p:sp>
      <p:sp>
        <p:nvSpPr>
          <p:cNvPr id="58" name="TextBox 57">
            <a:extLst>
              <a:ext uri="{FF2B5EF4-FFF2-40B4-BE49-F238E27FC236}">
                <a16:creationId xmlns:a16="http://schemas.microsoft.com/office/drawing/2014/main" id="{5571D369-A4EF-09A5-552D-5071FC892667}"/>
              </a:ext>
            </a:extLst>
          </p:cNvPr>
          <p:cNvSpPr txBox="1"/>
          <p:nvPr/>
        </p:nvSpPr>
        <p:spPr>
          <a:xfrm>
            <a:off x="298253" y="4206282"/>
            <a:ext cx="948954"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16-bit</a:t>
            </a:r>
          </a:p>
        </p:txBody>
      </p:sp>
      <p:sp>
        <p:nvSpPr>
          <p:cNvPr id="59" name="TextBox 58">
            <a:extLst>
              <a:ext uri="{FF2B5EF4-FFF2-40B4-BE49-F238E27FC236}">
                <a16:creationId xmlns:a16="http://schemas.microsoft.com/office/drawing/2014/main" id="{F6ECD778-FFEE-DD52-E1D1-6DC38AD28DD3}"/>
              </a:ext>
            </a:extLst>
          </p:cNvPr>
          <p:cNvSpPr txBox="1"/>
          <p:nvPr/>
        </p:nvSpPr>
        <p:spPr>
          <a:xfrm>
            <a:off x="298253" y="4808180"/>
            <a:ext cx="948954"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24-bit</a:t>
            </a:r>
          </a:p>
        </p:txBody>
      </p:sp>
      <p:sp>
        <p:nvSpPr>
          <p:cNvPr id="60" name="TextBox 59">
            <a:extLst>
              <a:ext uri="{FF2B5EF4-FFF2-40B4-BE49-F238E27FC236}">
                <a16:creationId xmlns:a16="http://schemas.microsoft.com/office/drawing/2014/main" id="{2390E1D8-C44E-74A9-8A15-6FD756234EC8}"/>
              </a:ext>
            </a:extLst>
          </p:cNvPr>
          <p:cNvSpPr txBox="1"/>
          <p:nvPr/>
        </p:nvSpPr>
        <p:spPr>
          <a:xfrm>
            <a:off x="3474271" y="3598550"/>
            <a:ext cx="2323077"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2</a:t>
            </a:r>
            <a:r>
              <a:rPr lang="en-US" sz="2400" baseline="30000" dirty="0">
                <a:solidFill>
                  <a:srgbClr val="0072C6">
                    <a:lumMod val="50000"/>
                  </a:srgbClr>
                </a:solidFill>
                <a:cs typeface="Calibri" panose="020F0502020204030204" pitchFamily="34" charset="0"/>
              </a:rPr>
              <a:t>8</a:t>
            </a:r>
            <a:r>
              <a:rPr lang="en-US" sz="2400" dirty="0">
                <a:solidFill>
                  <a:srgbClr val="0072C6">
                    <a:lumMod val="50000"/>
                  </a:srgbClr>
                </a:solidFill>
                <a:cs typeface="Calibri" panose="020F0502020204030204" pitchFamily="34" charset="0"/>
              </a:rPr>
              <a:t> = 256 entries</a:t>
            </a:r>
          </a:p>
        </p:txBody>
      </p:sp>
      <p:sp>
        <p:nvSpPr>
          <p:cNvPr id="61" name="TextBox 60">
            <a:extLst>
              <a:ext uri="{FF2B5EF4-FFF2-40B4-BE49-F238E27FC236}">
                <a16:creationId xmlns:a16="http://schemas.microsoft.com/office/drawing/2014/main" id="{68917838-831A-5707-6A76-173A9F4184B9}"/>
              </a:ext>
            </a:extLst>
          </p:cNvPr>
          <p:cNvSpPr txBox="1"/>
          <p:nvPr/>
        </p:nvSpPr>
        <p:spPr>
          <a:xfrm>
            <a:off x="3448391" y="4206281"/>
            <a:ext cx="2323077"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2</a:t>
            </a:r>
            <a:r>
              <a:rPr lang="en-US" sz="2400" baseline="30000" dirty="0">
                <a:solidFill>
                  <a:srgbClr val="0072C6">
                    <a:lumMod val="50000"/>
                  </a:srgbClr>
                </a:solidFill>
                <a:cs typeface="Calibri" panose="020F0502020204030204" pitchFamily="34" charset="0"/>
              </a:rPr>
              <a:t>16</a:t>
            </a:r>
            <a:r>
              <a:rPr lang="en-US" sz="2400" dirty="0">
                <a:solidFill>
                  <a:srgbClr val="0072C6">
                    <a:lumMod val="50000"/>
                  </a:srgbClr>
                </a:solidFill>
                <a:cs typeface="Calibri" panose="020F0502020204030204" pitchFamily="34" charset="0"/>
              </a:rPr>
              <a:t> = 65K entries</a:t>
            </a:r>
          </a:p>
        </p:txBody>
      </p:sp>
      <p:sp>
        <p:nvSpPr>
          <p:cNvPr id="62" name="TextBox 61">
            <a:extLst>
              <a:ext uri="{FF2B5EF4-FFF2-40B4-BE49-F238E27FC236}">
                <a16:creationId xmlns:a16="http://schemas.microsoft.com/office/drawing/2014/main" id="{EE8B751E-ACAA-908C-5C9E-AA2D1A4C222A}"/>
              </a:ext>
            </a:extLst>
          </p:cNvPr>
          <p:cNvSpPr txBox="1"/>
          <p:nvPr/>
        </p:nvSpPr>
        <p:spPr>
          <a:xfrm>
            <a:off x="3443651" y="4789593"/>
            <a:ext cx="3372488"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2</a:t>
            </a:r>
            <a:r>
              <a:rPr lang="en-US" sz="2400" baseline="30000" dirty="0">
                <a:solidFill>
                  <a:srgbClr val="0072C6">
                    <a:lumMod val="50000"/>
                  </a:srgbClr>
                </a:solidFill>
                <a:cs typeface="Calibri" panose="020F0502020204030204" pitchFamily="34" charset="0"/>
              </a:rPr>
              <a:t>24</a:t>
            </a:r>
            <a:r>
              <a:rPr lang="en-US" sz="2400" dirty="0">
                <a:solidFill>
                  <a:srgbClr val="0072C6">
                    <a:lumMod val="50000"/>
                  </a:srgbClr>
                </a:solidFill>
                <a:cs typeface="Calibri" panose="020F0502020204030204" pitchFamily="34" charset="0"/>
              </a:rPr>
              <a:t> = 16.7 Million entries</a:t>
            </a:r>
          </a:p>
        </p:txBody>
      </p:sp>
      <p:grpSp>
        <p:nvGrpSpPr>
          <p:cNvPr id="63" name="Group 62">
            <a:extLst>
              <a:ext uri="{FF2B5EF4-FFF2-40B4-BE49-F238E27FC236}">
                <a16:creationId xmlns:a16="http://schemas.microsoft.com/office/drawing/2014/main" id="{A745EB13-6E9B-1DBF-CDCC-1094B5C7A6A6}"/>
              </a:ext>
            </a:extLst>
          </p:cNvPr>
          <p:cNvGrpSpPr/>
          <p:nvPr/>
        </p:nvGrpSpPr>
        <p:grpSpPr>
          <a:xfrm>
            <a:off x="6597812" y="1938918"/>
            <a:ext cx="5593305" cy="4211325"/>
            <a:chOff x="6872913" y="1702188"/>
            <a:chExt cx="5593305" cy="4211325"/>
          </a:xfrm>
        </p:grpSpPr>
        <p:cxnSp>
          <p:nvCxnSpPr>
            <p:cNvPr id="64" name="Straight Arrow Connector 63">
              <a:extLst>
                <a:ext uri="{FF2B5EF4-FFF2-40B4-BE49-F238E27FC236}">
                  <a16:creationId xmlns:a16="http://schemas.microsoft.com/office/drawing/2014/main" id="{26B85C16-B5F5-E7F3-BA40-8E90E356ACF3}"/>
                </a:ext>
              </a:extLst>
            </p:cNvPr>
            <p:cNvCxnSpPr>
              <a:cxnSpLocks/>
            </p:cNvCxnSpPr>
            <p:nvPr/>
          </p:nvCxnSpPr>
          <p:spPr>
            <a:xfrm flipV="1">
              <a:off x="7433717" y="1702188"/>
              <a:ext cx="0" cy="3359285"/>
            </a:xfrm>
            <a:prstGeom prst="straightConnector1">
              <a:avLst/>
            </a:prstGeom>
            <a:noFill/>
            <a:ln w="57150" cap="flat" cmpd="sng" algn="ctr">
              <a:solidFill>
                <a:sysClr val="windowText" lastClr="000000"/>
              </a:solidFill>
              <a:prstDash val="solid"/>
              <a:miter lim="800000"/>
              <a:tailEnd type="triangle"/>
            </a:ln>
            <a:effectLst/>
          </p:spPr>
        </p:cxnSp>
        <p:sp>
          <p:nvSpPr>
            <p:cNvPr id="65" name="TextBox 64">
              <a:extLst>
                <a:ext uri="{FF2B5EF4-FFF2-40B4-BE49-F238E27FC236}">
                  <a16:creationId xmlns:a16="http://schemas.microsoft.com/office/drawing/2014/main" id="{FCF7D174-A9BB-307B-5359-EB1206B3D614}"/>
                </a:ext>
              </a:extLst>
            </p:cNvPr>
            <p:cNvSpPr txBox="1"/>
            <p:nvPr/>
          </p:nvSpPr>
          <p:spPr>
            <a:xfrm rot="16200000">
              <a:off x="6504864" y="3184292"/>
              <a:ext cx="119776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472C4">
                      <a:lumMod val="50000"/>
                    </a:srgbClr>
                  </a:solidFill>
                  <a:effectLst/>
                  <a:uLnTx/>
                  <a:uFillTx/>
                  <a:ea typeface="Cambria Math" panose="02040503050406030204" pitchFamily="18" charset="0"/>
                  <a:cs typeface="Calibri" panose="020F0502020204030204" pitchFamily="34" charset="0"/>
                </a:rPr>
                <a:t>LUT size</a:t>
              </a:r>
            </a:p>
          </p:txBody>
        </p:sp>
        <p:grpSp>
          <p:nvGrpSpPr>
            <p:cNvPr id="66" name="Group 65">
              <a:extLst>
                <a:ext uri="{FF2B5EF4-FFF2-40B4-BE49-F238E27FC236}">
                  <a16:creationId xmlns:a16="http://schemas.microsoft.com/office/drawing/2014/main" id="{9CBCFFDE-7218-D4D7-EB9D-DD9120DDFE19}"/>
                </a:ext>
              </a:extLst>
            </p:cNvPr>
            <p:cNvGrpSpPr/>
            <p:nvPr/>
          </p:nvGrpSpPr>
          <p:grpSpPr>
            <a:xfrm>
              <a:off x="7433716" y="4998694"/>
              <a:ext cx="5032502" cy="914819"/>
              <a:chOff x="7543799" y="3541913"/>
              <a:chExt cx="6939289" cy="885067"/>
            </a:xfrm>
          </p:grpSpPr>
          <p:sp>
            <p:nvSpPr>
              <p:cNvPr id="67" name="TextBox 66">
                <a:extLst>
                  <a:ext uri="{FF2B5EF4-FFF2-40B4-BE49-F238E27FC236}">
                    <a16:creationId xmlns:a16="http://schemas.microsoft.com/office/drawing/2014/main" id="{5BD9B90B-03FB-1479-4DFD-FA2F4EBC59C3}"/>
                  </a:ext>
                </a:extLst>
              </p:cNvPr>
              <p:cNvSpPr txBox="1"/>
              <p:nvPr/>
            </p:nvSpPr>
            <p:spPr>
              <a:xfrm>
                <a:off x="9673736" y="3980330"/>
                <a:ext cx="2679414" cy="44665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472C4">
                        <a:lumMod val="50000"/>
                      </a:srgbClr>
                    </a:solidFill>
                    <a:effectLst/>
                    <a:uLnTx/>
                    <a:uFillTx/>
                    <a:ea typeface="Cambria Math" panose="02040503050406030204" pitchFamily="18" charset="0"/>
                    <a:cs typeface="Calibri" panose="020F0502020204030204" pitchFamily="34" charset="0"/>
                  </a:rPr>
                  <a:t>Code distance</a:t>
                </a:r>
              </a:p>
            </p:txBody>
          </p:sp>
          <p:cxnSp>
            <p:nvCxnSpPr>
              <p:cNvPr id="68" name="Straight Arrow Connector 67">
                <a:extLst>
                  <a:ext uri="{FF2B5EF4-FFF2-40B4-BE49-F238E27FC236}">
                    <a16:creationId xmlns:a16="http://schemas.microsoft.com/office/drawing/2014/main" id="{DAF4F2C7-28C2-1C0F-0F83-7BCD22A12252}"/>
                  </a:ext>
                </a:extLst>
              </p:cNvPr>
              <p:cNvCxnSpPr>
                <a:cxnSpLocks/>
              </p:cNvCxnSpPr>
              <p:nvPr/>
            </p:nvCxnSpPr>
            <p:spPr>
              <a:xfrm flipV="1">
                <a:off x="7543799" y="3541913"/>
                <a:ext cx="6939289" cy="39487"/>
              </a:xfrm>
              <a:prstGeom prst="straightConnector1">
                <a:avLst/>
              </a:prstGeom>
              <a:noFill/>
              <a:ln w="57150" cap="flat" cmpd="sng" algn="ctr">
                <a:solidFill>
                  <a:sysClr val="windowText" lastClr="000000"/>
                </a:solidFill>
                <a:prstDash val="solid"/>
                <a:miter lim="800000"/>
                <a:tailEnd type="triangle"/>
              </a:ln>
              <a:effectLst/>
            </p:spPr>
          </p:cxnSp>
        </p:grpSp>
      </p:grpSp>
    </p:spTree>
    <p:extLst>
      <p:ext uri="{BB962C8B-B14F-4D97-AF65-F5344CB8AC3E}">
        <p14:creationId xmlns:p14="http://schemas.microsoft.com/office/powerpoint/2010/main" val="34100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250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150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150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150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8" grpId="0"/>
      <p:bldP spid="41" grpId="0"/>
      <p:bldP spid="42" grpId="0"/>
      <p:bldP spid="43" grpId="0"/>
      <p:bldP spid="44" grpId="0"/>
      <p:bldP spid="45" grpId="0"/>
      <p:bldP spid="46" grpId="0"/>
      <p:bldP spid="47" grpId="0"/>
      <p:bldP spid="48" grpId="0"/>
      <p:bldP spid="57" grpId="0"/>
      <p:bldP spid="58" grpId="0"/>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Not All Error Events Are Equally</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 Likely</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a:t>Storing </a:t>
            </a:r>
            <a:r>
              <a:rPr lang="en-US" i="1" dirty="0"/>
              <a:t>only</a:t>
            </a:r>
            <a:r>
              <a:rPr lang="en-US" dirty="0"/>
              <a:t> entries for correctable errors are sufficient</a:t>
            </a:r>
          </a:p>
        </p:txBody>
      </p:sp>
      <p:pic>
        <p:nvPicPr>
          <p:cNvPr id="43" name="Picture 42">
            <a:extLst>
              <a:ext uri="{FF2B5EF4-FFF2-40B4-BE49-F238E27FC236}">
                <a16:creationId xmlns:a16="http://schemas.microsoft.com/office/drawing/2014/main" id="{BF5255E2-B05E-EC92-8F11-36153BA8EB7E}"/>
              </a:ext>
            </a:extLst>
          </p:cNvPr>
          <p:cNvPicPr>
            <a:picLocks noChangeAspect="1"/>
          </p:cNvPicPr>
          <p:nvPr/>
        </p:nvPicPr>
        <p:blipFill>
          <a:blip r:embed="rId3"/>
          <a:stretch>
            <a:fillRect/>
          </a:stretch>
        </p:blipFill>
        <p:spPr>
          <a:xfrm>
            <a:off x="5187246" y="1617708"/>
            <a:ext cx="6922691" cy="4060229"/>
          </a:xfrm>
          <a:prstGeom prst="rect">
            <a:avLst/>
          </a:prstGeom>
        </p:spPr>
      </p:pic>
      <p:sp>
        <p:nvSpPr>
          <p:cNvPr id="44" name="Rounded Rectangular Callout 10">
            <a:extLst>
              <a:ext uri="{FF2B5EF4-FFF2-40B4-BE49-F238E27FC236}">
                <a16:creationId xmlns:a16="http://schemas.microsoft.com/office/drawing/2014/main" id="{ADE16185-F28C-1364-BF3C-B87C990E931F}"/>
              </a:ext>
            </a:extLst>
          </p:cNvPr>
          <p:cNvSpPr/>
          <p:nvPr/>
        </p:nvSpPr>
        <p:spPr>
          <a:xfrm>
            <a:off x="6780704" y="968723"/>
            <a:ext cx="5125539" cy="810910"/>
          </a:xfrm>
          <a:prstGeom prst="wedgeRoundRectCallout">
            <a:avLst>
              <a:gd name="adj1" fmla="val -41475"/>
              <a:gd name="adj2" fmla="val -49150"/>
              <a:gd name="adj3" fmla="val 16667"/>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ea typeface="Cambria Math" panose="02040503050406030204" pitchFamily="18" charset="0"/>
                <a:cs typeface="Calibri" panose="020F0502020204030204" pitchFamily="34" charset="0"/>
              </a:rPr>
              <a:t>Distance Surface Code =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ea typeface="Cambria Math" panose="02040503050406030204" pitchFamily="18" charset="0"/>
                <a:cs typeface="Calibri" panose="020F0502020204030204" pitchFamily="34" charset="0"/>
              </a:rPr>
              <a:t>Physical error rate = 0.1%</a:t>
            </a:r>
          </a:p>
        </p:txBody>
      </p:sp>
      <p:sp>
        <p:nvSpPr>
          <p:cNvPr id="45" name="Rounded Rectangular Callout 10">
            <a:extLst>
              <a:ext uri="{FF2B5EF4-FFF2-40B4-BE49-F238E27FC236}">
                <a16:creationId xmlns:a16="http://schemas.microsoft.com/office/drawing/2014/main" id="{0CB6A9F9-7C3F-EC28-4093-25BD95539C4E}"/>
              </a:ext>
            </a:extLst>
          </p:cNvPr>
          <p:cNvSpPr/>
          <p:nvPr/>
        </p:nvSpPr>
        <p:spPr>
          <a:xfrm>
            <a:off x="10220068" y="3829148"/>
            <a:ext cx="817933" cy="36576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srgbClr val="0072C6">
                    <a:lumMod val="50000"/>
                  </a:srgbClr>
                </a:solidFill>
                <a:ea typeface="Cambria Math" panose="02040503050406030204" pitchFamily="18" charset="0"/>
                <a:cs typeface="Calibri" panose="020F0502020204030204" pitchFamily="34" charset="0"/>
              </a:rPr>
              <a:t>Rare </a:t>
            </a:r>
          </a:p>
        </p:txBody>
      </p:sp>
      <p:sp>
        <p:nvSpPr>
          <p:cNvPr id="46" name="Donut 45">
            <a:extLst>
              <a:ext uri="{FF2B5EF4-FFF2-40B4-BE49-F238E27FC236}">
                <a16:creationId xmlns:a16="http://schemas.microsoft.com/office/drawing/2014/main" id="{8C292255-024B-0F3A-522D-A795DAB03C65}"/>
              </a:ext>
            </a:extLst>
          </p:cNvPr>
          <p:cNvSpPr/>
          <p:nvPr/>
        </p:nvSpPr>
        <p:spPr bwMode="auto">
          <a:xfrm>
            <a:off x="9766031" y="4421556"/>
            <a:ext cx="1740027" cy="830997"/>
          </a:xfrm>
          <a:prstGeom prst="donut">
            <a:avLst>
              <a:gd name="adj" fmla="val 8798"/>
            </a:avLst>
          </a:prstGeom>
          <a:solidFill>
            <a:srgbClr val="FFC000"/>
          </a:solidFill>
          <a:ln w="9525" cap="flat" cmpd="sng" algn="ctr">
            <a:solidFill>
              <a:sysClr val="windowText" lastClr="00000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ounded Rectangular Callout 10">
            <a:extLst>
              <a:ext uri="{FF2B5EF4-FFF2-40B4-BE49-F238E27FC236}">
                <a16:creationId xmlns:a16="http://schemas.microsoft.com/office/drawing/2014/main" id="{82088411-FF88-3E9B-46D9-E65DF89EA5DC}"/>
              </a:ext>
            </a:extLst>
          </p:cNvPr>
          <p:cNvSpPr/>
          <p:nvPr/>
        </p:nvSpPr>
        <p:spPr>
          <a:xfrm>
            <a:off x="9694824" y="3433151"/>
            <a:ext cx="2103120" cy="36576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srgbClr val="0072C6">
                    <a:lumMod val="50000"/>
                  </a:srgbClr>
                </a:solidFill>
                <a:ea typeface="Cambria Math" panose="02040503050406030204" pitchFamily="18" charset="0"/>
                <a:cs typeface="Calibri" panose="020F0502020204030204" pitchFamily="34" charset="0"/>
              </a:rPr>
              <a:t>Uncorrectable</a:t>
            </a:r>
          </a:p>
        </p:txBody>
      </p:sp>
      <p:cxnSp>
        <p:nvCxnSpPr>
          <p:cNvPr id="48" name="Straight Arrow Connector 47">
            <a:extLst>
              <a:ext uri="{FF2B5EF4-FFF2-40B4-BE49-F238E27FC236}">
                <a16:creationId xmlns:a16="http://schemas.microsoft.com/office/drawing/2014/main" id="{3FD82CCD-70EA-B607-43F7-BE12C8B9D723}"/>
              </a:ext>
            </a:extLst>
          </p:cNvPr>
          <p:cNvCxnSpPr>
            <a:cxnSpLocks/>
            <a:stCxn id="46" idx="0"/>
            <a:endCxn id="45" idx="2"/>
          </p:cNvCxnSpPr>
          <p:nvPr/>
        </p:nvCxnSpPr>
        <p:spPr>
          <a:xfrm flipH="1" flipV="1">
            <a:off x="10629035" y="4194908"/>
            <a:ext cx="7010" cy="226648"/>
          </a:xfrm>
          <a:prstGeom prst="straightConnector1">
            <a:avLst/>
          </a:prstGeom>
          <a:noFill/>
          <a:ln w="25400" cap="flat" cmpd="sng" algn="ctr">
            <a:solidFill>
              <a:srgbClr val="002050"/>
            </a:solidFill>
            <a:prstDash val="solid"/>
            <a:headEnd type="none"/>
            <a:tailEnd type="triangle" w="lg" len="lg"/>
          </a:ln>
          <a:effectLst/>
        </p:spPr>
      </p:cxnSp>
      <p:cxnSp>
        <p:nvCxnSpPr>
          <p:cNvPr id="49" name="Straight Arrow Connector 48">
            <a:extLst>
              <a:ext uri="{FF2B5EF4-FFF2-40B4-BE49-F238E27FC236}">
                <a16:creationId xmlns:a16="http://schemas.microsoft.com/office/drawing/2014/main" id="{4C2B286C-5EC5-21F9-6204-08D45E570009}"/>
              </a:ext>
            </a:extLst>
          </p:cNvPr>
          <p:cNvCxnSpPr>
            <a:cxnSpLocks/>
            <a:stCxn id="52" idx="0"/>
            <a:endCxn id="47" idx="1"/>
          </p:cNvCxnSpPr>
          <p:nvPr/>
        </p:nvCxnSpPr>
        <p:spPr>
          <a:xfrm>
            <a:off x="9384654" y="3613510"/>
            <a:ext cx="310170" cy="2521"/>
          </a:xfrm>
          <a:prstGeom prst="straightConnector1">
            <a:avLst/>
          </a:prstGeom>
          <a:noFill/>
          <a:ln w="25400" cap="flat" cmpd="sng" algn="ctr">
            <a:solidFill>
              <a:srgbClr val="002050"/>
            </a:solidFill>
            <a:prstDash val="solid"/>
            <a:headEnd type="none"/>
            <a:tailEnd type="triangle" w="lg" len="lg"/>
          </a:ln>
          <a:effectLst/>
        </p:spPr>
      </p:cxnSp>
      <p:sp>
        <p:nvSpPr>
          <p:cNvPr id="50" name="TextBox 49">
            <a:extLst>
              <a:ext uri="{FF2B5EF4-FFF2-40B4-BE49-F238E27FC236}">
                <a16:creationId xmlns:a16="http://schemas.microsoft.com/office/drawing/2014/main" id="{7F087D5B-A8EA-B1CD-E5C6-B655F3B5A66A}"/>
              </a:ext>
            </a:extLst>
          </p:cNvPr>
          <p:cNvSpPr txBox="1"/>
          <p:nvPr/>
        </p:nvSpPr>
        <p:spPr>
          <a:xfrm>
            <a:off x="6804150" y="3753971"/>
            <a:ext cx="1454002" cy="830997"/>
          </a:xfrm>
          <a:prstGeom prst="rect">
            <a:avLst/>
          </a:prstGeom>
          <a:noFill/>
        </p:spPr>
        <p:txBody>
          <a:bodyPr wrap="square" rtlCol="0">
            <a:spAutoFit/>
          </a:bodyPr>
          <a:lstStyle/>
          <a:p>
            <a:pPr algn="ctr" defTabSz="1091246">
              <a:defRPr/>
            </a:pPr>
            <a:r>
              <a:rPr lang="en-US" sz="2400" b="1" i="1" dirty="0">
                <a:solidFill>
                  <a:srgbClr val="0072C6">
                    <a:lumMod val="50000"/>
                  </a:srgbClr>
                </a:solidFill>
                <a:cs typeface="Calibri" panose="020F0502020204030204" pitchFamily="34" charset="0"/>
              </a:rPr>
              <a:t>Logical error rate</a:t>
            </a:r>
          </a:p>
        </p:txBody>
      </p:sp>
      <p:cxnSp>
        <p:nvCxnSpPr>
          <p:cNvPr id="51" name="Straight Arrow Connector 50">
            <a:extLst>
              <a:ext uri="{FF2B5EF4-FFF2-40B4-BE49-F238E27FC236}">
                <a16:creationId xmlns:a16="http://schemas.microsoft.com/office/drawing/2014/main" id="{CD85179C-B52B-41DF-82FC-7E7C0A3A8C1C}"/>
              </a:ext>
            </a:extLst>
          </p:cNvPr>
          <p:cNvCxnSpPr>
            <a:cxnSpLocks/>
          </p:cNvCxnSpPr>
          <p:nvPr/>
        </p:nvCxnSpPr>
        <p:spPr>
          <a:xfrm flipV="1">
            <a:off x="7531151" y="3297771"/>
            <a:ext cx="0" cy="391886"/>
          </a:xfrm>
          <a:prstGeom prst="straightConnector1">
            <a:avLst/>
          </a:prstGeom>
          <a:noFill/>
          <a:ln w="25400" cap="flat" cmpd="sng" algn="ctr">
            <a:solidFill>
              <a:srgbClr val="002050"/>
            </a:solidFill>
            <a:prstDash val="solid"/>
            <a:headEnd type="none"/>
            <a:tailEnd type="triangle" w="lg" len="lg"/>
          </a:ln>
          <a:effectLst/>
        </p:spPr>
      </p:cxnSp>
      <p:sp>
        <p:nvSpPr>
          <p:cNvPr id="52" name="Donut 51">
            <a:extLst>
              <a:ext uri="{FF2B5EF4-FFF2-40B4-BE49-F238E27FC236}">
                <a16:creationId xmlns:a16="http://schemas.microsoft.com/office/drawing/2014/main" id="{C54AD8E4-30A2-D134-FE57-2BA2D5669AE2}"/>
              </a:ext>
            </a:extLst>
          </p:cNvPr>
          <p:cNvSpPr/>
          <p:nvPr/>
        </p:nvSpPr>
        <p:spPr bwMode="auto">
          <a:xfrm rot="2370821">
            <a:off x="8147017" y="3518557"/>
            <a:ext cx="1946541" cy="830997"/>
          </a:xfrm>
          <a:prstGeom prst="donut">
            <a:avLst>
              <a:gd name="adj" fmla="val 9130"/>
            </a:avLst>
          </a:prstGeom>
          <a:solidFill>
            <a:srgbClr val="FFC000"/>
          </a:solidFill>
          <a:ln w="9525" cap="flat" cmpd="sng" algn="ctr">
            <a:solidFill>
              <a:sysClr val="windowText" lastClr="00000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ounded Rectangular Callout 10">
            <a:extLst>
              <a:ext uri="{FF2B5EF4-FFF2-40B4-BE49-F238E27FC236}">
                <a16:creationId xmlns:a16="http://schemas.microsoft.com/office/drawing/2014/main" id="{8B038475-07B6-02D2-2AC7-D4C8A860715D}"/>
              </a:ext>
            </a:extLst>
          </p:cNvPr>
          <p:cNvSpPr/>
          <p:nvPr/>
        </p:nvSpPr>
        <p:spPr>
          <a:xfrm>
            <a:off x="1756948" y="5633093"/>
            <a:ext cx="8461801" cy="457200"/>
          </a:xfrm>
          <a:prstGeom prst="wedgeRoundRectCallout">
            <a:avLst>
              <a:gd name="adj1" fmla="val -41475"/>
              <a:gd name="adj2" fmla="val -49150"/>
              <a:gd name="adj3" fmla="val 16667"/>
            </a:avLst>
          </a:prstGeom>
          <a:solidFill>
            <a:srgbClr val="006D77"/>
          </a:solidFill>
          <a:ln w="25400" cap="flat" cmpd="sng" algn="ctr">
            <a:solidFill>
              <a:srgbClr val="01014B"/>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Only store entries corresponding to correctable errors</a:t>
            </a:r>
          </a:p>
        </p:txBody>
      </p:sp>
      <p:grpSp>
        <p:nvGrpSpPr>
          <p:cNvPr id="56" name="Group 55">
            <a:extLst>
              <a:ext uri="{FF2B5EF4-FFF2-40B4-BE49-F238E27FC236}">
                <a16:creationId xmlns:a16="http://schemas.microsoft.com/office/drawing/2014/main" id="{C7FBC6A0-B08C-0D35-26EC-7BAA756D64B5}"/>
              </a:ext>
            </a:extLst>
          </p:cNvPr>
          <p:cNvGrpSpPr/>
          <p:nvPr/>
        </p:nvGrpSpPr>
        <p:grpSpPr>
          <a:xfrm>
            <a:off x="1263086" y="1597867"/>
            <a:ext cx="3651317" cy="406765"/>
            <a:chOff x="701202" y="1424817"/>
            <a:chExt cx="3651317" cy="406765"/>
          </a:xfrm>
        </p:grpSpPr>
        <p:cxnSp>
          <p:nvCxnSpPr>
            <p:cNvPr id="57" name="Straight Connector 56">
              <a:extLst>
                <a:ext uri="{FF2B5EF4-FFF2-40B4-BE49-F238E27FC236}">
                  <a16:creationId xmlns:a16="http://schemas.microsoft.com/office/drawing/2014/main" id="{DF729050-D17A-E50C-31FE-143F40D13FA1}"/>
                </a:ext>
              </a:extLst>
            </p:cNvPr>
            <p:cNvCxnSpPr>
              <a:stCxn id="60" idx="0"/>
              <a:endCxn id="58" idx="4"/>
            </p:cNvCxnSpPr>
            <p:nvPr/>
          </p:nvCxnSpPr>
          <p:spPr>
            <a:xfrm>
              <a:off x="1107798" y="1628405"/>
              <a:ext cx="2838125" cy="0"/>
            </a:xfrm>
            <a:prstGeom prst="line">
              <a:avLst/>
            </a:prstGeom>
            <a:noFill/>
            <a:ln w="38100" cap="flat" cmpd="sng" algn="ctr">
              <a:solidFill>
                <a:srgbClr val="4472C4"/>
              </a:solidFill>
              <a:prstDash val="solid"/>
              <a:miter lim="800000"/>
            </a:ln>
            <a:effectLst/>
          </p:spPr>
        </p:cxnSp>
        <p:sp>
          <p:nvSpPr>
            <p:cNvPr id="58" name="Flowchart: Connector 153">
              <a:extLst>
                <a:ext uri="{FF2B5EF4-FFF2-40B4-BE49-F238E27FC236}">
                  <a16:creationId xmlns:a16="http://schemas.microsoft.com/office/drawing/2014/main" id="{D911D28D-A9DD-42F3-DCA6-B9A51FEA6B63}"/>
                </a:ext>
              </a:extLst>
            </p:cNvPr>
            <p:cNvSpPr/>
            <p:nvPr/>
          </p:nvSpPr>
          <p:spPr>
            <a:xfrm rot="5400000">
              <a:off x="3946044" y="1425107"/>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9" name="Flowchart: Connector 158">
              <a:extLst>
                <a:ext uri="{FF2B5EF4-FFF2-40B4-BE49-F238E27FC236}">
                  <a16:creationId xmlns:a16="http://schemas.microsoft.com/office/drawing/2014/main" id="{711E6FA6-AB02-B655-64C9-CD9C46E48132}"/>
                </a:ext>
              </a:extLst>
            </p:cNvPr>
            <p:cNvSpPr/>
            <p:nvPr/>
          </p:nvSpPr>
          <p:spPr>
            <a:xfrm rot="5400000">
              <a:off x="2319658" y="1425107"/>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60" name="Flowchart: Connector 163">
              <a:extLst>
                <a:ext uri="{FF2B5EF4-FFF2-40B4-BE49-F238E27FC236}">
                  <a16:creationId xmlns:a16="http://schemas.microsoft.com/office/drawing/2014/main" id="{D19CF053-AC2E-E3E0-9AC0-587D440D8A80}"/>
                </a:ext>
              </a:extLst>
            </p:cNvPr>
            <p:cNvSpPr/>
            <p:nvPr/>
          </p:nvSpPr>
          <p:spPr>
            <a:xfrm rot="5400000">
              <a:off x="701323" y="1425107"/>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61" name="Flowchart: Connector 168">
              <a:extLst>
                <a:ext uri="{FF2B5EF4-FFF2-40B4-BE49-F238E27FC236}">
                  <a16:creationId xmlns:a16="http://schemas.microsoft.com/office/drawing/2014/main" id="{EF5F5B42-5166-4FE3-F1E5-492A4C9B58B8}"/>
                </a:ext>
              </a:extLst>
            </p:cNvPr>
            <p:cNvSpPr/>
            <p:nvPr/>
          </p:nvSpPr>
          <p:spPr>
            <a:xfrm rot="5400000">
              <a:off x="3122788" y="1425107"/>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62" name="Flowchart: Connector 171">
              <a:extLst>
                <a:ext uri="{FF2B5EF4-FFF2-40B4-BE49-F238E27FC236}">
                  <a16:creationId xmlns:a16="http://schemas.microsoft.com/office/drawing/2014/main" id="{D049BB45-CC94-E5FB-208A-1D61B61412D0}"/>
                </a:ext>
              </a:extLst>
            </p:cNvPr>
            <p:cNvSpPr/>
            <p:nvPr/>
          </p:nvSpPr>
          <p:spPr>
            <a:xfrm rot="5400000">
              <a:off x="1506465" y="1424696"/>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63" name="Group 62">
            <a:extLst>
              <a:ext uri="{FF2B5EF4-FFF2-40B4-BE49-F238E27FC236}">
                <a16:creationId xmlns:a16="http://schemas.microsoft.com/office/drawing/2014/main" id="{B57542DA-875C-AD73-41D6-97F701D9505E}"/>
              </a:ext>
            </a:extLst>
          </p:cNvPr>
          <p:cNvGrpSpPr/>
          <p:nvPr/>
        </p:nvGrpSpPr>
        <p:grpSpPr>
          <a:xfrm>
            <a:off x="786321" y="2314157"/>
            <a:ext cx="4065189" cy="461665"/>
            <a:chOff x="224437" y="2141107"/>
            <a:chExt cx="4065189" cy="461665"/>
          </a:xfrm>
        </p:grpSpPr>
        <p:sp>
          <p:nvSpPr>
            <p:cNvPr id="64" name="Flowchart: Connector 168">
              <a:extLst>
                <a:ext uri="{FF2B5EF4-FFF2-40B4-BE49-F238E27FC236}">
                  <a16:creationId xmlns:a16="http://schemas.microsoft.com/office/drawing/2014/main" id="{58A49729-D170-A898-B83D-1C0D33E1AA8E}"/>
                </a:ext>
              </a:extLst>
            </p:cNvPr>
            <p:cNvSpPr/>
            <p:nvPr/>
          </p:nvSpPr>
          <p:spPr>
            <a:xfrm>
              <a:off x="788710" y="2168642"/>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0</a:t>
              </a:r>
            </a:p>
          </p:txBody>
        </p:sp>
        <p:sp>
          <p:nvSpPr>
            <p:cNvPr id="65" name="Flowchart: Connector 171">
              <a:extLst>
                <a:ext uri="{FF2B5EF4-FFF2-40B4-BE49-F238E27FC236}">
                  <a16:creationId xmlns:a16="http://schemas.microsoft.com/office/drawing/2014/main" id="{C96E3058-BE8B-7B2F-8CB0-6BF13A888220}"/>
                </a:ext>
              </a:extLst>
            </p:cNvPr>
            <p:cNvSpPr/>
            <p:nvPr/>
          </p:nvSpPr>
          <p:spPr>
            <a:xfrm>
              <a:off x="224437" y="2168642"/>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0</a:t>
              </a:r>
            </a:p>
          </p:txBody>
        </p:sp>
        <p:sp>
          <p:nvSpPr>
            <p:cNvPr id="66" name="TextBox 65">
              <a:extLst>
                <a:ext uri="{FF2B5EF4-FFF2-40B4-BE49-F238E27FC236}">
                  <a16:creationId xmlns:a16="http://schemas.microsoft.com/office/drawing/2014/main" id="{3DEBCEAE-5E0B-9DE5-CD9A-3BA86762D8F8}"/>
                </a:ext>
              </a:extLst>
            </p:cNvPr>
            <p:cNvSpPr txBox="1"/>
            <p:nvPr/>
          </p:nvSpPr>
          <p:spPr>
            <a:xfrm>
              <a:off x="1270072" y="2141107"/>
              <a:ext cx="301955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No error   (</a:t>
              </a:r>
              <a:r>
                <a:rPr kumimoji="0" lang="en-US" sz="2400" b="1" i="1" u="none" strike="noStrike" kern="0" cap="none" spc="0" normalizeH="0" baseline="0" noProof="0" dirty="0">
                  <a:ln>
                    <a:noFill/>
                  </a:ln>
                  <a:solidFill>
                    <a:srgbClr val="0072C6">
                      <a:lumMod val="50000"/>
                    </a:srgbClr>
                  </a:solidFill>
                  <a:effectLst/>
                  <a:uLnTx/>
                  <a:uFillTx/>
                  <a:cs typeface="Calibri" panose="020F0502020204030204" pitchFamily="34" charset="0"/>
                </a:rPr>
                <a:t>HW=0</a:t>
              </a: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a:t>
              </a:r>
            </a:p>
          </p:txBody>
        </p:sp>
      </p:grpSp>
      <p:grpSp>
        <p:nvGrpSpPr>
          <p:cNvPr id="67" name="Group 66">
            <a:extLst>
              <a:ext uri="{FF2B5EF4-FFF2-40B4-BE49-F238E27FC236}">
                <a16:creationId xmlns:a16="http://schemas.microsoft.com/office/drawing/2014/main" id="{16538620-2FBF-253E-C04B-0349A03BDF4F}"/>
              </a:ext>
            </a:extLst>
          </p:cNvPr>
          <p:cNvGrpSpPr/>
          <p:nvPr/>
        </p:nvGrpSpPr>
        <p:grpSpPr>
          <a:xfrm>
            <a:off x="786321" y="2918294"/>
            <a:ext cx="4065189" cy="461665"/>
            <a:chOff x="224437" y="2745244"/>
            <a:chExt cx="4065189" cy="461665"/>
          </a:xfrm>
        </p:grpSpPr>
        <p:sp>
          <p:nvSpPr>
            <p:cNvPr id="68" name="Flowchart: Connector 168">
              <a:extLst>
                <a:ext uri="{FF2B5EF4-FFF2-40B4-BE49-F238E27FC236}">
                  <a16:creationId xmlns:a16="http://schemas.microsoft.com/office/drawing/2014/main" id="{3CFBF6AF-0B53-353B-2C6C-08A55292E978}"/>
                </a:ext>
              </a:extLst>
            </p:cNvPr>
            <p:cNvSpPr/>
            <p:nvPr/>
          </p:nvSpPr>
          <p:spPr>
            <a:xfrm>
              <a:off x="788710" y="2772779"/>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0</a:t>
              </a:r>
              <a:endParaRPr kumimoji="0" lang="en-US" sz="1800" b="1" i="0" u="none" strike="noStrike" kern="0" cap="none" spc="0" normalizeH="0" baseline="0" noProof="0" dirty="0">
                <a:ln>
                  <a:noFill/>
                </a:ln>
                <a:solidFill>
                  <a:prstClr val="white"/>
                </a:solidFill>
                <a:effectLst/>
                <a:uLnTx/>
                <a:uFillTx/>
              </a:endParaRPr>
            </a:p>
          </p:txBody>
        </p:sp>
        <p:sp>
          <p:nvSpPr>
            <p:cNvPr id="69" name="Flowchart: Connector 171">
              <a:extLst>
                <a:ext uri="{FF2B5EF4-FFF2-40B4-BE49-F238E27FC236}">
                  <a16:creationId xmlns:a16="http://schemas.microsoft.com/office/drawing/2014/main" id="{F3FDA1AF-C56D-103B-54E1-D8877925342B}"/>
                </a:ext>
              </a:extLst>
            </p:cNvPr>
            <p:cNvSpPr/>
            <p:nvPr/>
          </p:nvSpPr>
          <p:spPr>
            <a:xfrm>
              <a:off x="224437" y="2772779"/>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70" name="TextBox 69">
              <a:extLst>
                <a:ext uri="{FF2B5EF4-FFF2-40B4-BE49-F238E27FC236}">
                  <a16:creationId xmlns:a16="http://schemas.microsoft.com/office/drawing/2014/main" id="{7A9D91E4-1CDD-E267-5774-B0B7624040B8}"/>
                </a:ext>
              </a:extLst>
            </p:cNvPr>
            <p:cNvSpPr txBox="1"/>
            <p:nvPr/>
          </p:nvSpPr>
          <p:spPr>
            <a:xfrm>
              <a:off x="1270072" y="2745244"/>
              <a:ext cx="301955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One error (</a:t>
              </a:r>
              <a:r>
                <a:rPr kumimoji="0" lang="en-US" sz="2400" b="1" i="1" u="none" strike="noStrike" kern="0" cap="none" spc="0" normalizeH="0" baseline="0" noProof="0" dirty="0">
                  <a:ln>
                    <a:noFill/>
                  </a:ln>
                  <a:solidFill>
                    <a:srgbClr val="0072C6">
                      <a:lumMod val="50000"/>
                    </a:srgbClr>
                  </a:solidFill>
                  <a:effectLst/>
                  <a:uLnTx/>
                  <a:uFillTx/>
                  <a:cs typeface="Calibri" panose="020F0502020204030204" pitchFamily="34" charset="0"/>
                </a:rPr>
                <a:t>HW=1</a:t>
              </a: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a:t>
              </a:r>
            </a:p>
          </p:txBody>
        </p:sp>
      </p:grpSp>
      <p:grpSp>
        <p:nvGrpSpPr>
          <p:cNvPr id="71" name="Group 70">
            <a:extLst>
              <a:ext uri="{FF2B5EF4-FFF2-40B4-BE49-F238E27FC236}">
                <a16:creationId xmlns:a16="http://schemas.microsoft.com/office/drawing/2014/main" id="{116C627E-FA6C-A6CA-2589-077355C76F46}"/>
              </a:ext>
            </a:extLst>
          </p:cNvPr>
          <p:cNvGrpSpPr/>
          <p:nvPr/>
        </p:nvGrpSpPr>
        <p:grpSpPr>
          <a:xfrm>
            <a:off x="786321" y="3527132"/>
            <a:ext cx="4065189" cy="461665"/>
            <a:chOff x="224437" y="3354082"/>
            <a:chExt cx="4065189" cy="461665"/>
          </a:xfrm>
        </p:grpSpPr>
        <p:sp>
          <p:nvSpPr>
            <p:cNvPr id="72" name="Flowchart: Connector 168">
              <a:extLst>
                <a:ext uri="{FF2B5EF4-FFF2-40B4-BE49-F238E27FC236}">
                  <a16:creationId xmlns:a16="http://schemas.microsoft.com/office/drawing/2014/main" id="{EF581BA6-86F5-EDFC-9285-D0FD5C2A5D58}"/>
                </a:ext>
              </a:extLst>
            </p:cNvPr>
            <p:cNvSpPr/>
            <p:nvPr/>
          </p:nvSpPr>
          <p:spPr>
            <a:xfrm>
              <a:off x="788710" y="3381617"/>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73" name="Flowchart: Connector 171">
              <a:extLst>
                <a:ext uri="{FF2B5EF4-FFF2-40B4-BE49-F238E27FC236}">
                  <a16:creationId xmlns:a16="http://schemas.microsoft.com/office/drawing/2014/main" id="{0CA417EC-0DCD-2EDA-4F82-6A120019181E}"/>
                </a:ext>
              </a:extLst>
            </p:cNvPr>
            <p:cNvSpPr/>
            <p:nvPr/>
          </p:nvSpPr>
          <p:spPr>
            <a:xfrm>
              <a:off x="224437" y="3381617"/>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74" name="TextBox 73">
              <a:extLst>
                <a:ext uri="{FF2B5EF4-FFF2-40B4-BE49-F238E27FC236}">
                  <a16:creationId xmlns:a16="http://schemas.microsoft.com/office/drawing/2014/main" id="{3F3D1983-3D01-92DF-813B-58492F11AAA2}"/>
                </a:ext>
              </a:extLst>
            </p:cNvPr>
            <p:cNvSpPr txBox="1"/>
            <p:nvPr/>
          </p:nvSpPr>
          <p:spPr>
            <a:xfrm>
              <a:off x="1270072" y="3354082"/>
              <a:ext cx="301955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One error (</a:t>
              </a:r>
              <a:r>
                <a:rPr kumimoji="0" lang="en-US" sz="2400" b="1" i="1" u="none" strike="noStrike" kern="0" cap="none" spc="0" normalizeH="0" baseline="0" noProof="0" dirty="0">
                  <a:ln>
                    <a:noFill/>
                  </a:ln>
                  <a:solidFill>
                    <a:srgbClr val="0072C6">
                      <a:lumMod val="50000"/>
                    </a:srgbClr>
                  </a:solidFill>
                  <a:effectLst/>
                  <a:uLnTx/>
                  <a:uFillTx/>
                  <a:cs typeface="Calibri" panose="020F0502020204030204" pitchFamily="34" charset="0"/>
                </a:rPr>
                <a:t>HW=2</a:t>
              </a: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a:t>
              </a:r>
            </a:p>
          </p:txBody>
        </p:sp>
      </p:grpSp>
      <p:grpSp>
        <p:nvGrpSpPr>
          <p:cNvPr id="75" name="Group 74">
            <a:extLst>
              <a:ext uri="{FF2B5EF4-FFF2-40B4-BE49-F238E27FC236}">
                <a16:creationId xmlns:a16="http://schemas.microsoft.com/office/drawing/2014/main" id="{3275CD9D-B805-EA16-7810-F3F6CEB56C14}"/>
              </a:ext>
            </a:extLst>
          </p:cNvPr>
          <p:cNvGrpSpPr/>
          <p:nvPr/>
        </p:nvGrpSpPr>
        <p:grpSpPr>
          <a:xfrm>
            <a:off x="786321" y="4135970"/>
            <a:ext cx="4065189" cy="461665"/>
            <a:chOff x="224437" y="3962920"/>
            <a:chExt cx="4065189" cy="461665"/>
          </a:xfrm>
        </p:grpSpPr>
        <p:sp>
          <p:nvSpPr>
            <p:cNvPr id="76" name="Flowchart: Connector 168">
              <a:extLst>
                <a:ext uri="{FF2B5EF4-FFF2-40B4-BE49-F238E27FC236}">
                  <a16:creationId xmlns:a16="http://schemas.microsoft.com/office/drawing/2014/main" id="{D7207AB8-4812-0D01-A107-FF6C1BB92CDD}"/>
                </a:ext>
              </a:extLst>
            </p:cNvPr>
            <p:cNvSpPr/>
            <p:nvPr/>
          </p:nvSpPr>
          <p:spPr>
            <a:xfrm>
              <a:off x="788710" y="3990455"/>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77" name="Flowchart: Connector 171">
              <a:extLst>
                <a:ext uri="{FF2B5EF4-FFF2-40B4-BE49-F238E27FC236}">
                  <a16:creationId xmlns:a16="http://schemas.microsoft.com/office/drawing/2014/main" id="{71F6BD5D-EDD0-E4E6-93D4-D53D7DC6AC25}"/>
                </a:ext>
              </a:extLst>
            </p:cNvPr>
            <p:cNvSpPr/>
            <p:nvPr/>
          </p:nvSpPr>
          <p:spPr>
            <a:xfrm>
              <a:off x="224437" y="3990455"/>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78" name="TextBox 77">
              <a:extLst>
                <a:ext uri="{FF2B5EF4-FFF2-40B4-BE49-F238E27FC236}">
                  <a16:creationId xmlns:a16="http://schemas.microsoft.com/office/drawing/2014/main" id="{4A15482D-0076-41DB-E28D-CA26FC8AC2FE}"/>
                </a:ext>
              </a:extLst>
            </p:cNvPr>
            <p:cNvSpPr txBox="1"/>
            <p:nvPr/>
          </p:nvSpPr>
          <p:spPr>
            <a:xfrm>
              <a:off x="1270072" y="3962920"/>
              <a:ext cx="301955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One error (</a:t>
              </a:r>
              <a:r>
                <a:rPr kumimoji="0" lang="en-US" sz="2400" b="1" i="1" u="none" strike="noStrike" kern="0" cap="none" spc="0" normalizeH="0" baseline="0" noProof="0" dirty="0">
                  <a:ln>
                    <a:noFill/>
                  </a:ln>
                  <a:solidFill>
                    <a:srgbClr val="0072C6">
                      <a:lumMod val="50000"/>
                    </a:srgbClr>
                  </a:solidFill>
                  <a:effectLst/>
                  <a:uLnTx/>
                  <a:uFillTx/>
                  <a:cs typeface="Calibri" panose="020F0502020204030204" pitchFamily="34" charset="0"/>
                </a:rPr>
                <a:t>HW=1</a:t>
              </a:r>
              <a:r>
                <a:rPr kumimoji="0" lang="en-US" sz="2400" b="0" i="0" u="none" strike="noStrike" kern="0" cap="none" spc="0" normalizeH="0" baseline="0" noProof="0" dirty="0">
                  <a:ln>
                    <a:noFill/>
                  </a:ln>
                  <a:solidFill>
                    <a:srgbClr val="0072C6">
                      <a:lumMod val="50000"/>
                    </a:srgbClr>
                  </a:solidFill>
                  <a:effectLst/>
                  <a:uLnTx/>
                  <a:uFillTx/>
                  <a:cs typeface="Calibri" panose="020F0502020204030204" pitchFamily="34" charset="0"/>
                </a:rPr>
                <a:t>)</a:t>
              </a:r>
            </a:p>
          </p:txBody>
        </p:sp>
      </p:grpSp>
      <p:sp>
        <p:nvSpPr>
          <p:cNvPr id="79" name="TextBox 78">
            <a:extLst>
              <a:ext uri="{FF2B5EF4-FFF2-40B4-BE49-F238E27FC236}">
                <a16:creationId xmlns:a16="http://schemas.microsoft.com/office/drawing/2014/main" id="{7C8FBA60-7A75-09AD-3F78-A6AFD95982C9}"/>
              </a:ext>
            </a:extLst>
          </p:cNvPr>
          <p:cNvSpPr txBox="1"/>
          <p:nvPr/>
        </p:nvSpPr>
        <p:spPr>
          <a:xfrm>
            <a:off x="247468" y="4582470"/>
            <a:ext cx="5621192" cy="892552"/>
          </a:xfrm>
          <a:prstGeom prst="rect">
            <a:avLst/>
          </a:prstGeom>
          <a:noFill/>
        </p:spPr>
        <p:txBody>
          <a:bodyPr wrap="square" rtlCol="0">
            <a:spAutoFit/>
          </a:bodyPr>
          <a:lstStyle/>
          <a:p>
            <a:pPr marL="342900" indent="-342900" defTabSz="1091246">
              <a:buFont typeface="Wingdings" pitchFamily="2" charset="2"/>
              <a:buChar char="Ø"/>
              <a:defRPr/>
            </a:pPr>
            <a:r>
              <a:rPr lang="en-US" sz="2600" b="1" i="1" dirty="0">
                <a:solidFill>
                  <a:srgbClr val="003963"/>
                </a:solidFill>
                <a:cs typeface="Calibri" panose="020F0502020204030204" pitchFamily="34" charset="0"/>
              </a:rPr>
              <a:t>An error flips at most two parity bits of each type</a:t>
            </a:r>
          </a:p>
        </p:txBody>
      </p:sp>
      <p:pic>
        <p:nvPicPr>
          <p:cNvPr id="80" name="Picture 2" descr="Location Map Maps Locate Identify Remember Reminder Area Areas Save Saving  Savings Push Pin Pin Pins Sharp Thumbtack Thumbtacks Thumb Tacks Business  Businesses Symbol Symbols Simple Simplicity Basic Basics Icon Icons Isolated">
            <a:extLst>
              <a:ext uri="{FF2B5EF4-FFF2-40B4-BE49-F238E27FC236}">
                <a16:creationId xmlns:a16="http://schemas.microsoft.com/office/drawing/2014/main" id="{287B085B-6F32-118E-55FB-02BE73F2EC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52" t="7628" r="7999" b="7068"/>
          <a:stretch/>
        </p:blipFill>
        <p:spPr bwMode="auto">
          <a:xfrm>
            <a:off x="283743" y="1321677"/>
            <a:ext cx="885027" cy="8908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8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animBg="1"/>
      <p:bldP spid="45" grpId="0" animBg="1"/>
      <p:bldP spid="46" grpId="0" animBg="1"/>
      <p:bldP spid="47" grpId="0" animBg="1"/>
      <p:bldP spid="50" grpId="0"/>
      <p:bldP spid="52" grpId="0" animBg="1"/>
      <p:bldP spid="55" grpId="0" animBg="1"/>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LUTs Store Sparse Data</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a:t>Compressed LUTs (CLUTs) store selective entries in compressed form</a:t>
            </a:r>
          </a:p>
        </p:txBody>
      </p:sp>
      <p:sp>
        <p:nvSpPr>
          <p:cNvPr id="95" name="TextBox 94">
            <a:extLst>
              <a:ext uri="{FF2B5EF4-FFF2-40B4-BE49-F238E27FC236}">
                <a16:creationId xmlns:a16="http://schemas.microsoft.com/office/drawing/2014/main" id="{87897DD9-8871-A6B2-378E-6E16867A3FD5}"/>
              </a:ext>
            </a:extLst>
          </p:cNvPr>
          <p:cNvSpPr txBox="1"/>
          <p:nvPr/>
        </p:nvSpPr>
        <p:spPr>
          <a:xfrm>
            <a:off x="1244492" y="4831181"/>
            <a:ext cx="3385288" cy="830997"/>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Can correct error chains </a:t>
            </a:r>
          </a:p>
          <a:p>
            <a:pPr>
              <a:defRPr/>
            </a:pPr>
            <a:r>
              <a:rPr lang="en-US" sz="2400" i="1" dirty="0">
                <a:solidFill>
                  <a:srgbClr val="0072C6">
                    <a:lumMod val="50000"/>
                  </a:srgbClr>
                </a:solidFill>
                <a:cs typeface="Calibri" panose="020F0502020204030204" pitchFamily="34" charset="0"/>
              </a:rPr>
              <a:t>of length 1 only</a:t>
            </a:r>
          </a:p>
        </p:txBody>
      </p:sp>
      <p:sp>
        <p:nvSpPr>
          <p:cNvPr id="96" name="TextBox 95">
            <a:extLst>
              <a:ext uri="{FF2B5EF4-FFF2-40B4-BE49-F238E27FC236}">
                <a16:creationId xmlns:a16="http://schemas.microsoft.com/office/drawing/2014/main" id="{274DEDE5-D38D-8EF4-5F8B-65C871B664C7}"/>
              </a:ext>
            </a:extLst>
          </p:cNvPr>
          <p:cNvSpPr txBox="1"/>
          <p:nvPr/>
        </p:nvSpPr>
        <p:spPr>
          <a:xfrm>
            <a:off x="7331752" y="4831181"/>
            <a:ext cx="4543648" cy="830997"/>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Possible to assign errors </a:t>
            </a:r>
          </a:p>
          <a:p>
            <a:pPr>
              <a:defRPr/>
            </a:pPr>
            <a:r>
              <a:rPr lang="en-US" sz="2400" dirty="0">
                <a:solidFill>
                  <a:srgbClr val="0072C6">
                    <a:lumMod val="50000"/>
                  </a:srgbClr>
                </a:solidFill>
                <a:cs typeface="Calibri" panose="020F0502020204030204" pitchFamily="34" charset="0"/>
              </a:rPr>
              <a:t>to only few data qubits at a time</a:t>
            </a:r>
            <a:endParaRPr lang="en-US" sz="2400" i="1" dirty="0">
              <a:solidFill>
                <a:srgbClr val="0072C6">
                  <a:lumMod val="50000"/>
                </a:srgbClr>
              </a:solidFill>
              <a:cs typeface="Calibri" panose="020F0502020204030204" pitchFamily="34" charset="0"/>
            </a:endParaRPr>
          </a:p>
        </p:txBody>
      </p:sp>
      <p:cxnSp>
        <p:nvCxnSpPr>
          <p:cNvPr id="97" name="Straight Arrow Connector 96">
            <a:extLst>
              <a:ext uri="{FF2B5EF4-FFF2-40B4-BE49-F238E27FC236}">
                <a16:creationId xmlns:a16="http://schemas.microsoft.com/office/drawing/2014/main" id="{28288C4B-F117-CD3D-C145-C597A20DB96E}"/>
              </a:ext>
            </a:extLst>
          </p:cNvPr>
          <p:cNvCxnSpPr>
            <a:cxnSpLocks/>
            <a:stCxn id="95" idx="3"/>
            <a:endCxn id="96" idx="1"/>
          </p:cNvCxnSpPr>
          <p:nvPr/>
        </p:nvCxnSpPr>
        <p:spPr>
          <a:xfrm>
            <a:off x="4629780" y="5246680"/>
            <a:ext cx="2701972" cy="0"/>
          </a:xfrm>
          <a:prstGeom prst="straightConnector1">
            <a:avLst/>
          </a:prstGeom>
          <a:noFill/>
          <a:ln w="25400" cap="flat" cmpd="sng" algn="ctr">
            <a:solidFill>
              <a:srgbClr val="002050"/>
            </a:solidFill>
            <a:prstDash val="solid"/>
            <a:headEnd type="none"/>
            <a:tailEnd type="triangle" w="lg" len="lg"/>
          </a:ln>
          <a:effectLst/>
        </p:spPr>
      </p:cxnSp>
      <p:sp>
        <p:nvSpPr>
          <p:cNvPr id="100" name="Rounded Rectangular Callout 10">
            <a:extLst>
              <a:ext uri="{FF2B5EF4-FFF2-40B4-BE49-F238E27FC236}">
                <a16:creationId xmlns:a16="http://schemas.microsoft.com/office/drawing/2014/main" id="{072E16D5-100F-926B-5DFA-37358E585AF5}"/>
              </a:ext>
            </a:extLst>
          </p:cNvPr>
          <p:cNvSpPr/>
          <p:nvPr/>
        </p:nvSpPr>
        <p:spPr>
          <a:xfrm>
            <a:off x="4136846" y="5637806"/>
            <a:ext cx="3624464" cy="468652"/>
          </a:xfrm>
          <a:prstGeom prst="wedgeRoundRectCallout">
            <a:avLst>
              <a:gd name="adj1" fmla="val -41475"/>
              <a:gd name="adj2" fmla="val -49150"/>
              <a:gd name="adj3" fmla="val 16667"/>
            </a:avLst>
          </a:prstGeom>
          <a:solidFill>
            <a:srgbClr val="006D77"/>
          </a:solidFill>
          <a:ln w="25400" cap="flat" cmpd="sng" algn="ctr">
            <a:solidFill>
              <a:srgbClr val="01014B"/>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Compress the LUT data</a:t>
            </a:r>
          </a:p>
        </p:txBody>
      </p:sp>
      <p:grpSp>
        <p:nvGrpSpPr>
          <p:cNvPr id="101" name="Group 100">
            <a:extLst>
              <a:ext uri="{FF2B5EF4-FFF2-40B4-BE49-F238E27FC236}">
                <a16:creationId xmlns:a16="http://schemas.microsoft.com/office/drawing/2014/main" id="{EA911B59-3C65-FDD3-3200-7BE1F408E838}"/>
              </a:ext>
            </a:extLst>
          </p:cNvPr>
          <p:cNvGrpSpPr/>
          <p:nvPr/>
        </p:nvGrpSpPr>
        <p:grpSpPr>
          <a:xfrm rot="5400000">
            <a:off x="4149067" y="1192065"/>
            <a:ext cx="3657600" cy="3657600"/>
            <a:chOff x="6701171" y="2307104"/>
            <a:chExt cx="2057631" cy="2056406"/>
          </a:xfrm>
          <a:noFill/>
        </p:grpSpPr>
        <p:sp>
          <p:nvSpPr>
            <p:cNvPr id="102" name="Rectangle 101">
              <a:extLst>
                <a:ext uri="{FF2B5EF4-FFF2-40B4-BE49-F238E27FC236}">
                  <a16:creationId xmlns:a16="http://schemas.microsoft.com/office/drawing/2014/main" id="{3DE08B38-A78C-6418-18C5-FCF0EC278A1B}"/>
                </a:ext>
              </a:extLst>
            </p:cNvPr>
            <p:cNvSpPr/>
            <p:nvPr/>
          </p:nvSpPr>
          <p:spPr>
            <a:xfrm>
              <a:off x="68157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3" name="Rectangle 102">
              <a:extLst>
                <a:ext uri="{FF2B5EF4-FFF2-40B4-BE49-F238E27FC236}">
                  <a16:creationId xmlns:a16="http://schemas.microsoft.com/office/drawing/2014/main" id="{0907D06A-1C07-2DA3-73BE-CBA7A87E8EA5}"/>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4" name="Rectangle 103">
              <a:extLst>
                <a:ext uri="{FF2B5EF4-FFF2-40B4-BE49-F238E27FC236}">
                  <a16:creationId xmlns:a16="http://schemas.microsoft.com/office/drawing/2014/main" id="{264256B0-AC06-ACF9-0227-B504076CD582}"/>
                </a:ext>
              </a:extLst>
            </p:cNvPr>
            <p:cNvSpPr/>
            <p:nvPr/>
          </p:nvSpPr>
          <p:spPr>
            <a:xfrm>
              <a:off x="77301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5" name="Rectangle 104">
              <a:extLst>
                <a:ext uri="{FF2B5EF4-FFF2-40B4-BE49-F238E27FC236}">
                  <a16:creationId xmlns:a16="http://schemas.microsoft.com/office/drawing/2014/main" id="{9D4F068C-65A9-A171-4700-219E7A6A2F76}"/>
                </a:ext>
              </a:extLst>
            </p:cNvPr>
            <p:cNvSpPr/>
            <p:nvPr/>
          </p:nvSpPr>
          <p:spPr>
            <a:xfrm>
              <a:off x="81873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6" name="Rectangle 105">
              <a:extLst>
                <a:ext uri="{FF2B5EF4-FFF2-40B4-BE49-F238E27FC236}">
                  <a16:creationId xmlns:a16="http://schemas.microsoft.com/office/drawing/2014/main" id="{503E0550-FD1E-EE82-DD27-FD609515C0ED}"/>
                </a:ext>
              </a:extLst>
            </p:cNvPr>
            <p:cNvSpPr/>
            <p:nvPr/>
          </p:nvSpPr>
          <p:spPr>
            <a:xfrm>
              <a:off x="68157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7" name="Rectangle 106">
              <a:extLst>
                <a:ext uri="{FF2B5EF4-FFF2-40B4-BE49-F238E27FC236}">
                  <a16:creationId xmlns:a16="http://schemas.microsoft.com/office/drawing/2014/main" id="{759A6AC1-ED00-F068-400A-9C68A3DF3E6F}"/>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8" name="Rectangle 107">
              <a:extLst>
                <a:ext uri="{FF2B5EF4-FFF2-40B4-BE49-F238E27FC236}">
                  <a16:creationId xmlns:a16="http://schemas.microsoft.com/office/drawing/2014/main" id="{B9805523-5E93-65A9-25E0-3B7EC90BDBE9}"/>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9" name="Rectangle 108">
              <a:extLst>
                <a:ext uri="{FF2B5EF4-FFF2-40B4-BE49-F238E27FC236}">
                  <a16:creationId xmlns:a16="http://schemas.microsoft.com/office/drawing/2014/main" id="{64225DE1-C4C2-B1C3-E4F6-34FF285A0C51}"/>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0" name="Rectangle 109">
              <a:extLst>
                <a:ext uri="{FF2B5EF4-FFF2-40B4-BE49-F238E27FC236}">
                  <a16:creationId xmlns:a16="http://schemas.microsoft.com/office/drawing/2014/main" id="{B0F2945C-0DF4-2B93-1DF2-D5A97BE01DB6}"/>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1" name="Rectangle 110">
              <a:extLst>
                <a:ext uri="{FF2B5EF4-FFF2-40B4-BE49-F238E27FC236}">
                  <a16:creationId xmlns:a16="http://schemas.microsoft.com/office/drawing/2014/main" id="{AE898028-A6D5-CA49-51DF-0577DFDC4281}"/>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2" name="Rectangle 111">
              <a:extLst>
                <a:ext uri="{FF2B5EF4-FFF2-40B4-BE49-F238E27FC236}">
                  <a16:creationId xmlns:a16="http://schemas.microsoft.com/office/drawing/2014/main" id="{F37BDEA0-9B2F-A396-3669-127020C8013A}"/>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3" name="Rectangle 112">
              <a:extLst>
                <a:ext uri="{FF2B5EF4-FFF2-40B4-BE49-F238E27FC236}">
                  <a16:creationId xmlns:a16="http://schemas.microsoft.com/office/drawing/2014/main" id="{AE03D286-F5DE-CA93-8E4D-6292D03DD1CD}"/>
                </a:ext>
              </a:extLst>
            </p:cNvPr>
            <p:cNvSpPr/>
            <p:nvPr/>
          </p:nvSpPr>
          <p:spPr>
            <a:xfrm>
              <a:off x="81873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4" name="Rectangle 113">
              <a:extLst>
                <a:ext uri="{FF2B5EF4-FFF2-40B4-BE49-F238E27FC236}">
                  <a16:creationId xmlns:a16="http://schemas.microsoft.com/office/drawing/2014/main" id="{52711D2C-59F5-DE98-E109-AEA11420DB7D}"/>
                </a:ext>
              </a:extLst>
            </p:cNvPr>
            <p:cNvSpPr/>
            <p:nvPr/>
          </p:nvSpPr>
          <p:spPr>
            <a:xfrm>
              <a:off x="68157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5" name="Rectangle 114">
              <a:extLst>
                <a:ext uri="{FF2B5EF4-FFF2-40B4-BE49-F238E27FC236}">
                  <a16:creationId xmlns:a16="http://schemas.microsoft.com/office/drawing/2014/main" id="{A6794D0E-ECC4-DDC9-0FE2-13CC3307A53F}"/>
                </a:ext>
              </a:extLst>
            </p:cNvPr>
            <p:cNvSpPr/>
            <p:nvPr/>
          </p:nvSpPr>
          <p:spPr>
            <a:xfrm>
              <a:off x="72729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6" name="Rectangle 115">
              <a:extLst>
                <a:ext uri="{FF2B5EF4-FFF2-40B4-BE49-F238E27FC236}">
                  <a16:creationId xmlns:a16="http://schemas.microsoft.com/office/drawing/2014/main" id="{A7C829C4-A901-D8A8-DBCE-CB3355B5EF7F}"/>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7" name="Rectangle 116">
              <a:extLst>
                <a:ext uri="{FF2B5EF4-FFF2-40B4-BE49-F238E27FC236}">
                  <a16:creationId xmlns:a16="http://schemas.microsoft.com/office/drawing/2014/main" id="{71BB533F-33BC-4AB6-8167-3F0B9A665C30}"/>
                </a:ext>
              </a:extLst>
            </p:cNvPr>
            <p:cNvSpPr/>
            <p:nvPr/>
          </p:nvSpPr>
          <p:spPr>
            <a:xfrm>
              <a:off x="81873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8" name="Flowchart: Connector 153">
              <a:extLst>
                <a:ext uri="{FF2B5EF4-FFF2-40B4-BE49-F238E27FC236}">
                  <a16:creationId xmlns:a16="http://schemas.microsoft.com/office/drawing/2014/main" id="{BFFCEE55-811A-C305-031F-9566F4B602E3}"/>
                </a:ext>
              </a:extLst>
            </p:cNvPr>
            <p:cNvSpPr/>
            <p:nvPr/>
          </p:nvSpPr>
          <p:spPr>
            <a:xfrm>
              <a:off x="67014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19" name="Flowchart: Connector 154">
              <a:extLst>
                <a:ext uri="{FF2B5EF4-FFF2-40B4-BE49-F238E27FC236}">
                  <a16:creationId xmlns:a16="http://schemas.microsoft.com/office/drawing/2014/main" id="{86C6592F-26AB-B020-FCF6-3826FFAFA494}"/>
                </a:ext>
              </a:extLst>
            </p:cNvPr>
            <p:cNvSpPr/>
            <p:nvPr/>
          </p:nvSpPr>
          <p:spPr>
            <a:xfrm>
              <a:off x="76158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0" name="Flowchart: Connector 155">
              <a:extLst>
                <a:ext uri="{FF2B5EF4-FFF2-40B4-BE49-F238E27FC236}">
                  <a16:creationId xmlns:a16="http://schemas.microsoft.com/office/drawing/2014/main" id="{399B4D78-D998-90B5-6899-CEC585207511}"/>
                </a:ext>
              </a:extLst>
            </p:cNvPr>
            <p:cNvSpPr/>
            <p:nvPr/>
          </p:nvSpPr>
          <p:spPr>
            <a:xfrm>
              <a:off x="8530202" y="2307104"/>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1" name="Flowchart: Connector 156">
              <a:extLst>
                <a:ext uri="{FF2B5EF4-FFF2-40B4-BE49-F238E27FC236}">
                  <a16:creationId xmlns:a16="http://schemas.microsoft.com/office/drawing/2014/main" id="{58EB5CB1-6BAE-B043-3578-2E373E739248}"/>
                </a:ext>
              </a:extLst>
            </p:cNvPr>
            <p:cNvSpPr/>
            <p:nvPr/>
          </p:nvSpPr>
          <p:spPr>
            <a:xfrm>
              <a:off x="7147980"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2" name="Flowchart: Connector 157">
              <a:extLst>
                <a:ext uri="{FF2B5EF4-FFF2-40B4-BE49-F238E27FC236}">
                  <a16:creationId xmlns:a16="http://schemas.microsoft.com/office/drawing/2014/main" id="{742A3FAE-0A80-F12D-E1B2-B3A6A1616D17}"/>
                </a:ext>
              </a:extLst>
            </p:cNvPr>
            <p:cNvSpPr/>
            <p:nvPr/>
          </p:nvSpPr>
          <p:spPr>
            <a:xfrm>
              <a:off x="8073002"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3" name="Flowchart: Connector 158">
              <a:extLst>
                <a:ext uri="{FF2B5EF4-FFF2-40B4-BE49-F238E27FC236}">
                  <a16:creationId xmlns:a16="http://schemas.microsoft.com/office/drawing/2014/main" id="{120C43E0-D54B-B67F-D2D5-A3BCB530CA02}"/>
                </a:ext>
              </a:extLst>
            </p:cNvPr>
            <p:cNvSpPr/>
            <p:nvPr/>
          </p:nvSpPr>
          <p:spPr>
            <a:xfrm>
              <a:off x="6701402" y="32248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4" name="Flowchart: Connector 159">
              <a:extLst>
                <a:ext uri="{FF2B5EF4-FFF2-40B4-BE49-F238E27FC236}">
                  <a16:creationId xmlns:a16="http://schemas.microsoft.com/office/drawing/2014/main" id="{B50E177A-E081-0324-4470-B13445060FAC}"/>
                </a:ext>
              </a:extLst>
            </p:cNvPr>
            <p:cNvSpPr/>
            <p:nvPr/>
          </p:nvSpPr>
          <p:spPr>
            <a:xfrm>
              <a:off x="7605411"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5" name="Flowchart: Connector 160">
              <a:extLst>
                <a:ext uri="{FF2B5EF4-FFF2-40B4-BE49-F238E27FC236}">
                  <a16:creationId xmlns:a16="http://schemas.microsoft.com/office/drawing/2014/main" id="{9E49ADD8-CE4E-ADA6-6C5F-C1A090E996AF}"/>
                </a:ext>
              </a:extLst>
            </p:cNvPr>
            <p:cNvSpPr/>
            <p:nvPr/>
          </p:nvSpPr>
          <p:spPr>
            <a:xfrm>
              <a:off x="8530202"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6" name="Flowchart: Connector 161">
              <a:extLst>
                <a:ext uri="{FF2B5EF4-FFF2-40B4-BE49-F238E27FC236}">
                  <a16:creationId xmlns:a16="http://schemas.microsoft.com/office/drawing/2014/main" id="{BBFAC373-9CB6-CADC-0385-82804728DC92}"/>
                </a:ext>
              </a:extLst>
            </p:cNvPr>
            <p:cNvSpPr/>
            <p:nvPr/>
          </p:nvSpPr>
          <p:spPr>
            <a:xfrm>
              <a:off x="7147980"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7" name="Flowchart: Connector 162">
              <a:extLst>
                <a:ext uri="{FF2B5EF4-FFF2-40B4-BE49-F238E27FC236}">
                  <a16:creationId xmlns:a16="http://schemas.microsoft.com/office/drawing/2014/main" id="{DB40E9D1-FD9F-CF57-5BCE-D3B3EAB5E4E0}"/>
                </a:ext>
              </a:extLst>
            </p:cNvPr>
            <p:cNvSpPr/>
            <p:nvPr/>
          </p:nvSpPr>
          <p:spPr>
            <a:xfrm>
              <a:off x="8073002"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8" name="Flowchart: Connector 163">
              <a:extLst>
                <a:ext uri="{FF2B5EF4-FFF2-40B4-BE49-F238E27FC236}">
                  <a16:creationId xmlns:a16="http://schemas.microsoft.com/office/drawing/2014/main" id="{D9D44848-1D4A-41E4-0EC9-105FF2D4B55D}"/>
                </a:ext>
              </a:extLst>
            </p:cNvPr>
            <p:cNvSpPr/>
            <p:nvPr/>
          </p:nvSpPr>
          <p:spPr>
            <a:xfrm>
              <a:off x="6701402" y="413477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29" name="Flowchart: Connector 164">
              <a:extLst>
                <a:ext uri="{FF2B5EF4-FFF2-40B4-BE49-F238E27FC236}">
                  <a16:creationId xmlns:a16="http://schemas.microsoft.com/office/drawing/2014/main" id="{DCDEF0B2-901A-1781-B94A-36E2681B0611}"/>
                </a:ext>
              </a:extLst>
            </p:cNvPr>
            <p:cNvSpPr/>
            <p:nvPr/>
          </p:nvSpPr>
          <p:spPr>
            <a:xfrm>
              <a:off x="76158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0" name="Flowchart: Connector 165">
              <a:extLst>
                <a:ext uri="{FF2B5EF4-FFF2-40B4-BE49-F238E27FC236}">
                  <a16:creationId xmlns:a16="http://schemas.microsoft.com/office/drawing/2014/main" id="{7144D01F-1169-186A-6F95-76E3D01B766E}"/>
                </a:ext>
              </a:extLst>
            </p:cNvPr>
            <p:cNvSpPr/>
            <p:nvPr/>
          </p:nvSpPr>
          <p:spPr>
            <a:xfrm>
              <a:off x="85302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1" name="Flowchart: Connector 166">
              <a:extLst>
                <a:ext uri="{FF2B5EF4-FFF2-40B4-BE49-F238E27FC236}">
                  <a16:creationId xmlns:a16="http://schemas.microsoft.com/office/drawing/2014/main" id="{5D2D410A-C844-7D45-FE4A-9262E160D3C7}"/>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2" name="Flowchart: Connector 167">
              <a:extLst>
                <a:ext uri="{FF2B5EF4-FFF2-40B4-BE49-F238E27FC236}">
                  <a16:creationId xmlns:a16="http://schemas.microsoft.com/office/drawing/2014/main" id="{D6AB5BDF-B8CE-DE7D-BD78-D4B634DEB8C6}"/>
                </a:ext>
              </a:extLst>
            </p:cNvPr>
            <p:cNvSpPr/>
            <p:nvPr/>
          </p:nvSpPr>
          <p:spPr>
            <a:xfrm>
              <a:off x="8083624" y="2319827"/>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3" name="Flowchart: Connector 168">
              <a:extLst>
                <a:ext uri="{FF2B5EF4-FFF2-40B4-BE49-F238E27FC236}">
                  <a16:creationId xmlns:a16="http://schemas.microsoft.com/office/drawing/2014/main" id="{79E30C22-DD25-579A-DD33-5E85AB272159}"/>
                </a:ext>
              </a:extLst>
            </p:cNvPr>
            <p:cNvSpPr/>
            <p:nvPr/>
          </p:nvSpPr>
          <p:spPr>
            <a:xfrm>
              <a:off x="6701402" y="2773357"/>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4" name="Flowchart: Connector 169">
              <a:extLst>
                <a:ext uri="{FF2B5EF4-FFF2-40B4-BE49-F238E27FC236}">
                  <a16:creationId xmlns:a16="http://schemas.microsoft.com/office/drawing/2014/main" id="{014A42BA-6E58-3595-0597-9BA58037138C}"/>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5" name="Flowchart: Connector 170">
              <a:extLst>
                <a:ext uri="{FF2B5EF4-FFF2-40B4-BE49-F238E27FC236}">
                  <a16:creationId xmlns:a16="http://schemas.microsoft.com/office/drawing/2014/main" id="{194BF13A-226D-7FBD-2026-CCB3F29261A8}"/>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6" name="Flowchart: Connector 171">
              <a:extLst>
                <a:ext uri="{FF2B5EF4-FFF2-40B4-BE49-F238E27FC236}">
                  <a16:creationId xmlns:a16="http://schemas.microsoft.com/office/drawing/2014/main" id="{45330753-9576-2209-CDC7-AB9F5318ADAC}"/>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7" name="Flowchart: Connector 172">
              <a:extLst>
                <a:ext uri="{FF2B5EF4-FFF2-40B4-BE49-F238E27FC236}">
                  <a16:creationId xmlns:a16="http://schemas.microsoft.com/office/drawing/2014/main" id="{049F920C-7F40-3363-534F-06EC67B19165}"/>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8" name="Flowchart: Connector 173">
              <a:extLst>
                <a:ext uri="{FF2B5EF4-FFF2-40B4-BE49-F238E27FC236}">
                  <a16:creationId xmlns:a16="http://schemas.microsoft.com/office/drawing/2014/main" id="{66AB6D6B-4732-EB3D-A9F7-0B46DFB9CD35}"/>
                </a:ext>
              </a:extLst>
            </p:cNvPr>
            <p:cNvSpPr/>
            <p:nvPr/>
          </p:nvSpPr>
          <p:spPr>
            <a:xfrm>
              <a:off x="8529093"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9" name="Flowchart: Connector 174">
              <a:extLst>
                <a:ext uri="{FF2B5EF4-FFF2-40B4-BE49-F238E27FC236}">
                  <a16:creationId xmlns:a16="http://schemas.microsoft.com/office/drawing/2014/main" id="{E36926D9-FE69-61EB-8C67-451290D90DB9}"/>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0" name="Flowchart: Connector 175">
              <a:extLst>
                <a:ext uri="{FF2B5EF4-FFF2-40B4-BE49-F238E27FC236}">
                  <a16:creationId xmlns:a16="http://schemas.microsoft.com/office/drawing/2014/main" id="{28850F2A-D453-95F8-DC1A-8F1413B92EFD}"/>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1" name="Flowchart: Connector 176">
              <a:extLst>
                <a:ext uri="{FF2B5EF4-FFF2-40B4-BE49-F238E27FC236}">
                  <a16:creationId xmlns:a16="http://schemas.microsoft.com/office/drawing/2014/main" id="{D5423F40-61EC-CE94-1A20-95DF9CD7217D}"/>
                </a:ext>
              </a:extLst>
            </p:cNvPr>
            <p:cNvSpPr/>
            <p:nvPr/>
          </p:nvSpPr>
          <p:spPr>
            <a:xfrm>
              <a:off x="7158602" y="4134773"/>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2" name="Flowchart: Connector 177">
              <a:extLst>
                <a:ext uri="{FF2B5EF4-FFF2-40B4-BE49-F238E27FC236}">
                  <a16:creationId xmlns:a16="http://schemas.microsoft.com/office/drawing/2014/main" id="{7A86CF1C-87B7-98D4-09B9-9D9172212069}"/>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143" name="Group 142">
            <a:extLst>
              <a:ext uri="{FF2B5EF4-FFF2-40B4-BE49-F238E27FC236}">
                <a16:creationId xmlns:a16="http://schemas.microsoft.com/office/drawing/2014/main" id="{B9123D36-D6C7-576E-162D-F97D83D0FC47}"/>
              </a:ext>
            </a:extLst>
          </p:cNvPr>
          <p:cNvGrpSpPr/>
          <p:nvPr/>
        </p:nvGrpSpPr>
        <p:grpSpPr>
          <a:xfrm rot="5400000">
            <a:off x="4136846" y="1178856"/>
            <a:ext cx="3657600" cy="3657600"/>
            <a:chOff x="6701171" y="2307104"/>
            <a:chExt cx="2057631" cy="2056406"/>
          </a:xfrm>
          <a:noFill/>
        </p:grpSpPr>
        <p:sp>
          <p:nvSpPr>
            <p:cNvPr id="144" name="Rectangle 143">
              <a:extLst>
                <a:ext uri="{FF2B5EF4-FFF2-40B4-BE49-F238E27FC236}">
                  <a16:creationId xmlns:a16="http://schemas.microsoft.com/office/drawing/2014/main" id="{5F9DCD7B-3660-27F7-F362-DB0F97E08301}"/>
                </a:ext>
              </a:extLst>
            </p:cNvPr>
            <p:cNvSpPr/>
            <p:nvPr/>
          </p:nvSpPr>
          <p:spPr>
            <a:xfrm>
              <a:off x="68157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5" name="Rectangle 144">
              <a:extLst>
                <a:ext uri="{FF2B5EF4-FFF2-40B4-BE49-F238E27FC236}">
                  <a16:creationId xmlns:a16="http://schemas.microsoft.com/office/drawing/2014/main" id="{1F523044-A572-BCEB-36E7-96513741A4E0}"/>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6" name="Rectangle 145">
              <a:extLst>
                <a:ext uri="{FF2B5EF4-FFF2-40B4-BE49-F238E27FC236}">
                  <a16:creationId xmlns:a16="http://schemas.microsoft.com/office/drawing/2014/main" id="{3C39861D-0C41-50FC-D2D9-87618953ACFD}"/>
                </a:ext>
              </a:extLst>
            </p:cNvPr>
            <p:cNvSpPr/>
            <p:nvPr/>
          </p:nvSpPr>
          <p:spPr>
            <a:xfrm>
              <a:off x="77301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7" name="Rectangle 146">
              <a:extLst>
                <a:ext uri="{FF2B5EF4-FFF2-40B4-BE49-F238E27FC236}">
                  <a16:creationId xmlns:a16="http://schemas.microsoft.com/office/drawing/2014/main" id="{1AB0CC1D-5DC8-8BA2-3392-43A1303EB0FC}"/>
                </a:ext>
              </a:extLst>
            </p:cNvPr>
            <p:cNvSpPr/>
            <p:nvPr/>
          </p:nvSpPr>
          <p:spPr>
            <a:xfrm>
              <a:off x="81873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8" name="Rectangle 147">
              <a:extLst>
                <a:ext uri="{FF2B5EF4-FFF2-40B4-BE49-F238E27FC236}">
                  <a16:creationId xmlns:a16="http://schemas.microsoft.com/office/drawing/2014/main" id="{43534337-7676-69D7-314A-B556EDA6D352}"/>
                </a:ext>
              </a:extLst>
            </p:cNvPr>
            <p:cNvSpPr/>
            <p:nvPr/>
          </p:nvSpPr>
          <p:spPr>
            <a:xfrm>
              <a:off x="68157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9" name="Rectangle 148">
              <a:extLst>
                <a:ext uri="{FF2B5EF4-FFF2-40B4-BE49-F238E27FC236}">
                  <a16:creationId xmlns:a16="http://schemas.microsoft.com/office/drawing/2014/main" id="{E31FD3ED-0FF0-6D14-4B97-99CF85C415EF}"/>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0" name="Rectangle 149">
              <a:extLst>
                <a:ext uri="{FF2B5EF4-FFF2-40B4-BE49-F238E27FC236}">
                  <a16:creationId xmlns:a16="http://schemas.microsoft.com/office/drawing/2014/main" id="{9E27D363-C9C5-2A06-FD2B-32EC8AF64D2E}"/>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1" name="Rectangle 150">
              <a:extLst>
                <a:ext uri="{FF2B5EF4-FFF2-40B4-BE49-F238E27FC236}">
                  <a16:creationId xmlns:a16="http://schemas.microsoft.com/office/drawing/2014/main" id="{BFFF960C-22D4-2A81-4515-E7AA1054D0AA}"/>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2" name="Rectangle 151">
              <a:extLst>
                <a:ext uri="{FF2B5EF4-FFF2-40B4-BE49-F238E27FC236}">
                  <a16:creationId xmlns:a16="http://schemas.microsoft.com/office/drawing/2014/main" id="{5A3BB511-EC10-8E86-4A84-3FC2144DA988}"/>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3" name="Rectangle 152">
              <a:extLst>
                <a:ext uri="{FF2B5EF4-FFF2-40B4-BE49-F238E27FC236}">
                  <a16:creationId xmlns:a16="http://schemas.microsoft.com/office/drawing/2014/main" id="{55F82DE2-8594-9B4E-28A3-C3E3FDD09E95}"/>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4" name="Rectangle 153">
              <a:extLst>
                <a:ext uri="{FF2B5EF4-FFF2-40B4-BE49-F238E27FC236}">
                  <a16:creationId xmlns:a16="http://schemas.microsoft.com/office/drawing/2014/main" id="{9B4D7E09-BD99-93D6-11EF-269F5E7F0223}"/>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5" name="Rectangle 154">
              <a:extLst>
                <a:ext uri="{FF2B5EF4-FFF2-40B4-BE49-F238E27FC236}">
                  <a16:creationId xmlns:a16="http://schemas.microsoft.com/office/drawing/2014/main" id="{162EF741-FAEC-26C0-663C-9D27867A7DEA}"/>
                </a:ext>
              </a:extLst>
            </p:cNvPr>
            <p:cNvSpPr/>
            <p:nvPr/>
          </p:nvSpPr>
          <p:spPr>
            <a:xfrm>
              <a:off x="81873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6" name="Rectangle 155">
              <a:extLst>
                <a:ext uri="{FF2B5EF4-FFF2-40B4-BE49-F238E27FC236}">
                  <a16:creationId xmlns:a16="http://schemas.microsoft.com/office/drawing/2014/main" id="{E5364231-A78F-2DCD-EC53-9A57C42A315C}"/>
                </a:ext>
              </a:extLst>
            </p:cNvPr>
            <p:cNvSpPr/>
            <p:nvPr/>
          </p:nvSpPr>
          <p:spPr>
            <a:xfrm>
              <a:off x="68157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7" name="Rectangle 156">
              <a:extLst>
                <a:ext uri="{FF2B5EF4-FFF2-40B4-BE49-F238E27FC236}">
                  <a16:creationId xmlns:a16="http://schemas.microsoft.com/office/drawing/2014/main" id="{1F5AAB4E-CDCE-F523-A008-93640FA1F795}"/>
                </a:ext>
              </a:extLst>
            </p:cNvPr>
            <p:cNvSpPr/>
            <p:nvPr/>
          </p:nvSpPr>
          <p:spPr>
            <a:xfrm>
              <a:off x="72729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8" name="Rectangle 157">
              <a:extLst>
                <a:ext uri="{FF2B5EF4-FFF2-40B4-BE49-F238E27FC236}">
                  <a16:creationId xmlns:a16="http://schemas.microsoft.com/office/drawing/2014/main" id="{6C409493-B861-7050-23A4-A86838C5BD96}"/>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9" name="Rectangle 158">
              <a:extLst>
                <a:ext uri="{FF2B5EF4-FFF2-40B4-BE49-F238E27FC236}">
                  <a16:creationId xmlns:a16="http://schemas.microsoft.com/office/drawing/2014/main" id="{423ACD14-FE52-F00C-4886-BB27EB25DD68}"/>
                </a:ext>
              </a:extLst>
            </p:cNvPr>
            <p:cNvSpPr/>
            <p:nvPr/>
          </p:nvSpPr>
          <p:spPr>
            <a:xfrm>
              <a:off x="81873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0" name="Flowchart: Connector 153">
              <a:extLst>
                <a:ext uri="{FF2B5EF4-FFF2-40B4-BE49-F238E27FC236}">
                  <a16:creationId xmlns:a16="http://schemas.microsoft.com/office/drawing/2014/main" id="{96262BE6-BE0C-5ADC-034E-E1B6E08C707A}"/>
                </a:ext>
              </a:extLst>
            </p:cNvPr>
            <p:cNvSpPr/>
            <p:nvPr/>
          </p:nvSpPr>
          <p:spPr>
            <a:xfrm>
              <a:off x="6701402" y="2310499"/>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1" name="Flowchart: Connector 154">
              <a:extLst>
                <a:ext uri="{FF2B5EF4-FFF2-40B4-BE49-F238E27FC236}">
                  <a16:creationId xmlns:a16="http://schemas.microsoft.com/office/drawing/2014/main" id="{D1C7DFFE-73EA-4868-3C56-A011F5F16924}"/>
                </a:ext>
              </a:extLst>
            </p:cNvPr>
            <p:cNvSpPr/>
            <p:nvPr/>
          </p:nvSpPr>
          <p:spPr>
            <a:xfrm>
              <a:off x="7615802" y="2310499"/>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2" name="Flowchart: Connector 155">
              <a:extLst>
                <a:ext uri="{FF2B5EF4-FFF2-40B4-BE49-F238E27FC236}">
                  <a16:creationId xmlns:a16="http://schemas.microsoft.com/office/drawing/2014/main" id="{F0A55A8F-E969-D402-9207-76CE40EFAFA2}"/>
                </a:ext>
              </a:extLst>
            </p:cNvPr>
            <p:cNvSpPr/>
            <p:nvPr/>
          </p:nvSpPr>
          <p:spPr>
            <a:xfrm>
              <a:off x="8530202" y="2307104"/>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3" name="Flowchart: Connector 156">
              <a:extLst>
                <a:ext uri="{FF2B5EF4-FFF2-40B4-BE49-F238E27FC236}">
                  <a16:creationId xmlns:a16="http://schemas.microsoft.com/office/drawing/2014/main" id="{19D1D146-7D35-F7ED-94F6-1A1DC5263A17}"/>
                </a:ext>
              </a:extLst>
            </p:cNvPr>
            <p:cNvSpPr/>
            <p:nvPr/>
          </p:nvSpPr>
          <p:spPr>
            <a:xfrm>
              <a:off x="7147980" y="2760909"/>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4" name="Flowchart: Connector 157">
              <a:extLst>
                <a:ext uri="{FF2B5EF4-FFF2-40B4-BE49-F238E27FC236}">
                  <a16:creationId xmlns:a16="http://schemas.microsoft.com/office/drawing/2014/main" id="{58B66BA0-9A03-DD2E-1FC2-CF94AAFA88F3}"/>
                </a:ext>
              </a:extLst>
            </p:cNvPr>
            <p:cNvSpPr/>
            <p:nvPr/>
          </p:nvSpPr>
          <p:spPr>
            <a:xfrm>
              <a:off x="8073002" y="2760909"/>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5" name="Flowchart: Connector 158">
              <a:extLst>
                <a:ext uri="{FF2B5EF4-FFF2-40B4-BE49-F238E27FC236}">
                  <a16:creationId xmlns:a16="http://schemas.microsoft.com/office/drawing/2014/main" id="{5CEBA3F6-4810-3DF3-4ACD-B3EB3B177562}"/>
                </a:ext>
              </a:extLst>
            </p:cNvPr>
            <p:cNvSpPr/>
            <p:nvPr/>
          </p:nvSpPr>
          <p:spPr>
            <a:xfrm>
              <a:off x="6701402" y="3224899"/>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6" name="Flowchart: Connector 159">
              <a:extLst>
                <a:ext uri="{FF2B5EF4-FFF2-40B4-BE49-F238E27FC236}">
                  <a16:creationId xmlns:a16="http://schemas.microsoft.com/office/drawing/2014/main" id="{9B0CEC78-B5AA-B135-2D04-755B53DEC660}"/>
                </a:ext>
              </a:extLst>
            </p:cNvPr>
            <p:cNvSpPr/>
            <p:nvPr/>
          </p:nvSpPr>
          <p:spPr>
            <a:xfrm>
              <a:off x="7605411" y="3216978"/>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7" name="Flowchart: Connector 160">
              <a:extLst>
                <a:ext uri="{FF2B5EF4-FFF2-40B4-BE49-F238E27FC236}">
                  <a16:creationId xmlns:a16="http://schemas.microsoft.com/office/drawing/2014/main" id="{94FD7077-5226-1FA7-CCEC-707787CAF8F9}"/>
                </a:ext>
              </a:extLst>
            </p:cNvPr>
            <p:cNvSpPr/>
            <p:nvPr/>
          </p:nvSpPr>
          <p:spPr>
            <a:xfrm>
              <a:off x="8530202" y="3216978"/>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8" name="Flowchart: Connector 161">
              <a:extLst>
                <a:ext uri="{FF2B5EF4-FFF2-40B4-BE49-F238E27FC236}">
                  <a16:creationId xmlns:a16="http://schemas.microsoft.com/office/drawing/2014/main" id="{8124B409-BB8B-36B2-3EB9-E5F249CAF8E1}"/>
                </a:ext>
              </a:extLst>
            </p:cNvPr>
            <p:cNvSpPr/>
            <p:nvPr/>
          </p:nvSpPr>
          <p:spPr>
            <a:xfrm>
              <a:off x="7147980" y="3670783"/>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9" name="Flowchart: Connector 162">
              <a:extLst>
                <a:ext uri="{FF2B5EF4-FFF2-40B4-BE49-F238E27FC236}">
                  <a16:creationId xmlns:a16="http://schemas.microsoft.com/office/drawing/2014/main" id="{B6310703-7428-617E-11AD-507A0EE441D5}"/>
                </a:ext>
              </a:extLst>
            </p:cNvPr>
            <p:cNvSpPr/>
            <p:nvPr/>
          </p:nvSpPr>
          <p:spPr>
            <a:xfrm>
              <a:off x="8073002" y="3670783"/>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0" name="Flowchart: Connector 163">
              <a:extLst>
                <a:ext uri="{FF2B5EF4-FFF2-40B4-BE49-F238E27FC236}">
                  <a16:creationId xmlns:a16="http://schemas.microsoft.com/office/drawing/2014/main" id="{13F16C8F-3054-FC9F-C55E-97D272CD24D2}"/>
                </a:ext>
              </a:extLst>
            </p:cNvPr>
            <p:cNvSpPr/>
            <p:nvPr/>
          </p:nvSpPr>
          <p:spPr>
            <a:xfrm>
              <a:off x="6701402" y="4134773"/>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1" name="Flowchart: Connector 164">
              <a:extLst>
                <a:ext uri="{FF2B5EF4-FFF2-40B4-BE49-F238E27FC236}">
                  <a16:creationId xmlns:a16="http://schemas.microsoft.com/office/drawing/2014/main" id="{0C796C60-8E04-4D8C-88A8-582EFFA5E005}"/>
                </a:ext>
              </a:extLst>
            </p:cNvPr>
            <p:cNvSpPr/>
            <p:nvPr/>
          </p:nvSpPr>
          <p:spPr>
            <a:xfrm>
              <a:off x="7615802" y="4133641"/>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2" name="Flowchart: Connector 165">
              <a:extLst>
                <a:ext uri="{FF2B5EF4-FFF2-40B4-BE49-F238E27FC236}">
                  <a16:creationId xmlns:a16="http://schemas.microsoft.com/office/drawing/2014/main" id="{87C8B337-0C22-851D-2CED-B98A616C051B}"/>
                </a:ext>
              </a:extLst>
            </p:cNvPr>
            <p:cNvSpPr/>
            <p:nvPr/>
          </p:nvSpPr>
          <p:spPr>
            <a:xfrm>
              <a:off x="8530202" y="4133641"/>
              <a:ext cx="228600" cy="228600"/>
            </a:xfrm>
            <a:prstGeom prst="flowChartConnector">
              <a:avLst/>
            </a:prstGeom>
            <a:solidFill>
              <a:srgbClr val="00206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3" name="Flowchart: Connector 166">
              <a:extLst>
                <a:ext uri="{FF2B5EF4-FFF2-40B4-BE49-F238E27FC236}">
                  <a16:creationId xmlns:a16="http://schemas.microsoft.com/office/drawing/2014/main" id="{050B8E60-5F37-F4B8-F464-4F61EC87A6A7}"/>
                </a:ext>
              </a:extLst>
            </p:cNvPr>
            <p:cNvSpPr/>
            <p:nvPr/>
          </p:nvSpPr>
          <p:spPr>
            <a:xfrm>
              <a:off x="7158602" y="2310499"/>
              <a:ext cx="228600" cy="228600"/>
            </a:xfrm>
            <a:prstGeom prst="flowChartConnector">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4" name="Flowchart: Connector 167">
              <a:extLst>
                <a:ext uri="{FF2B5EF4-FFF2-40B4-BE49-F238E27FC236}">
                  <a16:creationId xmlns:a16="http://schemas.microsoft.com/office/drawing/2014/main" id="{EB763A7E-28E2-6E63-5901-9F7370DDCD6A}"/>
                </a:ext>
              </a:extLst>
            </p:cNvPr>
            <p:cNvSpPr/>
            <p:nvPr/>
          </p:nvSpPr>
          <p:spPr>
            <a:xfrm>
              <a:off x="8083624" y="2319827"/>
              <a:ext cx="228600" cy="228600"/>
            </a:xfrm>
            <a:prstGeom prst="flowChartConnector">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5" name="Flowchart: Connector 168">
              <a:extLst>
                <a:ext uri="{FF2B5EF4-FFF2-40B4-BE49-F238E27FC236}">
                  <a16:creationId xmlns:a16="http://schemas.microsoft.com/office/drawing/2014/main" id="{65076F91-DC17-EBBD-92EB-7D6D70A156C2}"/>
                </a:ext>
              </a:extLst>
            </p:cNvPr>
            <p:cNvSpPr/>
            <p:nvPr/>
          </p:nvSpPr>
          <p:spPr>
            <a:xfrm>
              <a:off x="6701402" y="2773357"/>
              <a:ext cx="228600" cy="228600"/>
            </a:xfrm>
            <a:prstGeom prst="flowChartConnector">
              <a:avLst/>
            </a:prstGeom>
            <a:solidFill>
              <a:sysClr val="window" lastClr="FFFFFF"/>
            </a:solidFill>
            <a:ln w="1270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6" name="Flowchart: Connector 169">
              <a:extLst>
                <a:ext uri="{FF2B5EF4-FFF2-40B4-BE49-F238E27FC236}">
                  <a16:creationId xmlns:a16="http://schemas.microsoft.com/office/drawing/2014/main" id="{0DC7BE52-34C3-7F4B-6DC7-89C2CCD81585}"/>
                </a:ext>
              </a:extLst>
            </p:cNvPr>
            <p:cNvSpPr/>
            <p:nvPr/>
          </p:nvSpPr>
          <p:spPr>
            <a:xfrm>
              <a:off x="7604949" y="2756880"/>
              <a:ext cx="228600" cy="228600"/>
            </a:xfrm>
            <a:prstGeom prst="flowChartConnector">
              <a:avLst/>
            </a:prstGeom>
            <a:solidFill>
              <a:sysClr val="window" lastClr="FFFFFF"/>
            </a:solidFill>
            <a:ln w="1270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7" name="Flowchart: Connector 170">
              <a:extLst>
                <a:ext uri="{FF2B5EF4-FFF2-40B4-BE49-F238E27FC236}">
                  <a16:creationId xmlns:a16="http://schemas.microsoft.com/office/drawing/2014/main" id="{072FB9A4-5B94-DA55-1C3D-50661498B9FF}"/>
                </a:ext>
              </a:extLst>
            </p:cNvPr>
            <p:cNvSpPr/>
            <p:nvPr/>
          </p:nvSpPr>
          <p:spPr>
            <a:xfrm>
              <a:off x="8530202" y="2767836"/>
              <a:ext cx="228600" cy="228600"/>
            </a:xfrm>
            <a:prstGeom prst="flowChartConnector">
              <a:avLst/>
            </a:prstGeom>
            <a:solidFill>
              <a:sysClr val="window" lastClr="FFFFFF"/>
            </a:solidFill>
            <a:ln w="1270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8" name="Flowchart: Connector 171">
              <a:extLst>
                <a:ext uri="{FF2B5EF4-FFF2-40B4-BE49-F238E27FC236}">
                  <a16:creationId xmlns:a16="http://schemas.microsoft.com/office/drawing/2014/main" id="{7136C792-1F52-A7A9-5273-4ED2E55C21E6}"/>
                </a:ext>
              </a:extLst>
            </p:cNvPr>
            <p:cNvSpPr/>
            <p:nvPr/>
          </p:nvSpPr>
          <p:spPr>
            <a:xfrm>
              <a:off x="6701171" y="3682099"/>
              <a:ext cx="228600" cy="228600"/>
            </a:xfrm>
            <a:prstGeom prst="flowChartConnector">
              <a:avLst/>
            </a:prstGeom>
            <a:solidFill>
              <a:sysClr val="window" lastClr="FFFFFF"/>
            </a:solidFill>
            <a:ln w="1270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9" name="Flowchart: Connector 172">
              <a:extLst>
                <a:ext uri="{FF2B5EF4-FFF2-40B4-BE49-F238E27FC236}">
                  <a16:creationId xmlns:a16="http://schemas.microsoft.com/office/drawing/2014/main" id="{3CB6E666-70D2-AF20-1366-DC4922E6239A}"/>
                </a:ext>
              </a:extLst>
            </p:cNvPr>
            <p:cNvSpPr/>
            <p:nvPr/>
          </p:nvSpPr>
          <p:spPr>
            <a:xfrm>
              <a:off x="7604949" y="3676441"/>
              <a:ext cx="228600" cy="228600"/>
            </a:xfrm>
            <a:prstGeom prst="flowChartConnector">
              <a:avLst/>
            </a:prstGeom>
            <a:solidFill>
              <a:sysClr val="window" lastClr="FFFFFF"/>
            </a:solidFill>
            <a:ln w="1270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80" name="Flowchart: Connector 173">
              <a:extLst>
                <a:ext uri="{FF2B5EF4-FFF2-40B4-BE49-F238E27FC236}">
                  <a16:creationId xmlns:a16="http://schemas.microsoft.com/office/drawing/2014/main" id="{5202C2CE-65A6-8687-4B6F-ED9E25180902}"/>
                </a:ext>
              </a:extLst>
            </p:cNvPr>
            <p:cNvSpPr/>
            <p:nvPr/>
          </p:nvSpPr>
          <p:spPr>
            <a:xfrm>
              <a:off x="8529093" y="3682099"/>
              <a:ext cx="228600" cy="228600"/>
            </a:xfrm>
            <a:prstGeom prst="flowChartConnector">
              <a:avLst/>
            </a:prstGeom>
            <a:solidFill>
              <a:sysClr val="window" lastClr="FFFFFF"/>
            </a:solidFill>
            <a:ln w="1270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81" name="Flowchart: Connector 174">
              <a:extLst>
                <a:ext uri="{FF2B5EF4-FFF2-40B4-BE49-F238E27FC236}">
                  <a16:creationId xmlns:a16="http://schemas.microsoft.com/office/drawing/2014/main" id="{CEFD8B02-CB0C-7FB6-C48A-5A309221D552}"/>
                </a:ext>
              </a:extLst>
            </p:cNvPr>
            <p:cNvSpPr/>
            <p:nvPr/>
          </p:nvSpPr>
          <p:spPr>
            <a:xfrm>
              <a:off x="7147749" y="3221504"/>
              <a:ext cx="228600" cy="228600"/>
            </a:xfrm>
            <a:prstGeom prst="flowChartConnector">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82" name="Flowchart: Connector 175">
              <a:extLst>
                <a:ext uri="{FF2B5EF4-FFF2-40B4-BE49-F238E27FC236}">
                  <a16:creationId xmlns:a16="http://schemas.microsoft.com/office/drawing/2014/main" id="{7FEC55B9-9599-2FF9-CD51-205960B66EBB}"/>
                </a:ext>
              </a:extLst>
            </p:cNvPr>
            <p:cNvSpPr/>
            <p:nvPr/>
          </p:nvSpPr>
          <p:spPr>
            <a:xfrm>
              <a:off x="8071662" y="3222636"/>
              <a:ext cx="228600" cy="228600"/>
            </a:xfrm>
            <a:prstGeom prst="flowChartConnector">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83" name="Flowchart: Connector 176">
              <a:extLst>
                <a:ext uri="{FF2B5EF4-FFF2-40B4-BE49-F238E27FC236}">
                  <a16:creationId xmlns:a16="http://schemas.microsoft.com/office/drawing/2014/main" id="{EF3C1BBC-C351-1B9D-9FAC-67A75FC16B78}"/>
                </a:ext>
              </a:extLst>
            </p:cNvPr>
            <p:cNvSpPr/>
            <p:nvPr/>
          </p:nvSpPr>
          <p:spPr>
            <a:xfrm>
              <a:off x="7158602" y="4134773"/>
              <a:ext cx="228600" cy="228600"/>
            </a:xfrm>
            <a:prstGeom prst="flowChartConnector">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84" name="Flowchart: Connector 177">
              <a:extLst>
                <a:ext uri="{FF2B5EF4-FFF2-40B4-BE49-F238E27FC236}">
                  <a16:creationId xmlns:a16="http://schemas.microsoft.com/office/drawing/2014/main" id="{185E028E-6A48-BA1B-8BBA-989259D30744}"/>
                </a:ext>
              </a:extLst>
            </p:cNvPr>
            <p:cNvSpPr/>
            <p:nvPr/>
          </p:nvSpPr>
          <p:spPr>
            <a:xfrm>
              <a:off x="8083624" y="4134910"/>
              <a:ext cx="228600" cy="228600"/>
            </a:xfrm>
            <a:prstGeom prst="flowChartConnector">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20731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Performance Of LILLIPUT</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LILLIPUT decodes d=3 and limited form of d=5 in real-time</a:t>
            </a:r>
          </a:p>
        </p:txBody>
      </p:sp>
      <p:pic>
        <p:nvPicPr>
          <p:cNvPr id="7" name="Picture 6">
            <a:extLst>
              <a:ext uri="{FF2B5EF4-FFF2-40B4-BE49-F238E27FC236}">
                <a16:creationId xmlns:a16="http://schemas.microsoft.com/office/drawing/2014/main" id="{B45CD3E1-8035-A91A-8088-C86B23C8CCD1}"/>
              </a:ext>
            </a:extLst>
          </p:cNvPr>
          <p:cNvPicPr>
            <a:picLocks noChangeAspect="1"/>
          </p:cNvPicPr>
          <p:nvPr/>
        </p:nvPicPr>
        <p:blipFill>
          <a:blip r:embed="rId3"/>
          <a:stretch>
            <a:fillRect/>
          </a:stretch>
        </p:blipFill>
        <p:spPr>
          <a:xfrm>
            <a:off x="5952977" y="1790688"/>
            <a:ext cx="6156960" cy="3276624"/>
          </a:xfrm>
          <a:prstGeom prst="rect">
            <a:avLst/>
          </a:prstGeom>
        </p:spPr>
      </p:pic>
      <p:sp>
        <p:nvSpPr>
          <p:cNvPr id="9" name="Rounded Rectangular Callout 10">
            <a:extLst>
              <a:ext uri="{FF2B5EF4-FFF2-40B4-BE49-F238E27FC236}">
                <a16:creationId xmlns:a16="http://schemas.microsoft.com/office/drawing/2014/main" id="{6B6F9AF6-B886-8692-AB69-C3DD71EC615A}"/>
              </a:ext>
            </a:extLst>
          </p:cNvPr>
          <p:cNvSpPr/>
          <p:nvPr/>
        </p:nvSpPr>
        <p:spPr>
          <a:xfrm>
            <a:off x="1473564" y="4402442"/>
            <a:ext cx="4128654" cy="84545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42 ns latency, &lt; 7% FPGA logic,</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Sufficient up-to d=5</a:t>
            </a:r>
          </a:p>
        </p:txBody>
      </p:sp>
      <p:sp>
        <p:nvSpPr>
          <p:cNvPr id="11" name="Rounded Rectangular Callout 10">
            <a:extLst>
              <a:ext uri="{FF2B5EF4-FFF2-40B4-BE49-F238E27FC236}">
                <a16:creationId xmlns:a16="http://schemas.microsoft.com/office/drawing/2014/main" id="{CA7C1174-9B28-E18D-5660-524F00F015F5}"/>
              </a:ext>
            </a:extLst>
          </p:cNvPr>
          <p:cNvSpPr/>
          <p:nvPr/>
        </p:nvSpPr>
        <p:spPr>
          <a:xfrm>
            <a:off x="1473564" y="2953613"/>
            <a:ext cx="4128654" cy="84545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srgbClr val="0072C6">
                    <a:lumMod val="50000"/>
                  </a:srgbClr>
                </a:solidFill>
                <a:ea typeface="Cambria Math" panose="02040503050406030204" pitchFamily="18" charset="0"/>
                <a:cs typeface="Calibri" panose="020F0502020204030204" pitchFamily="34" charset="0"/>
              </a:rPr>
              <a:t>CLUTs have negligible impact on accuracy</a:t>
            </a:r>
          </a:p>
        </p:txBody>
      </p:sp>
      <p:sp>
        <p:nvSpPr>
          <p:cNvPr id="12" name="Rounded Rectangular Callout 10">
            <a:extLst>
              <a:ext uri="{FF2B5EF4-FFF2-40B4-BE49-F238E27FC236}">
                <a16:creationId xmlns:a16="http://schemas.microsoft.com/office/drawing/2014/main" id="{FDB8A7E2-2D4B-E9E7-A340-75C74F473AFF}"/>
              </a:ext>
            </a:extLst>
          </p:cNvPr>
          <p:cNvSpPr/>
          <p:nvPr/>
        </p:nvSpPr>
        <p:spPr>
          <a:xfrm>
            <a:off x="1473564" y="1455217"/>
            <a:ext cx="4128654" cy="84545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Up-to 107x memory reduction with CLUTs</a:t>
            </a:r>
          </a:p>
        </p:txBody>
      </p:sp>
    </p:spTree>
    <p:extLst>
      <p:ext uri="{BB962C8B-B14F-4D97-AF65-F5344CB8AC3E}">
        <p14:creationId xmlns:p14="http://schemas.microsoft.com/office/powerpoint/2010/main" val="11797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Rethinking MWPM And Matchings For</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 Higher Distances</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Goal: Locate this highest probability error event or the corresponding matching</a:t>
            </a:r>
          </a:p>
        </p:txBody>
      </p:sp>
      <p:sp>
        <p:nvSpPr>
          <p:cNvPr id="50" name="Rectangle 49">
            <a:extLst>
              <a:ext uri="{FF2B5EF4-FFF2-40B4-BE49-F238E27FC236}">
                <a16:creationId xmlns:a16="http://schemas.microsoft.com/office/drawing/2014/main" id="{ECE9982A-58C4-1BF6-D16F-C9E3F0521D19}"/>
              </a:ext>
            </a:extLst>
          </p:cNvPr>
          <p:cNvSpPr/>
          <p:nvPr/>
        </p:nvSpPr>
        <p:spPr>
          <a:xfrm>
            <a:off x="6571319" y="4773802"/>
            <a:ext cx="210951" cy="803638"/>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F0240BD4-0BEC-CAE3-833F-F68953C28DB0}"/>
              </a:ext>
            </a:extLst>
          </p:cNvPr>
          <p:cNvSpPr/>
          <p:nvPr/>
        </p:nvSpPr>
        <p:spPr>
          <a:xfrm>
            <a:off x="6782270" y="4719474"/>
            <a:ext cx="210951" cy="857948"/>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93548-7EE0-F81C-30E7-867B9DB40388}"/>
              </a:ext>
            </a:extLst>
          </p:cNvPr>
          <p:cNvSpPr/>
          <p:nvPr/>
        </p:nvSpPr>
        <p:spPr>
          <a:xfrm>
            <a:off x="6993770" y="4624162"/>
            <a:ext cx="210951" cy="953260"/>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99580FE-3E2F-F0D9-3574-784F63A9A643}"/>
              </a:ext>
            </a:extLst>
          </p:cNvPr>
          <p:cNvSpPr/>
          <p:nvPr/>
        </p:nvSpPr>
        <p:spPr>
          <a:xfrm>
            <a:off x="7205673" y="4521550"/>
            <a:ext cx="210951" cy="1055872"/>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6EAB601-F6C0-CD9E-77F0-B42203192570}"/>
              </a:ext>
            </a:extLst>
          </p:cNvPr>
          <p:cNvSpPr/>
          <p:nvPr/>
        </p:nvSpPr>
        <p:spPr>
          <a:xfrm>
            <a:off x="7416624" y="4082505"/>
            <a:ext cx="210951" cy="1494917"/>
          </a:xfrm>
          <a:prstGeom prst="rect">
            <a:avLst/>
          </a:prstGeom>
          <a:solidFill>
            <a:srgbClr val="99F49D"/>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BF7576E-DF15-3B37-50A4-72AA6EDF91E8}"/>
              </a:ext>
            </a:extLst>
          </p:cNvPr>
          <p:cNvSpPr/>
          <p:nvPr/>
        </p:nvSpPr>
        <p:spPr>
          <a:xfrm>
            <a:off x="5938466" y="5193220"/>
            <a:ext cx="210951" cy="384182"/>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6E6B30F6-D45D-89E0-64B3-F9CE18130559}"/>
              </a:ext>
            </a:extLst>
          </p:cNvPr>
          <p:cNvSpPr/>
          <p:nvPr/>
        </p:nvSpPr>
        <p:spPr>
          <a:xfrm>
            <a:off x="6149417" y="5068636"/>
            <a:ext cx="210951" cy="495707"/>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2353CF1E-61B8-78F4-CA79-2A1C8539D6C4}"/>
              </a:ext>
            </a:extLst>
          </p:cNvPr>
          <p:cNvSpPr/>
          <p:nvPr/>
        </p:nvSpPr>
        <p:spPr>
          <a:xfrm>
            <a:off x="6360368" y="4925154"/>
            <a:ext cx="210951" cy="652286"/>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75526A02-8559-9877-727A-85BD96093283}"/>
              </a:ext>
            </a:extLst>
          </p:cNvPr>
          <p:cNvSpPr/>
          <p:nvPr/>
        </p:nvSpPr>
        <p:spPr>
          <a:xfrm>
            <a:off x="4881805" y="5410730"/>
            <a:ext cx="210951" cy="166955"/>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87FF841-D3A8-1CE0-5342-547AFBEC45D1}"/>
              </a:ext>
            </a:extLst>
          </p:cNvPr>
          <p:cNvSpPr/>
          <p:nvPr/>
        </p:nvSpPr>
        <p:spPr>
          <a:xfrm>
            <a:off x="5094323" y="5360285"/>
            <a:ext cx="210951" cy="217260"/>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84CDDAC8-35D7-0AD2-F87E-929D31D64792}"/>
              </a:ext>
            </a:extLst>
          </p:cNvPr>
          <p:cNvSpPr/>
          <p:nvPr/>
        </p:nvSpPr>
        <p:spPr>
          <a:xfrm>
            <a:off x="5303707" y="5317954"/>
            <a:ext cx="210951" cy="259591"/>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B68EAF1A-DB65-0223-E701-3902354EF84D}"/>
              </a:ext>
            </a:extLst>
          </p:cNvPr>
          <p:cNvSpPr/>
          <p:nvPr/>
        </p:nvSpPr>
        <p:spPr>
          <a:xfrm>
            <a:off x="5515611" y="5296790"/>
            <a:ext cx="210951" cy="280756"/>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FB877F31-1F07-C87C-CB02-C3C9392BD217}"/>
              </a:ext>
            </a:extLst>
          </p:cNvPr>
          <p:cNvSpPr/>
          <p:nvPr/>
        </p:nvSpPr>
        <p:spPr>
          <a:xfrm>
            <a:off x="5721923" y="5248491"/>
            <a:ext cx="210951" cy="334940"/>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7C115820-DACB-AFB9-E872-B21F21AA02F7}"/>
              </a:ext>
            </a:extLst>
          </p:cNvPr>
          <p:cNvSpPr/>
          <p:nvPr/>
        </p:nvSpPr>
        <p:spPr>
          <a:xfrm>
            <a:off x="4670854" y="5460690"/>
            <a:ext cx="210951" cy="116712"/>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190348A6-DB96-DDE8-C305-0AB5E99558DB}"/>
              </a:ext>
            </a:extLst>
          </p:cNvPr>
          <p:cNvSpPr/>
          <p:nvPr/>
        </p:nvSpPr>
        <p:spPr>
          <a:xfrm>
            <a:off x="2403230" y="2267837"/>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a</a:t>
            </a:r>
          </a:p>
        </p:txBody>
      </p:sp>
      <p:sp>
        <p:nvSpPr>
          <p:cNvPr id="65" name="Oval 64">
            <a:extLst>
              <a:ext uri="{FF2B5EF4-FFF2-40B4-BE49-F238E27FC236}">
                <a16:creationId xmlns:a16="http://schemas.microsoft.com/office/drawing/2014/main" id="{A171CABF-85B1-51E6-F81C-949D11F59BD1}"/>
              </a:ext>
            </a:extLst>
          </p:cNvPr>
          <p:cNvSpPr/>
          <p:nvPr/>
        </p:nvSpPr>
        <p:spPr>
          <a:xfrm>
            <a:off x="3399691" y="2267837"/>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b</a:t>
            </a:r>
          </a:p>
        </p:txBody>
      </p:sp>
      <p:sp>
        <p:nvSpPr>
          <p:cNvPr id="66" name="Oval 65">
            <a:extLst>
              <a:ext uri="{FF2B5EF4-FFF2-40B4-BE49-F238E27FC236}">
                <a16:creationId xmlns:a16="http://schemas.microsoft.com/office/drawing/2014/main" id="{3B36C958-15AF-7CE0-74BA-D4BEE1A6C7B6}"/>
              </a:ext>
            </a:extLst>
          </p:cNvPr>
          <p:cNvSpPr/>
          <p:nvPr/>
        </p:nvSpPr>
        <p:spPr>
          <a:xfrm>
            <a:off x="2403230" y="3111446"/>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d</a:t>
            </a:r>
          </a:p>
        </p:txBody>
      </p:sp>
      <p:sp>
        <p:nvSpPr>
          <p:cNvPr id="67" name="Oval 66">
            <a:extLst>
              <a:ext uri="{FF2B5EF4-FFF2-40B4-BE49-F238E27FC236}">
                <a16:creationId xmlns:a16="http://schemas.microsoft.com/office/drawing/2014/main" id="{D51BD395-DA5E-6572-6F32-4F2D7C4172D0}"/>
              </a:ext>
            </a:extLst>
          </p:cNvPr>
          <p:cNvSpPr/>
          <p:nvPr/>
        </p:nvSpPr>
        <p:spPr>
          <a:xfrm>
            <a:off x="3399691" y="3111446"/>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c</a:t>
            </a:r>
          </a:p>
        </p:txBody>
      </p:sp>
      <p:cxnSp>
        <p:nvCxnSpPr>
          <p:cNvPr id="68" name="Straight Connector 67">
            <a:extLst>
              <a:ext uri="{FF2B5EF4-FFF2-40B4-BE49-F238E27FC236}">
                <a16:creationId xmlns:a16="http://schemas.microsoft.com/office/drawing/2014/main" id="{2170D026-EA03-46BF-1825-6BF39FABD09B}"/>
              </a:ext>
            </a:extLst>
          </p:cNvPr>
          <p:cNvCxnSpPr>
            <a:cxnSpLocks/>
            <a:stCxn id="64" idx="5"/>
            <a:endCxn id="67" idx="1"/>
          </p:cNvCxnSpPr>
          <p:nvPr/>
        </p:nvCxnSpPr>
        <p:spPr>
          <a:xfrm>
            <a:off x="2715426" y="2580033"/>
            <a:ext cx="737829" cy="584977"/>
          </a:xfrm>
          <a:prstGeom prst="line">
            <a:avLst/>
          </a:prstGeom>
          <a:noFill/>
          <a:ln w="12700" cap="flat" cmpd="sng" algn="ctr">
            <a:solidFill>
              <a:srgbClr val="343A40"/>
            </a:solidFill>
            <a:prstDash val="solid"/>
            <a:miter lim="800000"/>
          </a:ln>
          <a:effectLst/>
        </p:spPr>
      </p:cxnSp>
      <p:cxnSp>
        <p:nvCxnSpPr>
          <p:cNvPr id="69" name="Straight Connector 68">
            <a:extLst>
              <a:ext uri="{FF2B5EF4-FFF2-40B4-BE49-F238E27FC236}">
                <a16:creationId xmlns:a16="http://schemas.microsoft.com/office/drawing/2014/main" id="{A725AF84-C4F5-4049-A6F9-C576C1A25B55}"/>
              </a:ext>
            </a:extLst>
          </p:cNvPr>
          <p:cNvCxnSpPr>
            <a:cxnSpLocks/>
            <a:stCxn id="65" idx="3"/>
            <a:endCxn id="66" idx="7"/>
          </p:cNvCxnSpPr>
          <p:nvPr/>
        </p:nvCxnSpPr>
        <p:spPr>
          <a:xfrm flipH="1">
            <a:off x="2715426" y="2580033"/>
            <a:ext cx="737829" cy="584977"/>
          </a:xfrm>
          <a:prstGeom prst="line">
            <a:avLst/>
          </a:prstGeom>
          <a:noFill/>
          <a:ln w="12700" cap="flat" cmpd="sng" algn="ctr">
            <a:solidFill>
              <a:srgbClr val="343A40"/>
            </a:solidFill>
            <a:prstDash val="solid"/>
            <a:miter lim="800000"/>
          </a:ln>
          <a:effectLst/>
        </p:spPr>
      </p:cxnSp>
      <p:cxnSp>
        <p:nvCxnSpPr>
          <p:cNvPr id="70" name="Straight Connector 69">
            <a:extLst>
              <a:ext uri="{FF2B5EF4-FFF2-40B4-BE49-F238E27FC236}">
                <a16:creationId xmlns:a16="http://schemas.microsoft.com/office/drawing/2014/main" id="{1D9FDCD3-A9DD-18B8-EA94-A24536EF03C1}"/>
              </a:ext>
            </a:extLst>
          </p:cNvPr>
          <p:cNvCxnSpPr>
            <a:cxnSpLocks/>
            <a:stCxn id="64" idx="4"/>
            <a:endCxn id="66" idx="0"/>
          </p:cNvCxnSpPr>
          <p:nvPr/>
        </p:nvCxnSpPr>
        <p:spPr>
          <a:xfrm>
            <a:off x="2586110" y="2633597"/>
            <a:ext cx="0" cy="477849"/>
          </a:xfrm>
          <a:prstGeom prst="line">
            <a:avLst/>
          </a:prstGeom>
          <a:noFill/>
          <a:ln w="12700" cap="flat" cmpd="sng" algn="ctr">
            <a:solidFill>
              <a:srgbClr val="343A40"/>
            </a:solidFill>
            <a:prstDash val="solid"/>
            <a:miter lim="800000"/>
          </a:ln>
          <a:effectLst/>
        </p:spPr>
      </p:cxnSp>
      <p:cxnSp>
        <p:nvCxnSpPr>
          <p:cNvPr id="71" name="Straight Connector 70">
            <a:extLst>
              <a:ext uri="{FF2B5EF4-FFF2-40B4-BE49-F238E27FC236}">
                <a16:creationId xmlns:a16="http://schemas.microsoft.com/office/drawing/2014/main" id="{55C8B3EE-06A6-ED30-FE6E-CEC56C032C88}"/>
              </a:ext>
            </a:extLst>
          </p:cNvPr>
          <p:cNvCxnSpPr>
            <a:cxnSpLocks/>
            <a:stCxn id="65" idx="4"/>
            <a:endCxn id="67" idx="0"/>
          </p:cNvCxnSpPr>
          <p:nvPr/>
        </p:nvCxnSpPr>
        <p:spPr>
          <a:xfrm>
            <a:off x="3582571" y="2633597"/>
            <a:ext cx="0" cy="477849"/>
          </a:xfrm>
          <a:prstGeom prst="line">
            <a:avLst/>
          </a:prstGeom>
          <a:noFill/>
          <a:ln w="12700" cap="flat" cmpd="sng" algn="ctr">
            <a:solidFill>
              <a:srgbClr val="343A40"/>
            </a:solidFill>
            <a:prstDash val="solid"/>
            <a:miter lim="800000"/>
          </a:ln>
          <a:effectLst/>
        </p:spPr>
      </p:cxnSp>
      <p:cxnSp>
        <p:nvCxnSpPr>
          <p:cNvPr id="72" name="Straight Connector 71">
            <a:extLst>
              <a:ext uri="{FF2B5EF4-FFF2-40B4-BE49-F238E27FC236}">
                <a16:creationId xmlns:a16="http://schemas.microsoft.com/office/drawing/2014/main" id="{05E3442F-AFCB-BD40-A7F6-2367FE48A8B8}"/>
              </a:ext>
            </a:extLst>
          </p:cNvPr>
          <p:cNvCxnSpPr>
            <a:cxnSpLocks/>
            <a:stCxn id="65" idx="2"/>
            <a:endCxn id="64" idx="6"/>
          </p:cNvCxnSpPr>
          <p:nvPr/>
        </p:nvCxnSpPr>
        <p:spPr>
          <a:xfrm flipH="1">
            <a:off x="2768990" y="2450717"/>
            <a:ext cx="630701" cy="0"/>
          </a:xfrm>
          <a:prstGeom prst="line">
            <a:avLst/>
          </a:prstGeom>
          <a:noFill/>
          <a:ln w="12700" cap="flat" cmpd="sng" algn="ctr">
            <a:solidFill>
              <a:srgbClr val="343A40"/>
            </a:solidFill>
            <a:prstDash val="solid"/>
            <a:miter lim="800000"/>
          </a:ln>
          <a:effectLst/>
        </p:spPr>
      </p:cxnSp>
      <p:cxnSp>
        <p:nvCxnSpPr>
          <p:cNvPr id="73" name="Straight Connector 72">
            <a:extLst>
              <a:ext uri="{FF2B5EF4-FFF2-40B4-BE49-F238E27FC236}">
                <a16:creationId xmlns:a16="http://schemas.microsoft.com/office/drawing/2014/main" id="{DC56281C-D16A-8CC0-92BB-A1F284198C3B}"/>
              </a:ext>
            </a:extLst>
          </p:cNvPr>
          <p:cNvCxnSpPr>
            <a:cxnSpLocks/>
            <a:stCxn id="67" idx="2"/>
            <a:endCxn id="66" idx="6"/>
          </p:cNvCxnSpPr>
          <p:nvPr/>
        </p:nvCxnSpPr>
        <p:spPr>
          <a:xfrm flipH="1">
            <a:off x="2768990" y="3294326"/>
            <a:ext cx="630701" cy="0"/>
          </a:xfrm>
          <a:prstGeom prst="line">
            <a:avLst/>
          </a:prstGeom>
          <a:noFill/>
          <a:ln w="12700" cap="flat" cmpd="sng" algn="ctr">
            <a:solidFill>
              <a:srgbClr val="343A40"/>
            </a:solidFill>
            <a:prstDash val="solid"/>
            <a:miter lim="800000"/>
          </a:ln>
          <a:effectLst/>
        </p:spPr>
      </p:cxnSp>
      <p:cxnSp>
        <p:nvCxnSpPr>
          <p:cNvPr id="74" name="Straight Arrow Connector 73">
            <a:extLst>
              <a:ext uri="{FF2B5EF4-FFF2-40B4-BE49-F238E27FC236}">
                <a16:creationId xmlns:a16="http://schemas.microsoft.com/office/drawing/2014/main" id="{BF40E356-30DF-627E-8B97-CD81E06E360C}"/>
              </a:ext>
            </a:extLst>
          </p:cNvPr>
          <p:cNvCxnSpPr>
            <a:cxnSpLocks/>
            <a:stCxn id="75" idx="0"/>
          </p:cNvCxnSpPr>
          <p:nvPr/>
        </p:nvCxnSpPr>
        <p:spPr>
          <a:xfrm flipV="1">
            <a:off x="3083719" y="3294326"/>
            <a:ext cx="0" cy="304804"/>
          </a:xfrm>
          <a:prstGeom prst="straightConnector1">
            <a:avLst/>
          </a:prstGeom>
          <a:noFill/>
          <a:ln w="28575" cap="flat" cmpd="sng" algn="ctr">
            <a:solidFill>
              <a:srgbClr val="343A40"/>
            </a:solidFill>
            <a:prstDash val="solid"/>
            <a:miter lim="800000"/>
            <a:tailEnd type="triangle"/>
          </a:ln>
          <a:effectLst/>
        </p:spPr>
      </p:cxnSp>
      <p:sp>
        <p:nvSpPr>
          <p:cNvPr id="75" name="TextBox 74">
            <a:extLst>
              <a:ext uri="{FF2B5EF4-FFF2-40B4-BE49-F238E27FC236}">
                <a16:creationId xmlns:a16="http://schemas.microsoft.com/office/drawing/2014/main" id="{52DA2368-A73A-B962-D2E0-5398F405AB8A}"/>
              </a:ext>
            </a:extLst>
          </p:cNvPr>
          <p:cNvSpPr txBox="1"/>
          <p:nvPr/>
        </p:nvSpPr>
        <p:spPr>
          <a:xfrm>
            <a:off x="838200" y="3599130"/>
            <a:ext cx="4491038" cy="369332"/>
          </a:xfrm>
          <a:prstGeom prst="rect">
            <a:avLst/>
          </a:prstGeom>
          <a:noFill/>
        </p:spPr>
        <p:txBody>
          <a:bodyPr wrap="none" rtlCol="0">
            <a:spAutoFit/>
          </a:bodyPr>
          <a:lstStyle/>
          <a:p>
            <a:pPr algn="ctr"/>
            <a:r>
              <a:rPr lang="en-US" i="1" dirty="0">
                <a:solidFill>
                  <a:srgbClr val="343A40"/>
                </a:solidFill>
                <a:latin typeface="Meiryo" panose="020B0604030504040204" pitchFamily="34" charset="-128"/>
                <a:ea typeface="Meiryo" panose="020B0604030504040204" pitchFamily="34" charset="-128"/>
              </a:rPr>
              <a:t>W</a:t>
            </a:r>
            <a:r>
              <a:rPr lang="en-US" dirty="0">
                <a:solidFill>
                  <a:srgbClr val="343A40"/>
                </a:solidFill>
                <a:latin typeface="Meiryo" panose="020B0604030504040204" pitchFamily="34" charset="-128"/>
                <a:ea typeface="Meiryo" panose="020B0604030504040204" pitchFamily="34" charset="-128"/>
              </a:rPr>
              <a:t> = -log(</a:t>
            </a:r>
            <a:r>
              <a:rPr lang="en-US" b="1" dirty="0">
                <a:solidFill>
                  <a:srgbClr val="343A40"/>
                </a:solidFill>
                <a:latin typeface="Meiryo" panose="020B0604030504040204" pitchFamily="34" charset="-128"/>
                <a:ea typeface="Meiryo" panose="020B0604030504040204" pitchFamily="34" charset="-128"/>
              </a:rPr>
              <a:t>P</a:t>
            </a:r>
            <a:r>
              <a:rPr lang="en-US" dirty="0">
                <a:solidFill>
                  <a:srgbClr val="343A40"/>
                </a:solidFill>
                <a:latin typeface="Meiryo" panose="020B0604030504040204" pitchFamily="34" charset="-128"/>
                <a:ea typeface="Meiryo" panose="020B0604030504040204" pitchFamily="34" charset="-128"/>
              </a:rPr>
              <a:t>(errors between </a:t>
            </a:r>
            <a:r>
              <a:rPr lang="en-US" i="1" dirty="0">
                <a:solidFill>
                  <a:srgbClr val="343A40"/>
                </a:solidFill>
                <a:latin typeface="Meiryo" panose="020B0604030504040204" pitchFamily="34" charset="-128"/>
                <a:ea typeface="Meiryo" panose="020B0604030504040204" pitchFamily="34" charset="-128"/>
              </a:rPr>
              <a:t>c</a:t>
            </a:r>
            <a:r>
              <a:rPr lang="en-US" dirty="0">
                <a:solidFill>
                  <a:srgbClr val="343A40"/>
                </a:solidFill>
                <a:latin typeface="Meiryo" panose="020B0604030504040204" pitchFamily="34" charset="-128"/>
                <a:ea typeface="Meiryo" panose="020B0604030504040204" pitchFamily="34" charset="-128"/>
              </a:rPr>
              <a:t> and </a:t>
            </a:r>
            <a:r>
              <a:rPr lang="en-US" i="1" dirty="0">
                <a:solidFill>
                  <a:srgbClr val="343A40"/>
                </a:solidFill>
                <a:latin typeface="Meiryo" panose="020B0604030504040204" pitchFamily="34" charset="-128"/>
                <a:ea typeface="Meiryo" panose="020B0604030504040204" pitchFamily="34" charset="-128"/>
              </a:rPr>
              <a:t>d</a:t>
            </a:r>
            <a:r>
              <a:rPr lang="en-US" dirty="0">
                <a:solidFill>
                  <a:srgbClr val="343A40"/>
                </a:solidFill>
                <a:latin typeface="Meiryo" panose="020B0604030504040204" pitchFamily="34" charset="-128"/>
                <a:ea typeface="Meiryo" panose="020B0604030504040204" pitchFamily="34" charset="-128"/>
              </a:rPr>
              <a:t>))</a:t>
            </a:r>
          </a:p>
        </p:txBody>
      </p:sp>
      <p:sp>
        <p:nvSpPr>
          <p:cNvPr id="76" name="Rectangle 75">
            <a:extLst>
              <a:ext uri="{FF2B5EF4-FFF2-40B4-BE49-F238E27FC236}">
                <a16:creationId xmlns:a16="http://schemas.microsoft.com/office/drawing/2014/main" id="{CA59604F-8593-3A20-88EE-0C7463D7F45A}"/>
              </a:ext>
            </a:extLst>
          </p:cNvPr>
          <p:cNvSpPr/>
          <p:nvPr/>
        </p:nvSpPr>
        <p:spPr>
          <a:xfrm>
            <a:off x="4341128" y="2389723"/>
            <a:ext cx="3829853" cy="953260"/>
          </a:xfrm>
          <a:prstGeom prst="rect">
            <a:avLst/>
          </a:prstGeom>
          <a:solidFill>
            <a:srgbClr val="FFB84C"/>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Pair bits such that sum of edge weights is minimized.</a:t>
            </a:r>
          </a:p>
        </p:txBody>
      </p:sp>
      <p:sp>
        <p:nvSpPr>
          <p:cNvPr id="77" name="Oval 76">
            <a:extLst>
              <a:ext uri="{FF2B5EF4-FFF2-40B4-BE49-F238E27FC236}">
                <a16:creationId xmlns:a16="http://schemas.microsoft.com/office/drawing/2014/main" id="{DD9C00B5-BB6A-82B5-350D-7B535C9D1B69}"/>
              </a:ext>
            </a:extLst>
          </p:cNvPr>
          <p:cNvSpPr/>
          <p:nvPr/>
        </p:nvSpPr>
        <p:spPr>
          <a:xfrm>
            <a:off x="8796995" y="2267837"/>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a</a:t>
            </a:r>
          </a:p>
        </p:txBody>
      </p:sp>
      <p:sp>
        <p:nvSpPr>
          <p:cNvPr id="78" name="Oval 77">
            <a:extLst>
              <a:ext uri="{FF2B5EF4-FFF2-40B4-BE49-F238E27FC236}">
                <a16:creationId xmlns:a16="http://schemas.microsoft.com/office/drawing/2014/main" id="{5E855DA3-B97F-368D-2341-919FBF648652}"/>
              </a:ext>
            </a:extLst>
          </p:cNvPr>
          <p:cNvSpPr/>
          <p:nvPr/>
        </p:nvSpPr>
        <p:spPr>
          <a:xfrm>
            <a:off x="9793456" y="2267837"/>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b</a:t>
            </a:r>
          </a:p>
        </p:txBody>
      </p:sp>
      <p:sp>
        <p:nvSpPr>
          <p:cNvPr id="79" name="Oval 78">
            <a:extLst>
              <a:ext uri="{FF2B5EF4-FFF2-40B4-BE49-F238E27FC236}">
                <a16:creationId xmlns:a16="http://schemas.microsoft.com/office/drawing/2014/main" id="{EA40E384-3036-A382-87AB-07F117BDD3F2}"/>
              </a:ext>
            </a:extLst>
          </p:cNvPr>
          <p:cNvSpPr/>
          <p:nvPr/>
        </p:nvSpPr>
        <p:spPr>
          <a:xfrm>
            <a:off x="8796995" y="3111446"/>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d</a:t>
            </a:r>
          </a:p>
        </p:txBody>
      </p:sp>
      <p:sp>
        <p:nvSpPr>
          <p:cNvPr id="80" name="Oval 79">
            <a:extLst>
              <a:ext uri="{FF2B5EF4-FFF2-40B4-BE49-F238E27FC236}">
                <a16:creationId xmlns:a16="http://schemas.microsoft.com/office/drawing/2014/main" id="{F01D0B55-08DF-98DF-973D-2162AC40D216}"/>
              </a:ext>
            </a:extLst>
          </p:cNvPr>
          <p:cNvSpPr/>
          <p:nvPr/>
        </p:nvSpPr>
        <p:spPr>
          <a:xfrm>
            <a:off x="9793456" y="3111446"/>
            <a:ext cx="365760" cy="36576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c</a:t>
            </a:r>
          </a:p>
        </p:txBody>
      </p:sp>
      <p:cxnSp>
        <p:nvCxnSpPr>
          <p:cNvPr id="81" name="Straight Connector 80">
            <a:extLst>
              <a:ext uri="{FF2B5EF4-FFF2-40B4-BE49-F238E27FC236}">
                <a16:creationId xmlns:a16="http://schemas.microsoft.com/office/drawing/2014/main" id="{C8166573-78EA-EA38-BFCE-F6E63EB7A289}"/>
              </a:ext>
            </a:extLst>
          </p:cNvPr>
          <p:cNvCxnSpPr>
            <a:cxnSpLocks/>
            <a:stCxn id="77" idx="5"/>
            <a:endCxn id="80" idx="1"/>
          </p:cNvCxnSpPr>
          <p:nvPr/>
        </p:nvCxnSpPr>
        <p:spPr>
          <a:xfrm>
            <a:off x="9109191" y="2580033"/>
            <a:ext cx="737829" cy="584977"/>
          </a:xfrm>
          <a:prstGeom prst="line">
            <a:avLst/>
          </a:prstGeom>
          <a:noFill/>
          <a:ln w="12700" cap="flat" cmpd="sng" algn="ctr">
            <a:solidFill>
              <a:srgbClr val="343A40"/>
            </a:solidFill>
            <a:prstDash val="solid"/>
            <a:miter lim="800000"/>
          </a:ln>
          <a:effectLst/>
        </p:spPr>
      </p:cxnSp>
      <p:cxnSp>
        <p:nvCxnSpPr>
          <p:cNvPr id="82" name="Straight Connector 81">
            <a:extLst>
              <a:ext uri="{FF2B5EF4-FFF2-40B4-BE49-F238E27FC236}">
                <a16:creationId xmlns:a16="http://schemas.microsoft.com/office/drawing/2014/main" id="{915DB56A-EEA8-93EB-63C1-707D4D7BF466}"/>
              </a:ext>
            </a:extLst>
          </p:cNvPr>
          <p:cNvCxnSpPr>
            <a:cxnSpLocks/>
            <a:stCxn id="78" idx="3"/>
            <a:endCxn id="79" idx="7"/>
          </p:cNvCxnSpPr>
          <p:nvPr/>
        </p:nvCxnSpPr>
        <p:spPr>
          <a:xfrm flipH="1">
            <a:off x="9109191" y="2580033"/>
            <a:ext cx="737829" cy="584977"/>
          </a:xfrm>
          <a:prstGeom prst="line">
            <a:avLst/>
          </a:prstGeom>
          <a:noFill/>
          <a:ln w="12700" cap="flat" cmpd="sng" algn="ctr">
            <a:solidFill>
              <a:srgbClr val="343A40"/>
            </a:solidFill>
            <a:prstDash val="solid"/>
            <a:miter lim="800000"/>
          </a:ln>
          <a:effectLst/>
        </p:spPr>
      </p:cxnSp>
      <p:sp>
        <p:nvSpPr>
          <p:cNvPr id="83" name="TextBox 82">
            <a:extLst>
              <a:ext uri="{FF2B5EF4-FFF2-40B4-BE49-F238E27FC236}">
                <a16:creationId xmlns:a16="http://schemas.microsoft.com/office/drawing/2014/main" id="{B514E888-0A6C-0719-5AC3-51EE0ABA3DED}"/>
              </a:ext>
            </a:extLst>
          </p:cNvPr>
          <p:cNvSpPr txBox="1"/>
          <p:nvPr/>
        </p:nvSpPr>
        <p:spPr>
          <a:xfrm>
            <a:off x="9030862" y="1872734"/>
            <a:ext cx="938077" cy="369332"/>
          </a:xfrm>
          <a:prstGeom prst="rect">
            <a:avLst/>
          </a:prstGeom>
          <a:noFill/>
        </p:spPr>
        <p:txBody>
          <a:bodyPr wrap="none" rtlCol="0">
            <a:spAutoFit/>
          </a:bodyPr>
          <a:lstStyle/>
          <a:p>
            <a:pPr algn="ctr"/>
            <a:r>
              <a:rPr lang="en-US" dirty="0">
                <a:solidFill>
                  <a:srgbClr val="343A40"/>
                </a:solidFill>
                <a:latin typeface="Meiryo" panose="020B0604030504040204" pitchFamily="34" charset="-128"/>
                <a:ea typeface="Meiryo" panose="020B0604030504040204" pitchFamily="34" charset="-128"/>
              </a:rPr>
              <a:t>MWPM</a:t>
            </a:r>
          </a:p>
        </p:txBody>
      </p:sp>
      <p:cxnSp>
        <p:nvCxnSpPr>
          <p:cNvPr id="84" name="Straight Arrow Connector 83">
            <a:extLst>
              <a:ext uri="{FF2B5EF4-FFF2-40B4-BE49-F238E27FC236}">
                <a16:creationId xmlns:a16="http://schemas.microsoft.com/office/drawing/2014/main" id="{677971CD-8878-56E2-F132-525AB7461567}"/>
              </a:ext>
            </a:extLst>
          </p:cNvPr>
          <p:cNvCxnSpPr>
            <a:cxnSpLocks/>
            <a:endCxn id="76" idx="1"/>
          </p:cNvCxnSpPr>
          <p:nvPr/>
        </p:nvCxnSpPr>
        <p:spPr>
          <a:xfrm>
            <a:off x="3856893" y="2866353"/>
            <a:ext cx="484235" cy="0"/>
          </a:xfrm>
          <a:prstGeom prst="straightConnector1">
            <a:avLst/>
          </a:prstGeom>
          <a:noFill/>
          <a:ln w="28575" cap="flat" cmpd="sng" algn="ctr">
            <a:solidFill>
              <a:srgbClr val="343A40"/>
            </a:solidFill>
            <a:prstDash val="solid"/>
            <a:miter lim="800000"/>
            <a:tailEnd type="triangle"/>
          </a:ln>
          <a:effectLst/>
        </p:spPr>
      </p:cxnSp>
      <p:cxnSp>
        <p:nvCxnSpPr>
          <p:cNvPr id="85" name="Straight Arrow Connector 84">
            <a:extLst>
              <a:ext uri="{FF2B5EF4-FFF2-40B4-BE49-F238E27FC236}">
                <a16:creationId xmlns:a16="http://schemas.microsoft.com/office/drawing/2014/main" id="{88BDC2DC-3FB7-A3E8-2B2B-3ED404BF261B}"/>
              </a:ext>
            </a:extLst>
          </p:cNvPr>
          <p:cNvCxnSpPr>
            <a:cxnSpLocks/>
            <a:stCxn id="76" idx="3"/>
          </p:cNvCxnSpPr>
          <p:nvPr/>
        </p:nvCxnSpPr>
        <p:spPr>
          <a:xfrm>
            <a:off x="8170981" y="2866353"/>
            <a:ext cx="484236" cy="0"/>
          </a:xfrm>
          <a:prstGeom prst="straightConnector1">
            <a:avLst/>
          </a:prstGeom>
          <a:noFill/>
          <a:ln w="28575" cap="flat" cmpd="sng" algn="ctr">
            <a:solidFill>
              <a:srgbClr val="343A40"/>
            </a:solidFill>
            <a:prstDash val="solid"/>
            <a:miter lim="800000"/>
            <a:tailEnd type="triangle"/>
          </a:ln>
          <a:effectLst/>
        </p:spPr>
      </p:cxnSp>
      <p:cxnSp>
        <p:nvCxnSpPr>
          <p:cNvPr id="86" name="Straight Arrow Connector 85">
            <a:extLst>
              <a:ext uri="{FF2B5EF4-FFF2-40B4-BE49-F238E27FC236}">
                <a16:creationId xmlns:a16="http://schemas.microsoft.com/office/drawing/2014/main" id="{292A9AD5-7CA9-93B4-3A84-8431DD5CD334}"/>
              </a:ext>
            </a:extLst>
          </p:cNvPr>
          <p:cNvCxnSpPr>
            <a:cxnSpLocks/>
            <a:stCxn id="88" idx="2"/>
            <a:endCxn id="65" idx="1"/>
          </p:cNvCxnSpPr>
          <p:nvPr/>
        </p:nvCxnSpPr>
        <p:spPr>
          <a:xfrm>
            <a:off x="3083719" y="1972437"/>
            <a:ext cx="369536" cy="348964"/>
          </a:xfrm>
          <a:prstGeom prst="straightConnector1">
            <a:avLst/>
          </a:prstGeom>
          <a:noFill/>
          <a:ln w="28575" cap="flat" cmpd="sng" algn="ctr">
            <a:solidFill>
              <a:srgbClr val="343A40"/>
            </a:solidFill>
            <a:prstDash val="solid"/>
            <a:miter lim="800000"/>
            <a:tailEnd type="triangle"/>
          </a:ln>
          <a:effectLst/>
        </p:spPr>
      </p:cxnSp>
      <p:cxnSp>
        <p:nvCxnSpPr>
          <p:cNvPr id="87" name="Straight Arrow Connector 86">
            <a:extLst>
              <a:ext uri="{FF2B5EF4-FFF2-40B4-BE49-F238E27FC236}">
                <a16:creationId xmlns:a16="http://schemas.microsoft.com/office/drawing/2014/main" id="{D749C54A-AC94-5394-D6B8-2F64EA6182F4}"/>
              </a:ext>
            </a:extLst>
          </p:cNvPr>
          <p:cNvCxnSpPr>
            <a:cxnSpLocks/>
            <a:stCxn id="88" idx="2"/>
            <a:endCxn id="64" idx="7"/>
          </p:cNvCxnSpPr>
          <p:nvPr/>
        </p:nvCxnSpPr>
        <p:spPr>
          <a:xfrm flipH="1">
            <a:off x="2715426" y="1972437"/>
            <a:ext cx="368293" cy="348964"/>
          </a:xfrm>
          <a:prstGeom prst="straightConnector1">
            <a:avLst/>
          </a:prstGeom>
          <a:noFill/>
          <a:ln w="28575" cap="flat" cmpd="sng" algn="ctr">
            <a:solidFill>
              <a:srgbClr val="343A40"/>
            </a:solidFill>
            <a:prstDash val="solid"/>
            <a:miter lim="800000"/>
            <a:tailEnd type="triangle"/>
          </a:ln>
          <a:effectLst/>
        </p:spPr>
      </p:cxnSp>
      <p:sp>
        <p:nvSpPr>
          <p:cNvPr id="88" name="TextBox 87">
            <a:extLst>
              <a:ext uri="{FF2B5EF4-FFF2-40B4-BE49-F238E27FC236}">
                <a16:creationId xmlns:a16="http://schemas.microsoft.com/office/drawing/2014/main" id="{421EA284-238F-20FA-F60D-412E614EE2E4}"/>
              </a:ext>
            </a:extLst>
          </p:cNvPr>
          <p:cNvSpPr txBox="1"/>
          <p:nvPr/>
        </p:nvSpPr>
        <p:spPr>
          <a:xfrm>
            <a:off x="1665510" y="1603105"/>
            <a:ext cx="2836418" cy="369332"/>
          </a:xfrm>
          <a:prstGeom prst="rect">
            <a:avLst/>
          </a:prstGeom>
          <a:noFill/>
        </p:spPr>
        <p:txBody>
          <a:bodyPr wrap="none" rtlCol="0">
            <a:spAutoFit/>
          </a:bodyPr>
          <a:lstStyle/>
          <a:p>
            <a:r>
              <a:rPr lang="en-US" dirty="0">
                <a:solidFill>
                  <a:srgbClr val="343A40"/>
                </a:solidFill>
                <a:latin typeface="Meiryo" panose="020B0604030504040204" pitchFamily="34" charset="-128"/>
                <a:ea typeface="Meiryo" panose="020B0604030504040204" pitchFamily="34" charset="-128"/>
              </a:rPr>
              <a:t>Nonzero Syndrome Bits</a:t>
            </a:r>
          </a:p>
        </p:txBody>
      </p:sp>
      <p:cxnSp>
        <p:nvCxnSpPr>
          <p:cNvPr id="89" name="Straight Arrow Connector 88">
            <a:extLst>
              <a:ext uri="{FF2B5EF4-FFF2-40B4-BE49-F238E27FC236}">
                <a16:creationId xmlns:a16="http://schemas.microsoft.com/office/drawing/2014/main" id="{7398E702-ED83-A1E8-98C6-39F867AC69B1}"/>
              </a:ext>
            </a:extLst>
          </p:cNvPr>
          <p:cNvCxnSpPr>
            <a:cxnSpLocks/>
          </p:cNvCxnSpPr>
          <p:nvPr/>
        </p:nvCxnSpPr>
        <p:spPr>
          <a:xfrm>
            <a:off x="4341128" y="5577402"/>
            <a:ext cx="3668920" cy="0"/>
          </a:xfrm>
          <a:prstGeom prst="straightConnector1">
            <a:avLst/>
          </a:prstGeom>
          <a:noFill/>
          <a:ln w="38100" cap="flat" cmpd="sng" algn="ctr">
            <a:solidFill>
              <a:srgbClr val="343A40"/>
            </a:solidFill>
            <a:prstDash val="solid"/>
            <a:miter lim="800000"/>
            <a:tailEnd type="triangle"/>
          </a:ln>
          <a:effectLst/>
        </p:spPr>
      </p:cxnSp>
      <p:cxnSp>
        <p:nvCxnSpPr>
          <p:cNvPr id="90" name="Straight Arrow Connector 89">
            <a:extLst>
              <a:ext uri="{FF2B5EF4-FFF2-40B4-BE49-F238E27FC236}">
                <a16:creationId xmlns:a16="http://schemas.microsoft.com/office/drawing/2014/main" id="{F0BDE763-CD7B-CAF0-94A5-BCA154B80A5B}"/>
              </a:ext>
            </a:extLst>
          </p:cNvPr>
          <p:cNvCxnSpPr>
            <a:cxnSpLocks/>
          </p:cNvCxnSpPr>
          <p:nvPr/>
        </p:nvCxnSpPr>
        <p:spPr>
          <a:xfrm flipV="1">
            <a:off x="4541190" y="3951627"/>
            <a:ext cx="0" cy="1724242"/>
          </a:xfrm>
          <a:prstGeom prst="straightConnector1">
            <a:avLst/>
          </a:prstGeom>
          <a:noFill/>
          <a:ln w="38100" cap="flat" cmpd="sng" algn="ctr">
            <a:solidFill>
              <a:srgbClr val="343A40"/>
            </a:solidFill>
            <a:prstDash val="solid"/>
            <a:miter lim="800000"/>
            <a:tailEnd type="triangle"/>
          </a:ln>
          <a:effectLst/>
        </p:spPr>
      </p:cxnSp>
      <p:sp>
        <p:nvSpPr>
          <p:cNvPr id="91" name="TextBox 90">
            <a:extLst>
              <a:ext uri="{FF2B5EF4-FFF2-40B4-BE49-F238E27FC236}">
                <a16:creationId xmlns:a16="http://schemas.microsoft.com/office/drawing/2014/main" id="{6C198E87-E40E-3F53-CFD2-94C1C1D64D50}"/>
              </a:ext>
            </a:extLst>
          </p:cNvPr>
          <p:cNvSpPr txBox="1"/>
          <p:nvPr/>
        </p:nvSpPr>
        <p:spPr>
          <a:xfrm rot="16200000">
            <a:off x="3351562" y="4629899"/>
            <a:ext cx="1494896"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Probability</a:t>
            </a:r>
          </a:p>
        </p:txBody>
      </p:sp>
      <p:sp>
        <p:nvSpPr>
          <p:cNvPr id="92" name="TextBox 91">
            <a:extLst>
              <a:ext uri="{FF2B5EF4-FFF2-40B4-BE49-F238E27FC236}">
                <a16:creationId xmlns:a16="http://schemas.microsoft.com/office/drawing/2014/main" id="{A450FBA5-10C6-92A6-E5C8-50A0BC4F1BD8}"/>
              </a:ext>
            </a:extLst>
          </p:cNvPr>
          <p:cNvSpPr txBox="1"/>
          <p:nvPr/>
        </p:nvSpPr>
        <p:spPr>
          <a:xfrm>
            <a:off x="5005992" y="5645463"/>
            <a:ext cx="2497800"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Matchings = </a:t>
            </a:r>
            <a:r>
              <a:rPr lang="en-US" sz="2000" dirty="0">
                <a:solidFill>
                  <a:srgbClr val="EF255B"/>
                </a:solidFill>
                <a:latin typeface="Meiryo" panose="020B0604030504040204" pitchFamily="34" charset="-128"/>
                <a:ea typeface="Meiryo" panose="020B0604030504040204" pitchFamily="34" charset="-128"/>
              </a:rPr>
              <a:t>O(</a:t>
            </a:r>
            <a:r>
              <a:rPr lang="en-US" sz="2000" i="1" dirty="0">
                <a:solidFill>
                  <a:srgbClr val="EF255B"/>
                </a:solidFill>
                <a:latin typeface="Meiryo" panose="020B0604030504040204" pitchFamily="34" charset="-128"/>
                <a:ea typeface="Meiryo" panose="020B0604030504040204" pitchFamily="34" charset="-128"/>
              </a:rPr>
              <a:t>n</a:t>
            </a:r>
            <a:r>
              <a:rPr lang="en-US" sz="2000" dirty="0">
                <a:solidFill>
                  <a:srgbClr val="EF255B"/>
                </a:solidFill>
                <a:latin typeface="Meiryo" panose="020B0604030504040204" pitchFamily="34" charset="-128"/>
                <a:ea typeface="Meiryo" panose="020B0604030504040204" pitchFamily="34" charset="-128"/>
              </a:rPr>
              <a:t>!)</a:t>
            </a:r>
          </a:p>
        </p:txBody>
      </p:sp>
      <p:cxnSp>
        <p:nvCxnSpPr>
          <p:cNvPr id="93" name="Straight Arrow Connector 92">
            <a:extLst>
              <a:ext uri="{FF2B5EF4-FFF2-40B4-BE49-F238E27FC236}">
                <a16:creationId xmlns:a16="http://schemas.microsoft.com/office/drawing/2014/main" id="{053CB599-F740-038B-8DA0-33DF14570FCD}"/>
              </a:ext>
            </a:extLst>
          </p:cNvPr>
          <p:cNvCxnSpPr>
            <a:cxnSpLocks/>
            <a:stCxn id="94" idx="3"/>
          </p:cNvCxnSpPr>
          <p:nvPr/>
        </p:nvCxnSpPr>
        <p:spPr>
          <a:xfrm flipV="1">
            <a:off x="6266597" y="4200218"/>
            <a:ext cx="893193" cy="396873"/>
          </a:xfrm>
          <a:prstGeom prst="straightConnector1">
            <a:avLst/>
          </a:prstGeom>
          <a:noFill/>
          <a:ln w="38100" cap="flat" cmpd="sng" algn="ctr">
            <a:solidFill>
              <a:sysClr val="windowText" lastClr="000000"/>
            </a:solidFill>
            <a:prstDash val="solid"/>
            <a:miter lim="800000"/>
            <a:tailEnd type="triangle"/>
          </a:ln>
          <a:effectLst/>
        </p:spPr>
      </p:cxnSp>
      <p:sp>
        <p:nvSpPr>
          <p:cNvPr id="94" name="TextBox 93">
            <a:extLst>
              <a:ext uri="{FF2B5EF4-FFF2-40B4-BE49-F238E27FC236}">
                <a16:creationId xmlns:a16="http://schemas.microsoft.com/office/drawing/2014/main" id="{E58E8278-C0B2-AB3C-3600-D1B5E0FA1F74}"/>
              </a:ext>
            </a:extLst>
          </p:cNvPr>
          <p:cNvSpPr txBox="1"/>
          <p:nvPr/>
        </p:nvSpPr>
        <p:spPr>
          <a:xfrm rot="20245087">
            <a:off x="4627617" y="4739656"/>
            <a:ext cx="1704313" cy="369332"/>
          </a:xfrm>
          <a:prstGeom prst="rect">
            <a:avLst/>
          </a:prstGeom>
          <a:noFill/>
        </p:spPr>
        <p:txBody>
          <a:bodyPr wrap="none" rtlCol="0">
            <a:spAutoFit/>
          </a:bodyPr>
          <a:lstStyle/>
          <a:p>
            <a:r>
              <a:rPr lang="en-US" dirty="0">
                <a:solidFill>
                  <a:prstClr val="black"/>
                </a:solidFill>
                <a:latin typeface="Meiryo" panose="020B0604030504040204" pitchFamily="34" charset="-128"/>
                <a:ea typeface="Meiryo" panose="020B0604030504040204" pitchFamily="34" charset="-128"/>
              </a:rPr>
              <a:t>Lower weight</a:t>
            </a:r>
          </a:p>
        </p:txBody>
      </p:sp>
    </p:spTree>
    <p:extLst>
      <p:ext uri="{BB962C8B-B14F-4D97-AF65-F5344CB8AC3E}">
        <p14:creationId xmlns:p14="http://schemas.microsoft.com/office/powerpoint/2010/main" val="22877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dissolve">
                                      <p:cBhvr>
                                        <p:cTn id="10" dur="500"/>
                                        <p:tgtEl>
                                          <p:spTgt spid="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dissolve">
                                      <p:cBhvr>
                                        <p:cTn id="13" dur="500"/>
                                        <p:tgtEl>
                                          <p:spTgt spid="6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dissolve">
                                      <p:cBhvr>
                                        <p:cTn id="16" dur="500"/>
                                        <p:tgtEl>
                                          <p:spTgt spid="6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par>
                                <p:cTn id="20" presetID="9"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500"/>
                                        <p:tgtEl>
                                          <p:spTgt spid="86"/>
                                        </p:tgtEl>
                                      </p:cBhvr>
                                    </p:animEffect>
                                  </p:childTnLst>
                                </p:cTn>
                              </p:par>
                              <p:par>
                                <p:cTn id="23" presetID="9"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dissolve">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dissolve">
                                      <p:cBhvr>
                                        <p:cTn id="30" dur="500"/>
                                        <p:tgtEl>
                                          <p:spTgt spid="72"/>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ssolve">
                                      <p:cBhvr>
                                        <p:cTn id="34" dur="500"/>
                                        <p:tgtEl>
                                          <p:spTgt spid="70"/>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dissolve">
                                      <p:cBhvr>
                                        <p:cTn id="38" dur="500"/>
                                        <p:tgtEl>
                                          <p:spTgt spid="69"/>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dissolve">
                                      <p:cBhvr>
                                        <p:cTn id="42" dur="500"/>
                                        <p:tgtEl>
                                          <p:spTgt spid="68"/>
                                        </p:tgtEl>
                                      </p:cBhvr>
                                    </p:animEffect>
                                  </p:childTnLst>
                                </p:cTn>
                              </p:par>
                            </p:childTnLst>
                          </p:cTn>
                        </p:par>
                        <p:par>
                          <p:cTn id="43" fill="hold">
                            <p:stCondLst>
                              <p:cond delay="2000"/>
                            </p:stCondLst>
                            <p:childTnLst>
                              <p:par>
                                <p:cTn id="44" presetID="9" presetClass="entr" presetSubtype="0"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dissolve">
                                      <p:cBhvr>
                                        <p:cTn id="46" dur="500"/>
                                        <p:tgtEl>
                                          <p:spTgt spid="71"/>
                                        </p:tgtEl>
                                      </p:cBhvr>
                                    </p:animEffect>
                                  </p:childTnLst>
                                </p:cTn>
                              </p:par>
                            </p:childTnLst>
                          </p:cTn>
                        </p:par>
                        <p:par>
                          <p:cTn id="47" fill="hold">
                            <p:stCondLst>
                              <p:cond delay="2500"/>
                            </p:stCondLst>
                            <p:childTnLst>
                              <p:par>
                                <p:cTn id="48" presetID="9"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dissolve">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dissolve">
                                      <p:cBhvr>
                                        <p:cTn id="55" dur="500"/>
                                        <p:tgtEl>
                                          <p:spTgt spid="7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dissolve">
                                      <p:cBhvr>
                                        <p:cTn id="58" dur="5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dissolve">
                                      <p:cBhvr>
                                        <p:cTn id="63" dur="500"/>
                                        <p:tgtEl>
                                          <p:spTgt spid="84"/>
                                        </p:tgtEl>
                                      </p:cBhvr>
                                    </p:animEffect>
                                  </p:childTnLst>
                                </p:cTn>
                              </p:par>
                            </p:childTnLst>
                          </p:cTn>
                        </p:par>
                        <p:par>
                          <p:cTn id="64" fill="hold">
                            <p:stCondLst>
                              <p:cond delay="500"/>
                            </p:stCondLst>
                            <p:childTnLst>
                              <p:par>
                                <p:cTn id="65" presetID="9" presetClass="entr" presetSubtype="0"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dissolve">
                                      <p:cBhvr>
                                        <p:cTn id="67" dur="500"/>
                                        <p:tgtEl>
                                          <p:spTgt spid="76"/>
                                        </p:tgtEl>
                                      </p:cBhvr>
                                    </p:animEffect>
                                  </p:childTnLst>
                                </p:cTn>
                              </p:par>
                            </p:childTnLst>
                          </p:cTn>
                        </p:par>
                        <p:par>
                          <p:cTn id="68" fill="hold">
                            <p:stCondLst>
                              <p:cond delay="1000"/>
                            </p:stCondLst>
                            <p:childTnLst>
                              <p:par>
                                <p:cTn id="69" presetID="9"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dissolve">
                                      <p:cBhvr>
                                        <p:cTn id="71" dur="500"/>
                                        <p:tgtEl>
                                          <p:spTgt spid="85"/>
                                        </p:tgtEl>
                                      </p:cBhvr>
                                    </p:animEffect>
                                  </p:childTnLst>
                                </p:cTn>
                              </p:par>
                            </p:childTnLst>
                          </p:cTn>
                        </p:par>
                        <p:par>
                          <p:cTn id="72" fill="hold">
                            <p:stCondLst>
                              <p:cond delay="1500"/>
                            </p:stCondLst>
                            <p:childTnLst>
                              <p:par>
                                <p:cTn id="73" presetID="9"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dissolve">
                                      <p:cBhvr>
                                        <p:cTn id="75" dur="500"/>
                                        <p:tgtEl>
                                          <p:spTgt spid="7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dissolve">
                                      <p:cBhvr>
                                        <p:cTn id="78" dur="500"/>
                                        <p:tgtEl>
                                          <p:spTgt spid="78"/>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dissolve">
                                      <p:cBhvr>
                                        <p:cTn id="81" dur="500"/>
                                        <p:tgtEl>
                                          <p:spTgt spid="79"/>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dissolve">
                                      <p:cBhvr>
                                        <p:cTn id="84" dur="500"/>
                                        <p:tgtEl>
                                          <p:spTgt spid="80"/>
                                        </p:tgtEl>
                                      </p:cBhvr>
                                    </p:animEffect>
                                  </p:childTnLst>
                                </p:cTn>
                              </p:par>
                              <p:par>
                                <p:cTn id="85" presetID="9"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dissolve">
                                      <p:cBhvr>
                                        <p:cTn id="87" dur="500"/>
                                        <p:tgtEl>
                                          <p:spTgt spid="81"/>
                                        </p:tgtEl>
                                      </p:cBhvr>
                                    </p:animEffect>
                                  </p:childTnLst>
                                </p:cTn>
                              </p:par>
                              <p:par>
                                <p:cTn id="88" presetID="9" presetClass="entr" presetSubtype="0" fill="hold"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dissolve">
                                      <p:cBhvr>
                                        <p:cTn id="90" dur="500"/>
                                        <p:tgtEl>
                                          <p:spTgt spid="8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dissolve">
                                      <p:cBhvr>
                                        <p:cTn id="93" dur="500"/>
                                        <p:tgtEl>
                                          <p:spTgt spid="8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dissolve">
                                      <p:cBhvr>
                                        <p:cTn id="98" dur="500"/>
                                        <p:tgtEl>
                                          <p:spTgt spid="91"/>
                                        </p:tgtEl>
                                      </p:cBhvr>
                                    </p:animEffect>
                                  </p:childTnLst>
                                </p:cTn>
                              </p:par>
                              <p:par>
                                <p:cTn id="99" presetID="9" presetClass="entr" presetSubtype="0" fill="hold"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dissolve">
                                      <p:cBhvr>
                                        <p:cTn id="101" dur="500"/>
                                        <p:tgtEl>
                                          <p:spTgt spid="89"/>
                                        </p:tgtEl>
                                      </p:cBhvr>
                                    </p:animEffect>
                                  </p:childTnLst>
                                </p:cTn>
                              </p:par>
                              <p:par>
                                <p:cTn id="102" presetID="9" presetClass="entr" presetSubtype="0" fill="hold" nodeType="with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dissolve">
                                      <p:cBhvr>
                                        <p:cTn id="104" dur="500"/>
                                        <p:tgtEl>
                                          <p:spTgt spid="90"/>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dissolve">
                                      <p:cBhvr>
                                        <p:cTn id="107" dur="500"/>
                                        <p:tgtEl>
                                          <p:spTgt spid="92"/>
                                        </p:tgtEl>
                                      </p:cBhvr>
                                    </p:animEffect>
                                  </p:childTnLst>
                                </p:cTn>
                              </p:par>
                            </p:childTnLst>
                          </p:cTn>
                        </p:par>
                        <p:par>
                          <p:cTn id="108" fill="hold">
                            <p:stCondLst>
                              <p:cond delay="500"/>
                            </p:stCondLst>
                            <p:childTnLst>
                              <p:par>
                                <p:cTn id="109" presetID="9" presetClass="entr" presetSubtype="0" fill="hold" grpId="0" nodeType="after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dissolve">
                                      <p:cBhvr>
                                        <p:cTn id="111" dur="100"/>
                                        <p:tgtEl>
                                          <p:spTgt spid="63"/>
                                        </p:tgtEl>
                                      </p:cBhvr>
                                    </p:animEffect>
                                  </p:childTnLst>
                                </p:cTn>
                              </p:par>
                            </p:childTnLst>
                          </p:cTn>
                        </p:par>
                        <p:par>
                          <p:cTn id="112" fill="hold">
                            <p:stCondLst>
                              <p:cond delay="600"/>
                            </p:stCondLst>
                            <p:childTnLst>
                              <p:par>
                                <p:cTn id="113" presetID="9"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dissolve">
                                      <p:cBhvr>
                                        <p:cTn id="115" dur="100"/>
                                        <p:tgtEl>
                                          <p:spTgt spid="58"/>
                                        </p:tgtEl>
                                      </p:cBhvr>
                                    </p:animEffect>
                                  </p:childTnLst>
                                </p:cTn>
                              </p:par>
                            </p:childTnLst>
                          </p:cTn>
                        </p:par>
                        <p:par>
                          <p:cTn id="116" fill="hold">
                            <p:stCondLst>
                              <p:cond delay="700"/>
                            </p:stCondLst>
                            <p:childTnLst>
                              <p:par>
                                <p:cTn id="117" presetID="9"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dissolve">
                                      <p:cBhvr>
                                        <p:cTn id="119" dur="100"/>
                                        <p:tgtEl>
                                          <p:spTgt spid="59"/>
                                        </p:tgtEl>
                                      </p:cBhvr>
                                    </p:animEffect>
                                  </p:childTnLst>
                                </p:cTn>
                              </p:par>
                            </p:childTnLst>
                          </p:cTn>
                        </p:par>
                        <p:par>
                          <p:cTn id="120" fill="hold">
                            <p:stCondLst>
                              <p:cond delay="800"/>
                            </p:stCondLst>
                            <p:childTnLst>
                              <p:par>
                                <p:cTn id="121" presetID="9" presetClass="entr" presetSubtype="0"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dissolve">
                                      <p:cBhvr>
                                        <p:cTn id="123" dur="100"/>
                                        <p:tgtEl>
                                          <p:spTgt spid="60"/>
                                        </p:tgtEl>
                                      </p:cBhvr>
                                    </p:animEffect>
                                  </p:childTnLst>
                                </p:cTn>
                              </p:par>
                            </p:childTnLst>
                          </p:cTn>
                        </p:par>
                        <p:par>
                          <p:cTn id="124" fill="hold">
                            <p:stCondLst>
                              <p:cond delay="900"/>
                            </p:stCondLst>
                            <p:childTnLst>
                              <p:par>
                                <p:cTn id="125" presetID="9"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dissolve">
                                      <p:cBhvr>
                                        <p:cTn id="127" dur="100"/>
                                        <p:tgtEl>
                                          <p:spTgt spid="61"/>
                                        </p:tgtEl>
                                      </p:cBhvr>
                                    </p:animEffect>
                                  </p:childTnLst>
                                </p:cTn>
                              </p:par>
                            </p:childTnLst>
                          </p:cTn>
                        </p:par>
                        <p:par>
                          <p:cTn id="128" fill="hold">
                            <p:stCondLst>
                              <p:cond delay="1000"/>
                            </p:stCondLst>
                            <p:childTnLst>
                              <p:par>
                                <p:cTn id="129" presetID="9" presetClass="entr" presetSubtype="0"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100"/>
                                        <p:tgtEl>
                                          <p:spTgt spid="62"/>
                                        </p:tgtEl>
                                      </p:cBhvr>
                                    </p:animEffect>
                                  </p:childTnLst>
                                </p:cTn>
                              </p:par>
                            </p:childTnLst>
                          </p:cTn>
                        </p:par>
                        <p:par>
                          <p:cTn id="132" fill="hold">
                            <p:stCondLst>
                              <p:cond delay="1100"/>
                            </p:stCondLst>
                            <p:childTnLst>
                              <p:par>
                                <p:cTn id="133" presetID="9" presetClass="entr" presetSubtype="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dissolve">
                                      <p:cBhvr>
                                        <p:cTn id="135" dur="100"/>
                                        <p:tgtEl>
                                          <p:spTgt spid="55"/>
                                        </p:tgtEl>
                                      </p:cBhvr>
                                    </p:animEffect>
                                  </p:childTnLst>
                                </p:cTn>
                              </p:par>
                            </p:childTnLst>
                          </p:cTn>
                        </p:par>
                        <p:par>
                          <p:cTn id="136" fill="hold">
                            <p:stCondLst>
                              <p:cond delay="1200"/>
                            </p:stCondLst>
                            <p:childTnLst>
                              <p:par>
                                <p:cTn id="137" presetID="9" presetClass="entr" presetSubtype="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Effect transition="in" filter="dissolve">
                                      <p:cBhvr>
                                        <p:cTn id="139" dur="100"/>
                                        <p:tgtEl>
                                          <p:spTgt spid="56"/>
                                        </p:tgtEl>
                                      </p:cBhvr>
                                    </p:animEffect>
                                  </p:childTnLst>
                                </p:cTn>
                              </p:par>
                            </p:childTnLst>
                          </p:cTn>
                        </p:par>
                        <p:par>
                          <p:cTn id="140" fill="hold">
                            <p:stCondLst>
                              <p:cond delay="1300"/>
                            </p:stCondLst>
                            <p:childTnLst>
                              <p:par>
                                <p:cTn id="141" presetID="9" presetClass="entr" presetSubtype="0" fill="hold" grpId="0" nodeType="after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dissolve">
                                      <p:cBhvr>
                                        <p:cTn id="143" dur="100"/>
                                        <p:tgtEl>
                                          <p:spTgt spid="57"/>
                                        </p:tgtEl>
                                      </p:cBhvr>
                                    </p:animEffect>
                                  </p:childTnLst>
                                </p:cTn>
                              </p:par>
                            </p:childTnLst>
                          </p:cTn>
                        </p:par>
                        <p:par>
                          <p:cTn id="144" fill="hold">
                            <p:stCondLst>
                              <p:cond delay="1400"/>
                            </p:stCondLst>
                            <p:childTnLst>
                              <p:par>
                                <p:cTn id="145" presetID="9" presetClass="entr" presetSubtype="0" fill="hold" grpId="0" nodeType="after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dissolve">
                                      <p:cBhvr>
                                        <p:cTn id="147" dur="100"/>
                                        <p:tgtEl>
                                          <p:spTgt spid="50"/>
                                        </p:tgtEl>
                                      </p:cBhvr>
                                    </p:animEffect>
                                  </p:childTnLst>
                                </p:cTn>
                              </p:par>
                            </p:childTnLst>
                          </p:cTn>
                        </p:par>
                        <p:par>
                          <p:cTn id="148" fill="hold">
                            <p:stCondLst>
                              <p:cond delay="1500"/>
                            </p:stCondLst>
                            <p:childTnLst>
                              <p:par>
                                <p:cTn id="149" presetID="9" presetClass="entr" presetSubtype="0" fill="hold" grpId="0" nodeType="after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dissolve">
                                      <p:cBhvr>
                                        <p:cTn id="151" dur="100"/>
                                        <p:tgtEl>
                                          <p:spTgt spid="51"/>
                                        </p:tgtEl>
                                      </p:cBhvr>
                                    </p:animEffect>
                                  </p:childTnLst>
                                </p:cTn>
                              </p:par>
                            </p:childTnLst>
                          </p:cTn>
                        </p:par>
                        <p:par>
                          <p:cTn id="152" fill="hold">
                            <p:stCondLst>
                              <p:cond delay="1600"/>
                            </p:stCondLst>
                            <p:childTnLst>
                              <p:par>
                                <p:cTn id="153" presetID="9" presetClass="entr" presetSubtype="0"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dissolve">
                                      <p:cBhvr>
                                        <p:cTn id="155" dur="100"/>
                                        <p:tgtEl>
                                          <p:spTgt spid="52"/>
                                        </p:tgtEl>
                                      </p:cBhvr>
                                    </p:animEffect>
                                  </p:childTnLst>
                                </p:cTn>
                              </p:par>
                            </p:childTnLst>
                          </p:cTn>
                        </p:par>
                        <p:par>
                          <p:cTn id="156" fill="hold">
                            <p:stCondLst>
                              <p:cond delay="1700"/>
                            </p:stCondLst>
                            <p:childTnLst>
                              <p:par>
                                <p:cTn id="157" presetID="9" presetClass="entr" presetSubtype="0" fill="hold" grpId="0" nodeType="after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dissolve">
                                      <p:cBhvr>
                                        <p:cTn id="159" dur="100"/>
                                        <p:tgtEl>
                                          <p:spTgt spid="53"/>
                                        </p:tgtEl>
                                      </p:cBhvr>
                                    </p:animEffect>
                                  </p:childTnLst>
                                </p:cTn>
                              </p:par>
                            </p:childTnLst>
                          </p:cTn>
                        </p:par>
                        <p:par>
                          <p:cTn id="160" fill="hold">
                            <p:stCondLst>
                              <p:cond delay="1800"/>
                            </p:stCondLst>
                            <p:childTnLst>
                              <p:par>
                                <p:cTn id="161" presetID="9" presetClass="entr" presetSubtype="0" fill="hold" grpId="0" nodeType="after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dissolve">
                                      <p:cBhvr>
                                        <p:cTn id="163" dur="100"/>
                                        <p:tgtEl>
                                          <p:spTgt spid="54"/>
                                        </p:tgtEl>
                                      </p:cBhvr>
                                    </p:animEffect>
                                  </p:childTnLst>
                                </p:cTn>
                              </p:par>
                            </p:childTnLst>
                          </p:cTn>
                        </p:par>
                        <p:par>
                          <p:cTn id="164" fill="hold">
                            <p:stCondLst>
                              <p:cond delay="1900"/>
                            </p:stCondLst>
                            <p:childTnLst>
                              <p:par>
                                <p:cTn id="165" presetID="9" presetClass="entr" presetSubtype="0" fill="hold" grpId="0" nodeType="after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dissolve">
                                      <p:cBhvr>
                                        <p:cTn id="167" dur="100"/>
                                        <p:tgtEl>
                                          <p:spTgt spid="94"/>
                                        </p:tgtEl>
                                      </p:cBhvr>
                                    </p:animEffect>
                                  </p:childTnLst>
                                </p:cTn>
                              </p:par>
                              <p:par>
                                <p:cTn id="168" presetID="9" presetClass="entr" presetSubtype="0" fill="hold" nodeType="withEffect">
                                  <p:stCondLst>
                                    <p:cond delay="0"/>
                                  </p:stCondLst>
                                  <p:childTnLst>
                                    <p:set>
                                      <p:cBhvr>
                                        <p:cTn id="169" dur="1" fill="hold">
                                          <p:stCondLst>
                                            <p:cond delay="0"/>
                                          </p:stCondLst>
                                        </p:cTn>
                                        <p:tgtEl>
                                          <p:spTgt spid="93"/>
                                        </p:tgtEl>
                                        <p:attrNameLst>
                                          <p:attrName>style.visibility</p:attrName>
                                        </p:attrNameLst>
                                      </p:cBhvr>
                                      <p:to>
                                        <p:strVal val="visible"/>
                                      </p:to>
                                    </p:set>
                                    <p:animEffect transition="in" filter="dissolve">
                                      <p:cBhvr>
                                        <p:cTn id="170" dur="500"/>
                                        <p:tgtEl>
                                          <p:spTgt spid="93"/>
                                        </p:tgtEl>
                                      </p:cBhvr>
                                    </p:animEffect>
                                  </p:childTnLst>
                                </p:cTn>
                              </p:par>
                            </p:childTnLst>
                          </p:cTn>
                        </p:par>
                        <p:par>
                          <p:cTn id="171" fill="hold">
                            <p:stCondLst>
                              <p:cond delay="2400"/>
                            </p:stCondLst>
                            <p:childTnLst>
                              <p:par>
                                <p:cTn id="172" presetID="27" presetClass="emph" presetSubtype="0" repeatCount="3000" fill="remove" grpId="1" nodeType="afterEffect">
                                  <p:stCondLst>
                                    <p:cond delay="0"/>
                                  </p:stCondLst>
                                  <p:childTnLst>
                                    <p:animClr clrSpc="rgb" dir="cw">
                                      <p:cBhvr override="childStyle">
                                        <p:cTn id="173" dur="250" autoRev="1" fill="remove"/>
                                        <p:tgtEl>
                                          <p:spTgt spid="54"/>
                                        </p:tgtEl>
                                        <p:attrNameLst>
                                          <p:attrName>style.color</p:attrName>
                                        </p:attrNameLst>
                                      </p:cBhvr>
                                      <p:to>
                                        <a:schemeClr val="bg1"/>
                                      </p:to>
                                    </p:animClr>
                                    <p:animClr clrSpc="rgb" dir="cw">
                                      <p:cBhvr>
                                        <p:cTn id="174" dur="250" autoRev="1" fill="remove"/>
                                        <p:tgtEl>
                                          <p:spTgt spid="54"/>
                                        </p:tgtEl>
                                        <p:attrNameLst>
                                          <p:attrName>fillcolor</p:attrName>
                                        </p:attrNameLst>
                                      </p:cBhvr>
                                      <p:to>
                                        <a:schemeClr val="bg1"/>
                                      </p:to>
                                    </p:animClr>
                                    <p:set>
                                      <p:cBhvr>
                                        <p:cTn id="175" dur="250" autoRev="1" fill="remove"/>
                                        <p:tgtEl>
                                          <p:spTgt spid="54"/>
                                        </p:tgtEl>
                                        <p:attrNameLst>
                                          <p:attrName>fill.type</p:attrName>
                                        </p:attrNameLst>
                                      </p:cBhvr>
                                      <p:to>
                                        <p:strVal val="solid"/>
                                      </p:to>
                                    </p:set>
                                    <p:set>
                                      <p:cBhvr>
                                        <p:cTn id="176" dur="250" autoRev="1" fill="remove"/>
                                        <p:tgtEl>
                                          <p:spTgt spid="54"/>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0" grpId="0" animBg="1"/>
      <p:bldP spid="51" grpId="0" animBg="1"/>
      <p:bldP spid="52" grpId="0" animBg="1"/>
      <p:bldP spid="53" grpId="0" animBg="1"/>
      <p:bldP spid="54" grpId="0" animBg="1"/>
      <p:bldP spid="54"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75" grpId="0"/>
      <p:bldP spid="76" grpId="0" animBg="1"/>
      <p:bldP spid="77" grpId="0" animBg="1"/>
      <p:bldP spid="78" grpId="0" animBg="1"/>
      <p:bldP spid="79" grpId="0" animBg="1"/>
      <p:bldP spid="80" grpId="0" animBg="1"/>
      <p:bldP spid="83" grpId="0"/>
      <p:bldP spid="88" grpId="0"/>
      <p:bldP spid="91" grpId="0"/>
      <p:bldP spid="92" grpId="0"/>
      <p:bldP spid="9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Exhaustive Search For MWPM?</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kumimoji="0" lang="en-US" sz="2400" b="0" i="0" u="none" strike="noStrike" kern="0" cap="none" spc="0" normalizeH="0" baseline="0" noProof="0" dirty="0">
                <a:ln>
                  <a:noFill/>
                </a:ln>
                <a:solidFill>
                  <a:prstClr val="white"/>
                </a:solidFill>
                <a:effectLst/>
                <a:uLnTx/>
                <a:uFillTx/>
                <a:latin typeface="Calibri"/>
                <a:ea typeface="+mn-ea"/>
                <a:cs typeface="+mn-cs"/>
              </a:rPr>
              <a:t>Insight 1: Low HW syndromes are easy to decode accurately</a:t>
            </a:r>
          </a:p>
        </p:txBody>
      </p:sp>
      <p:sp>
        <p:nvSpPr>
          <p:cNvPr id="57" name="Text Placeholder 3">
            <a:extLst>
              <a:ext uri="{FF2B5EF4-FFF2-40B4-BE49-F238E27FC236}">
                <a16:creationId xmlns:a16="http://schemas.microsoft.com/office/drawing/2014/main" id="{F0427AC9-4EBF-F820-157B-7489FC3D3F7F}"/>
              </a:ext>
            </a:extLst>
          </p:cNvPr>
          <p:cNvSpPr txBox="1">
            <a:spLocks/>
          </p:cNvSpPr>
          <p:nvPr/>
        </p:nvSpPr>
        <p:spPr>
          <a:xfrm>
            <a:off x="838200" y="1700407"/>
            <a:ext cx="7366686" cy="547688"/>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343A40"/>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ysClr val="windowText" lastClr="000000"/>
                </a:solidFill>
                <a:effectLst/>
                <a:uLnTx/>
                <a:uFillTx/>
                <a:latin typeface="Meiryo" panose="020B0604030504040204" pitchFamily="34" charset="-128"/>
                <a:ea typeface="Meiryo" panose="020B0604030504040204" pitchFamily="34" charset="-128"/>
                <a:cs typeface="+mn-cs"/>
              </a:rPr>
              <a:t>The number of perfect matchings scales O(</a:t>
            </a:r>
            <a:r>
              <a:rPr kumimoji="0" lang="en-US" sz="2400" b="0" i="1" u="none" strike="noStrike" kern="1200" cap="none" spc="0" normalizeH="0" baseline="0" noProof="0">
                <a:ln>
                  <a:noFill/>
                </a:ln>
                <a:solidFill>
                  <a:sysClr val="windowText" lastClr="000000"/>
                </a:solidFill>
                <a:effectLst/>
                <a:uLnTx/>
                <a:uFillTx/>
                <a:latin typeface="Meiryo" panose="020B0604030504040204" pitchFamily="34" charset="-128"/>
                <a:ea typeface="Meiryo" panose="020B0604030504040204" pitchFamily="34" charset="-128"/>
                <a:cs typeface="+mn-cs"/>
              </a:rPr>
              <a:t>e</a:t>
            </a:r>
            <a:r>
              <a:rPr kumimoji="0" lang="en-US" sz="2400" b="0" i="0" u="none" strike="noStrike" kern="1200" cap="none" spc="0" normalizeH="0" baseline="30000" noProof="0">
                <a:ln>
                  <a:noFill/>
                </a:ln>
                <a:solidFill>
                  <a:sysClr val="windowText" lastClr="000000"/>
                </a:solidFill>
                <a:effectLst/>
                <a:uLnTx/>
                <a:uFillTx/>
                <a:latin typeface="Meiryo" panose="020B0604030504040204" pitchFamily="34" charset="-128"/>
                <a:ea typeface="Meiryo" panose="020B0604030504040204" pitchFamily="34" charset="-128"/>
                <a:cs typeface="+mn-cs"/>
              </a:rPr>
              <a:t>HW</a:t>
            </a:r>
            <a:r>
              <a:rPr kumimoji="0" lang="en-US" sz="2400" b="0" i="0" u="none" strike="noStrike" kern="1200" cap="none" spc="0" normalizeH="0" baseline="0" noProof="0">
                <a:ln>
                  <a:noFill/>
                </a:ln>
                <a:solidFill>
                  <a:sysClr val="windowText" lastClr="000000"/>
                </a:solidFill>
                <a:effectLst/>
                <a:uLnTx/>
                <a:uFillTx/>
                <a:latin typeface="Meiryo" panose="020B0604030504040204" pitchFamily="34" charset="-128"/>
                <a:ea typeface="Meiryo" panose="020B0604030504040204" pitchFamily="34" charset="-128"/>
                <a:cs typeface="+mn-cs"/>
              </a:rPr>
              <a:t>).</a:t>
            </a:r>
            <a:endParaRPr kumimoji="0" lang="en-US" sz="2400" b="0" i="0" u="none" strike="noStrike" kern="120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endParaRPr>
          </a:p>
        </p:txBody>
      </p:sp>
      <p:cxnSp>
        <p:nvCxnSpPr>
          <p:cNvPr id="58" name="Straight Arrow Connector 57">
            <a:extLst>
              <a:ext uri="{FF2B5EF4-FFF2-40B4-BE49-F238E27FC236}">
                <a16:creationId xmlns:a16="http://schemas.microsoft.com/office/drawing/2014/main" id="{A9E44AAB-1392-949E-BD66-AC3D83971822}"/>
              </a:ext>
            </a:extLst>
          </p:cNvPr>
          <p:cNvCxnSpPr>
            <a:cxnSpLocks/>
            <a:stCxn id="57" idx="3"/>
            <a:endCxn id="59" idx="1"/>
          </p:cNvCxnSpPr>
          <p:nvPr/>
        </p:nvCxnSpPr>
        <p:spPr>
          <a:xfrm flipV="1">
            <a:off x="8204886" y="1974250"/>
            <a:ext cx="345408" cy="1"/>
          </a:xfrm>
          <a:prstGeom prst="straightConnector1">
            <a:avLst/>
          </a:prstGeom>
          <a:noFill/>
          <a:ln w="38100" cap="flat" cmpd="sng" algn="ctr">
            <a:solidFill>
              <a:sysClr val="windowText" lastClr="000000"/>
            </a:solidFill>
            <a:prstDash val="solid"/>
            <a:miter lim="800000"/>
            <a:tailEnd type="triangle"/>
          </a:ln>
          <a:effectLst/>
        </p:spPr>
      </p:cxnSp>
      <p:sp>
        <p:nvSpPr>
          <p:cNvPr id="59" name="TextBox 58">
            <a:extLst>
              <a:ext uri="{FF2B5EF4-FFF2-40B4-BE49-F238E27FC236}">
                <a16:creationId xmlns:a16="http://schemas.microsoft.com/office/drawing/2014/main" id="{9AF7F26F-C4EC-B261-C56D-2945C19093C7}"/>
              </a:ext>
            </a:extLst>
          </p:cNvPr>
          <p:cNvSpPr txBox="1"/>
          <p:nvPr/>
        </p:nvSpPr>
        <p:spPr>
          <a:xfrm>
            <a:off x="8550294" y="1774195"/>
            <a:ext cx="2473754" cy="400110"/>
          </a:xfrm>
          <a:prstGeom prst="rect">
            <a:avLst/>
          </a:prstGeom>
          <a:solidFill>
            <a:srgbClr val="FFF7E9"/>
          </a:solidFill>
          <a:ln w="12700">
            <a:solidFill>
              <a:sysClr val="windowText" lastClr="000000"/>
            </a:solidFill>
            <a:prstDash val="dash"/>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Look at small </a:t>
            </a:r>
            <a:r>
              <a:rPr kumimoji="0" lang="en-US" sz="2000" b="0" i="1"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HW</a:t>
            </a: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p>
        </p:txBody>
      </p:sp>
      <p:sp>
        <p:nvSpPr>
          <p:cNvPr id="60" name="Oval 59">
            <a:extLst>
              <a:ext uri="{FF2B5EF4-FFF2-40B4-BE49-F238E27FC236}">
                <a16:creationId xmlns:a16="http://schemas.microsoft.com/office/drawing/2014/main" id="{9D7E0BFF-F4F5-AB73-9614-B21449462A7A}"/>
              </a:ext>
            </a:extLst>
          </p:cNvPr>
          <p:cNvSpPr/>
          <p:nvPr/>
        </p:nvSpPr>
        <p:spPr>
          <a:xfrm>
            <a:off x="4368879" y="2681082"/>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a</a:t>
            </a:r>
          </a:p>
        </p:txBody>
      </p:sp>
      <p:sp>
        <p:nvSpPr>
          <p:cNvPr id="61" name="Oval 60">
            <a:extLst>
              <a:ext uri="{FF2B5EF4-FFF2-40B4-BE49-F238E27FC236}">
                <a16:creationId xmlns:a16="http://schemas.microsoft.com/office/drawing/2014/main" id="{9D7D8F3F-8599-4828-2B17-D32722886E0A}"/>
              </a:ext>
            </a:extLst>
          </p:cNvPr>
          <p:cNvSpPr/>
          <p:nvPr/>
        </p:nvSpPr>
        <p:spPr>
          <a:xfrm>
            <a:off x="5449966" y="2681082"/>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b</a:t>
            </a:r>
          </a:p>
        </p:txBody>
      </p:sp>
      <p:cxnSp>
        <p:nvCxnSpPr>
          <p:cNvPr id="62" name="Straight Connector 61">
            <a:extLst>
              <a:ext uri="{FF2B5EF4-FFF2-40B4-BE49-F238E27FC236}">
                <a16:creationId xmlns:a16="http://schemas.microsoft.com/office/drawing/2014/main" id="{5B5A173D-027B-D3D0-9FF5-EB364C665AE5}"/>
              </a:ext>
            </a:extLst>
          </p:cNvPr>
          <p:cNvCxnSpPr>
            <a:stCxn id="60" idx="6"/>
            <a:endCxn id="61" idx="2"/>
          </p:cNvCxnSpPr>
          <p:nvPr/>
        </p:nvCxnSpPr>
        <p:spPr>
          <a:xfrm>
            <a:off x="4826079" y="2909682"/>
            <a:ext cx="623887" cy="0"/>
          </a:xfrm>
          <a:prstGeom prst="line">
            <a:avLst/>
          </a:prstGeom>
          <a:noFill/>
          <a:ln w="19050" cap="flat" cmpd="sng" algn="ctr">
            <a:solidFill>
              <a:sysClr val="windowText" lastClr="000000"/>
            </a:solidFill>
            <a:prstDash val="solid"/>
            <a:miter lim="800000"/>
            <a:headEnd type="none" w="med" len="med"/>
            <a:tailEnd type="none" w="med" len="med"/>
          </a:ln>
          <a:effectLst/>
        </p:spPr>
      </p:cxnSp>
      <p:sp>
        <p:nvSpPr>
          <p:cNvPr id="63" name="TextBox 62">
            <a:extLst>
              <a:ext uri="{FF2B5EF4-FFF2-40B4-BE49-F238E27FC236}">
                <a16:creationId xmlns:a16="http://schemas.microsoft.com/office/drawing/2014/main" id="{3E2DDFA8-88F2-D8C3-AF01-6631862E0478}"/>
              </a:ext>
            </a:extLst>
          </p:cNvPr>
          <p:cNvSpPr txBox="1"/>
          <p:nvPr/>
        </p:nvSpPr>
        <p:spPr>
          <a:xfrm>
            <a:off x="4066554" y="3599815"/>
            <a:ext cx="2164375"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Only </a:t>
            </a:r>
            <a:r>
              <a:rPr lang="en-US" sz="2000" u="sng" dirty="0">
                <a:solidFill>
                  <a:prstClr val="black"/>
                </a:solidFill>
                <a:latin typeface="Meiryo" panose="020B0604030504040204" pitchFamily="34" charset="-128"/>
                <a:ea typeface="Meiryo" panose="020B0604030504040204" pitchFamily="34" charset="-128"/>
              </a:rPr>
              <a:t>one</a:t>
            </a:r>
            <a:r>
              <a:rPr lang="en-US" sz="2000" dirty="0">
                <a:solidFill>
                  <a:prstClr val="black"/>
                </a:solidFill>
                <a:latin typeface="Meiryo" panose="020B0604030504040204" pitchFamily="34" charset="-128"/>
                <a:ea typeface="Meiryo" panose="020B0604030504040204" pitchFamily="34" charset="-128"/>
              </a:rPr>
              <a:t> option</a:t>
            </a:r>
          </a:p>
        </p:txBody>
      </p:sp>
      <p:sp>
        <p:nvSpPr>
          <p:cNvPr id="64" name="Oval 63">
            <a:extLst>
              <a:ext uri="{FF2B5EF4-FFF2-40B4-BE49-F238E27FC236}">
                <a16:creationId xmlns:a16="http://schemas.microsoft.com/office/drawing/2014/main" id="{7626DC11-16AE-C9BF-8C81-C66AFA9C7C31}"/>
              </a:ext>
            </a:extLst>
          </p:cNvPr>
          <p:cNvSpPr/>
          <p:nvPr/>
        </p:nvSpPr>
        <p:spPr>
          <a:xfrm>
            <a:off x="6938311" y="2248094"/>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c</a:t>
            </a:r>
          </a:p>
        </p:txBody>
      </p:sp>
      <p:sp>
        <p:nvSpPr>
          <p:cNvPr id="65" name="Oval 64">
            <a:extLst>
              <a:ext uri="{FF2B5EF4-FFF2-40B4-BE49-F238E27FC236}">
                <a16:creationId xmlns:a16="http://schemas.microsoft.com/office/drawing/2014/main" id="{CD3AE5D8-C160-AAEB-20BD-B87ED4EC3105}"/>
              </a:ext>
            </a:extLst>
          </p:cNvPr>
          <p:cNvSpPr/>
          <p:nvPr/>
        </p:nvSpPr>
        <p:spPr>
          <a:xfrm>
            <a:off x="8019398" y="2248094"/>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d</a:t>
            </a:r>
          </a:p>
        </p:txBody>
      </p:sp>
      <p:sp>
        <p:nvSpPr>
          <p:cNvPr id="66" name="Oval 65">
            <a:extLst>
              <a:ext uri="{FF2B5EF4-FFF2-40B4-BE49-F238E27FC236}">
                <a16:creationId xmlns:a16="http://schemas.microsoft.com/office/drawing/2014/main" id="{0DDCE898-9D88-935C-36C0-17A6D6986EA3}"/>
              </a:ext>
            </a:extLst>
          </p:cNvPr>
          <p:cNvSpPr/>
          <p:nvPr/>
        </p:nvSpPr>
        <p:spPr>
          <a:xfrm>
            <a:off x="6938311" y="3114070"/>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e</a:t>
            </a:r>
          </a:p>
        </p:txBody>
      </p:sp>
      <p:sp>
        <p:nvSpPr>
          <p:cNvPr id="67" name="Oval 66">
            <a:extLst>
              <a:ext uri="{FF2B5EF4-FFF2-40B4-BE49-F238E27FC236}">
                <a16:creationId xmlns:a16="http://schemas.microsoft.com/office/drawing/2014/main" id="{A599B254-9783-D483-22B3-D575760AE747}"/>
              </a:ext>
            </a:extLst>
          </p:cNvPr>
          <p:cNvSpPr/>
          <p:nvPr/>
        </p:nvSpPr>
        <p:spPr>
          <a:xfrm>
            <a:off x="8019398" y="3114070"/>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f</a:t>
            </a:r>
          </a:p>
        </p:txBody>
      </p:sp>
      <p:cxnSp>
        <p:nvCxnSpPr>
          <p:cNvPr id="68" name="Straight Connector 67">
            <a:extLst>
              <a:ext uri="{FF2B5EF4-FFF2-40B4-BE49-F238E27FC236}">
                <a16:creationId xmlns:a16="http://schemas.microsoft.com/office/drawing/2014/main" id="{8FA6AEE3-CCE8-8C23-DF1C-721DC7BAB5D3}"/>
              </a:ext>
            </a:extLst>
          </p:cNvPr>
          <p:cNvCxnSpPr>
            <a:stCxn id="64" idx="5"/>
            <a:endCxn id="67" idx="1"/>
          </p:cNvCxnSpPr>
          <p:nvPr/>
        </p:nvCxnSpPr>
        <p:spPr>
          <a:xfrm>
            <a:off x="7328556" y="2638339"/>
            <a:ext cx="757797" cy="542686"/>
          </a:xfrm>
          <a:prstGeom prst="line">
            <a:avLst/>
          </a:prstGeom>
          <a:noFill/>
          <a:ln w="19050"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0A63E1FF-D2AE-054E-6D8B-FB55D50BBB37}"/>
              </a:ext>
            </a:extLst>
          </p:cNvPr>
          <p:cNvCxnSpPr>
            <a:cxnSpLocks/>
            <a:stCxn id="65" idx="3"/>
            <a:endCxn id="66" idx="7"/>
          </p:cNvCxnSpPr>
          <p:nvPr/>
        </p:nvCxnSpPr>
        <p:spPr>
          <a:xfrm flipH="1">
            <a:off x="7328556" y="2638339"/>
            <a:ext cx="757797" cy="542686"/>
          </a:xfrm>
          <a:prstGeom prst="line">
            <a:avLst/>
          </a:prstGeom>
          <a:noFill/>
          <a:ln w="19050" cap="flat" cmpd="sng" algn="ctr">
            <a:solidFill>
              <a:sysClr val="windowText" lastClr="000000"/>
            </a:solidFill>
            <a:prstDash val="solid"/>
            <a:miter lim="800000"/>
          </a:ln>
          <a:effectLst/>
        </p:spPr>
      </p:cxnSp>
      <p:cxnSp>
        <p:nvCxnSpPr>
          <p:cNvPr id="70" name="Straight Connector 69">
            <a:extLst>
              <a:ext uri="{FF2B5EF4-FFF2-40B4-BE49-F238E27FC236}">
                <a16:creationId xmlns:a16="http://schemas.microsoft.com/office/drawing/2014/main" id="{BEB46E59-7B3E-CE8D-36D0-98F59C181807}"/>
              </a:ext>
            </a:extLst>
          </p:cNvPr>
          <p:cNvCxnSpPr>
            <a:cxnSpLocks/>
            <a:stCxn id="67" idx="2"/>
            <a:endCxn id="66" idx="6"/>
          </p:cNvCxnSpPr>
          <p:nvPr/>
        </p:nvCxnSpPr>
        <p:spPr>
          <a:xfrm flipH="1">
            <a:off x="7395511" y="3342670"/>
            <a:ext cx="623887" cy="0"/>
          </a:xfrm>
          <a:prstGeom prst="line">
            <a:avLst/>
          </a:prstGeom>
          <a:noFill/>
          <a:ln w="19050" cap="flat" cmpd="sng" algn="ctr">
            <a:solidFill>
              <a:sysClr val="windowText" lastClr="000000"/>
            </a:solidFill>
            <a:prstDash val="solid"/>
            <a:miter lim="800000"/>
          </a:ln>
          <a:effectLst/>
        </p:spPr>
      </p:cxnSp>
      <p:cxnSp>
        <p:nvCxnSpPr>
          <p:cNvPr id="71" name="Straight Connector 70">
            <a:extLst>
              <a:ext uri="{FF2B5EF4-FFF2-40B4-BE49-F238E27FC236}">
                <a16:creationId xmlns:a16="http://schemas.microsoft.com/office/drawing/2014/main" id="{515965F2-CEB4-42D1-A825-E1704432E325}"/>
              </a:ext>
            </a:extLst>
          </p:cNvPr>
          <p:cNvCxnSpPr>
            <a:cxnSpLocks/>
            <a:stCxn id="65" idx="2"/>
            <a:endCxn id="64" idx="6"/>
          </p:cNvCxnSpPr>
          <p:nvPr/>
        </p:nvCxnSpPr>
        <p:spPr>
          <a:xfrm flipH="1">
            <a:off x="7395511" y="2476694"/>
            <a:ext cx="623887" cy="0"/>
          </a:xfrm>
          <a:prstGeom prst="line">
            <a:avLst/>
          </a:prstGeom>
          <a:noFill/>
          <a:ln w="19050"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00BFD3DA-BA10-ADE6-0080-A6385000832D}"/>
              </a:ext>
            </a:extLst>
          </p:cNvPr>
          <p:cNvCxnSpPr>
            <a:cxnSpLocks/>
            <a:stCxn id="64" idx="4"/>
            <a:endCxn id="66" idx="0"/>
          </p:cNvCxnSpPr>
          <p:nvPr/>
        </p:nvCxnSpPr>
        <p:spPr>
          <a:xfrm>
            <a:off x="7166911" y="2705294"/>
            <a:ext cx="0" cy="408776"/>
          </a:xfrm>
          <a:prstGeom prst="line">
            <a:avLst/>
          </a:prstGeom>
          <a:noFill/>
          <a:ln w="1905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EF395FF6-2CF9-67D4-25AF-89E2052816D9}"/>
              </a:ext>
            </a:extLst>
          </p:cNvPr>
          <p:cNvCxnSpPr>
            <a:cxnSpLocks/>
            <a:stCxn id="65" idx="4"/>
            <a:endCxn id="67" idx="0"/>
          </p:cNvCxnSpPr>
          <p:nvPr/>
        </p:nvCxnSpPr>
        <p:spPr>
          <a:xfrm>
            <a:off x="8247998" y="2705294"/>
            <a:ext cx="0" cy="408776"/>
          </a:xfrm>
          <a:prstGeom prst="line">
            <a:avLst/>
          </a:prstGeom>
          <a:noFill/>
          <a:ln w="19050" cap="flat" cmpd="sng" algn="ctr">
            <a:solidFill>
              <a:sysClr val="windowText" lastClr="000000"/>
            </a:solidFill>
            <a:prstDash val="solid"/>
            <a:miter lim="800000"/>
          </a:ln>
          <a:effectLst/>
        </p:spPr>
      </p:cxnSp>
      <p:sp>
        <p:nvSpPr>
          <p:cNvPr id="74" name="TextBox 73">
            <a:extLst>
              <a:ext uri="{FF2B5EF4-FFF2-40B4-BE49-F238E27FC236}">
                <a16:creationId xmlns:a16="http://schemas.microsoft.com/office/drawing/2014/main" id="{F03E0651-119D-30BA-170C-65032907DB1F}"/>
              </a:ext>
            </a:extLst>
          </p:cNvPr>
          <p:cNvSpPr txBox="1"/>
          <p:nvPr/>
        </p:nvSpPr>
        <p:spPr>
          <a:xfrm>
            <a:off x="6755109" y="3605470"/>
            <a:ext cx="1904689"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Three options</a:t>
            </a:r>
          </a:p>
        </p:txBody>
      </p:sp>
      <p:sp>
        <p:nvSpPr>
          <p:cNvPr id="75" name="Oval 74">
            <a:extLst>
              <a:ext uri="{FF2B5EF4-FFF2-40B4-BE49-F238E27FC236}">
                <a16:creationId xmlns:a16="http://schemas.microsoft.com/office/drawing/2014/main" id="{D341ACC0-F74A-10C3-301E-8A0F74EDF959}"/>
              </a:ext>
            </a:extLst>
          </p:cNvPr>
          <p:cNvSpPr/>
          <p:nvPr/>
        </p:nvSpPr>
        <p:spPr>
          <a:xfrm>
            <a:off x="2461251" y="3994618"/>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i</a:t>
            </a:r>
          </a:p>
        </p:txBody>
      </p:sp>
      <p:sp>
        <p:nvSpPr>
          <p:cNvPr id="76" name="Oval 75">
            <a:extLst>
              <a:ext uri="{FF2B5EF4-FFF2-40B4-BE49-F238E27FC236}">
                <a16:creationId xmlns:a16="http://schemas.microsoft.com/office/drawing/2014/main" id="{A00B9B98-1D91-4461-B12F-B6F514E3714E}"/>
              </a:ext>
            </a:extLst>
          </p:cNvPr>
          <p:cNvSpPr/>
          <p:nvPr/>
        </p:nvSpPr>
        <p:spPr>
          <a:xfrm>
            <a:off x="3169374" y="4336097"/>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j</a:t>
            </a:r>
          </a:p>
        </p:txBody>
      </p:sp>
      <p:sp>
        <p:nvSpPr>
          <p:cNvPr id="77" name="Oval 76">
            <a:extLst>
              <a:ext uri="{FF2B5EF4-FFF2-40B4-BE49-F238E27FC236}">
                <a16:creationId xmlns:a16="http://schemas.microsoft.com/office/drawing/2014/main" id="{E0D5A59B-F59A-0272-4837-8B3D71ED87E0}"/>
              </a:ext>
            </a:extLst>
          </p:cNvPr>
          <p:cNvSpPr/>
          <p:nvPr/>
        </p:nvSpPr>
        <p:spPr>
          <a:xfrm>
            <a:off x="3169374" y="5141431"/>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k</a:t>
            </a:r>
          </a:p>
        </p:txBody>
      </p:sp>
      <p:sp>
        <p:nvSpPr>
          <p:cNvPr id="78" name="Oval 77">
            <a:extLst>
              <a:ext uri="{FF2B5EF4-FFF2-40B4-BE49-F238E27FC236}">
                <a16:creationId xmlns:a16="http://schemas.microsoft.com/office/drawing/2014/main" id="{BBE66EBE-C7DA-36D4-8570-2A667636C97A}"/>
              </a:ext>
            </a:extLst>
          </p:cNvPr>
          <p:cNvSpPr/>
          <p:nvPr/>
        </p:nvSpPr>
        <p:spPr>
          <a:xfrm>
            <a:off x="2462148" y="5490606"/>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x</a:t>
            </a:r>
          </a:p>
        </p:txBody>
      </p:sp>
      <p:sp>
        <p:nvSpPr>
          <p:cNvPr id="79" name="Oval 78">
            <a:extLst>
              <a:ext uri="{FF2B5EF4-FFF2-40B4-BE49-F238E27FC236}">
                <a16:creationId xmlns:a16="http://schemas.microsoft.com/office/drawing/2014/main" id="{C1F0CF9B-0DD2-6DAF-6BFE-A09E941F208A}"/>
              </a:ext>
            </a:extLst>
          </p:cNvPr>
          <p:cNvSpPr/>
          <p:nvPr/>
        </p:nvSpPr>
        <p:spPr>
          <a:xfrm>
            <a:off x="1753725" y="5141431"/>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y</a:t>
            </a:r>
          </a:p>
        </p:txBody>
      </p:sp>
      <p:sp>
        <p:nvSpPr>
          <p:cNvPr id="80" name="Oval 79">
            <a:extLst>
              <a:ext uri="{FF2B5EF4-FFF2-40B4-BE49-F238E27FC236}">
                <a16:creationId xmlns:a16="http://schemas.microsoft.com/office/drawing/2014/main" id="{0493F9D7-3A0D-18E0-867E-F7D2956401D8}"/>
              </a:ext>
            </a:extLst>
          </p:cNvPr>
          <p:cNvSpPr/>
          <p:nvPr/>
        </p:nvSpPr>
        <p:spPr>
          <a:xfrm>
            <a:off x="1753129" y="4336097"/>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z</a:t>
            </a:r>
          </a:p>
        </p:txBody>
      </p:sp>
      <p:cxnSp>
        <p:nvCxnSpPr>
          <p:cNvPr id="81" name="Straight Connector 80">
            <a:extLst>
              <a:ext uri="{FF2B5EF4-FFF2-40B4-BE49-F238E27FC236}">
                <a16:creationId xmlns:a16="http://schemas.microsoft.com/office/drawing/2014/main" id="{C49DAB9C-2A48-A339-B0B6-8760A2F41D1C}"/>
              </a:ext>
            </a:extLst>
          </p:cNvPr>
          <p:cNvCxnSpPr>
            <a:stCxn id="80" idx="7"/>
            <a:endCxn id="75" idx="2"/>
          </p:cNvCxnSpPr>
          <p:nvPr/>
        </p:nvCxnSpPr>
        <p:spPr>
          <a:xfrm flipV="1">
            <a:off x="2143374" y="4223218"/>
            <a:ext cx="317877" cy="179834"/>
          </a:xfrm>
          <a:prstGeom prst="line">
            <a:avLst/>
          </a:prstGeom>
          <a:noFill/>
          <a:ln w="19050" cap="flat" cmpd="sng" algn="ctr">
            <a:solidFill>
              <a:sysClr val="windowText" lastClr="000000"/>
            </a:solidFill>
            <a:prstDash val="solid"/>
            <a:miter lim="800000"/>
          </a:ln>
          <a:effectLst/>
        </p:spPr>
      </p:cxnSp>
      <p:cxnSp>
        <p:nvCxnSpPr>
          <p:cNvPr id="82" name="Straight Connector 81">
            <a:extLst>
              <a:ext uri="{FF2B5EF4-FFF2-40B4-BE49-F238E27FC236}">
                <a16:creationId xmlns:a16="http://schemas.microsoft.com/office/drawing/2014/main" id="{2CBB182C-2494-40FE-EAC3-7B9426580643}"/>
              </a:ext>
            </a:extLst>
          </p:cNvPr>
          <p:cNvCxnSpPr>
            <a:cxnSpLocks/>
            <a:stCxn id="79" idx="0"/>
            <a:endCxn id="80" idx="4"/>
          </p:cNvCxnSpPr>
          <p:nvPr/>
        </p:nvCxnSpPr>
        <p:spPr>
          <a:xfrm flipH="1" flipV="1">
            <a:off x="1981729" y="4793297"/>
            <a:ext cx="596" cy="348134"/>
          </a:xfrm>
          <a:prstGeom prst="line">
            <a:avLst/>
          </a:prstGeom>
          <a:noFill/>
          <a:ln w="19050"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C0FE1770-7B32-254F-5158-670BF8A855BF}"/>
              </a:ext>
            </a:extLst>
          </p:cNvPr>
          <p:cNvCxnSpPr>
            <a:cxnSpLocks/>
            <a:stCxn id="79" idx="5"/>
            <a:endCxn id="78" idx="2"/>
          </p:cNvCxnSpPr>
          <p:nvPr/>
        </p:nvCxnSpPr>
        <p:spPr>
          <a:xfrm>
            <a:off x="2143970" y="5531676"/>
            <a:ext cx="318178" cy="187530"/>
          </a:xfrm>
          <a:prstGeom prst="line">
            <a:avLst/>
          </a:prstGeom>
          <a:noFill/>
          <a:ln w="19050" cap="flat" cmpd="sng" algn="ctr">
            <a:solidFill>
              <a:sysClr val="windowText" lastClr="000000"/>
            </a:solidFill>
            <a:prstDash val="solid"/>
            <a:miter lim="800000"/>
          </a:ln>
          <a:effectLst/>
        </p:spPr>
      </p:cxnSp>
      <p:cxnSp>
        <p:nvCxnSpPr>
          <p:cNvPr id="84" name="Straight Connector 83">
            <a:extLst>
              <a:ext uri="{FF2B5EF4-FFF2-40B4-BE49-F238E27FC236}">
                <a16:creationId xmlns:a16="http://schemas.microsoft.com/office/drawing/2014/main" id="{9921FE67-8DA1-19F4-E72C-EA80A0C30843}"/>
              </a:ext>
            </a:extLst>
          </p:cNvPr>
          <p:cNvCxnSpPr>
            <a:cxnSpLocks/>
            <a:stCxn id="77" idx="3"/>
            <a:endCxn id="78" idx="6"/>
          </p:cNvCxnSpPr>
          <p:nvPr/>
        </p:nvCxnSpPr>
        <p:spPr>
          <a:xfrm flipH="1">
            <a:off x="2919348" y="5531676"/>
            <a:ext cx="316981" cy="187530"/>
          </a:xfrm>
          <a:prstGeom prst="line">
            <a:avLst/>
          </a:prstGeom>
          <a:noFill/>
          <a:ln w="19050" cap="flat" cmpd="sng" algn="ctr">
            <a:solidFill>
              <a:sysClr val="windowText" lastClr="000000"/>
            </a:solidFill>
            <a:prstDash val="solid"/>
            <a:miter lim="800000"/>
          </a:ln>
          <a:effectLst/>
        </p:spPr>
      </p:cxnSp>
      <p:cxnSp>
        <p:nvCxnSpPr>
          <p:cNvPr id="85" name="Straight Connector 84">
            <a:extLst>
              <a:ext uri="{FF2B5EF4-FFF2-40B4-BE49-F238E27FC236}">
                <a16:creationId xmlns:a16="http://schemas.microsoft.com/office/drawing/2014/main" id="{21255E6D-D6D9-FAB0-0673-631741267A15}"/>
              </a:ext>
            </a:extLst>
          </p:cNvPr>
          <p:cNvCxnSpPr>
            <a:cxnSpLocks/>
            <a:stCxn id="76" idx="4"/>
            <a:endCxn id="77" idx="0"/>
          </p:cNvCxnSpPr>
          <p:nvPr/>
        </p:nvCxnSpPr>
        <p:spPr>
          <a:xfrm>
            <a:off x="3397974" y="4793297"/>
            <a:ext cx="0" cy="348134"/>
          </a:xfrm>
          <a:prstGeom prst="line">
            <a:avLst/>
          </a:prstGeom>
          <a:noFill/>
          <a:ln w="19050" cap="flat" cmpd="sng" algn="ctr">
            <a:solidFill>
              <a:sysClr val="windowText" lastClr="000000"/>
            </a:solidFill>
            <a:prstDash val="solid"/>
            <a:miter lim="800000"/>
          </a:ln>
          <a:effectLst/>
        </p:spPr>
      </p:cxnSp>
      <p:cxnSp>
        <p:nvCxnSpPr>
          <p:cNvPr id="86" name="Straight Connector 85">
            <a:extLst>
              <a:ext uri="{FF2B5EF4-FFF2-40B4-BE49-F238E27FC236}">
                <a16:creationId xmlns:a16="http://schemas.microsoft.com/office/drawing/2014/main" id="{D4E0C2D6-6901-3650-B01B-07598039BCEE}"/>
              </a:ext>
            </a:extLst>
          </p:cNvPr>
          <p:cNvCxnSpPr>
            <a:cxnSpLocks/>
            <a:stCxn id="75" idx="6"/>
            <a:endCxn id="76" idx="1"/>
          </p:cNvCxnSpPr>
          <p:nvPr/>
        </p:nvCxnSpPr>
        <p:spPr>
          <a:xfrm>
            <a:off x="2918451" y="4223218"/>
            <a:ext cx="317878" cy="179834"/>
          </a:xfrm>
          <a:prstGeom prst="line">
            <a:avLst/>
          </a:prstGeom>
          <a:noFill/>
          <a:ln w="19050"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6967A466-449D-87D0-84AD-2436C4ADCC8A}"/>
              </a:ext>
            </a:extLst>
          </p:cNvPr>
          <p:cNvCxnSpPr>
            <a:cxnSpLocks/>
            <a:stCxn id="80" idx="5"/>
            <a:endCxn id="78" idx="0"/>
          </p:cNvCxnSpPr>
          <p:nvPr/>
        </p:nvCxnSpPr>
        <p:spPr>
          <a:xfrm>
            <a:off x="2143374" y="4726342"/>
            <a:ext cx="547374" cy="764264"/>
          </a:xfrm>
          <a:prstGeom prst="line">
            <a:avLst/>
          </a:prstGeom>
          <a:noFill/>
          <a:ln w="19050" cap="flat" cmpd="sng" algn="ctr">
            <a:solidFill>
              <a:sysClr val="windowText" lastClr="000000"/>
            </a:solidFill>
            <a:prstDash val="solid"/>
            <a:miter lim="800000"/>
          </a:ln>
          <a:effectLst/>
        </p:spPr>
      </p:cxnSp>
      <p:cxnSp>
        <p:nvCxnSpPr>
          <p:cNvPr id="88" name="Straight Connector 87">
            <a:extLst>
              <a:ext uri="{FF2B5EF4-FFF2-40B4-BE49-F238E27FC236}">
                <a16:creationId xmlns:a16="http://schemas.microsoft.com/office/drawing/2014/main" id="{D62007F7-BC55-70D5-B0DE-ADA0111A978B}"/>
              </a:ext>
            </a:extLst>
          </p:cNvPr>
          <p:cNvCxnSpPr>
            <a:cxnSpLocks/>
            <a:stCxn id="76" idx="3"/>
            <a:endCxn id="79" idx="7"/>
          </p:cNvCxnSpPr>
          <p:nvPr/>
        </p:nvCxnSpPr>
        <p:spPr>
          <a:xfrm flipH="1">
            <a:off x="2143970" y="4726342"/>
            <a:ext cx="1092359" cy="482044"/>
          </a:xfrm>
          <a:prstGeom prst="line">
            <a:avLst/>
          </a:prstGeom>
          <a:noFill/>
          <a:ln w="19050" cap="flat" cmpd="sng" algn="ctr">
            <a:solidFill>
              <a:sysClr val="windowText" lastClr="000000"/>
            </a:solidFill>
            <a:prstDash val="solid"/>
            <a:miter lim="800000"/>
          </a:ln>
          <a:effectLst/>
        </p:spPr>
      </p:cxnSp>
      <p:cxnSp>
        <p:nvCxnSpPr>
          <p:cNvPr id="89" name="Straight Connector 88">
            <a:extLst>
              <a:ext uri="{FF2B5EF4-FFF2-40B4-BE49-F238E27FC236}">
                <a16:creationId xmlns:a16="http://schemas.microsoft.com/office/drawing/2014/main" id="{A09879EC-27CE-0EB8-4FF8-77486EEC508F}"/>
              </a:ext>
            </a:extLst>
          </p:cNvPr>
          <p:cNvCxnSpPr>
            <a:cxnSpLocks/>
            <a:stCxn id="76" idx="2"/>
            <a:endCxn id="80" idx="6"/>
          </p:cNvCxnSpPr>
          <p:nvPr/>
        </p:nvCxnSpPr>
        <p:spPr>
          <a:xfrm flipH="1">
            <a:off x="2210329" y="4564697"/>
            <a:ext cx="959045" cy="0"/>
          </a:xfrm>
          <a:prstGeom prst="line">
            <a:avLst/>
          </a:prstGeom>
          <a:noFill/>
          <a:ln w="19050" cap="flat" cmpd="sng" algn="ctr">
            <a:solidFill>
              <a:sysClr val="windowText" lastClr="000000"/>
            </a:solidFill>
            <a:prstDash val="solid"/>
            <a:miter lim="800000"/>
          </a:ln>
          <a:effectLst/>
        </p:spPr>
      </p:cxnSp>
      <p:cxnSp>
        <p:nvCxnSpPr>
          <p:cNvPr id="90" name="Straight Connector 89">
            <a:extLst>
              <a:ext uri="{FF2B5EF4-FFF2-40B4-BE49-F238E27FC236}">
                <a16:creationId xmlns:a16="http://schemas.microsoft.com/office/drawing/2014/main" id="{03818A8F-76E3-928A-7C43-EA51ACDD7EC8}"/>
              </a:ext>
            </a:extLst>
          </p:cNvPr>
          <p:cNvCxnSpPr>
            <a:cxnSpLocks/>
            <a:stCxn id="77" idx="1"/>
            <a:endCxn id="80" idx="5"/>
          </p:cNvCxnSpPr>
          <p:nvPr/>
        </p:nvCxnSpPr>
        <p:spPr>
          <a:xfrm flipH="1" flipV="1">
            <a:off x="2143374" y="4726342"/>
            <a:ext cx="1092955" cy="482044"/>
          </a:xfrm>
          <a:prstGeom prst="line">
            <a:avLst/>
          </a:prstGeom>
          <a:noFill/>
          <a:ln w="19050" cap="flat" cmpd="sng" algn="ctr">
            <a:solidFill>
              <a:sysClr val="windowText" lastClr="000000"/>
            </a:solidFill>
            <a:prstDash val="solid"/>
            <a:miter lim="800000"/>
          </a:ln>
          <a:effectLst/>
        </p:spPr>
      </p:cxnSp>
      <p:cxnSp>
        <p:nvCxnSpPr>
          <p:cNvPr id="91" name="Straight Connector 90">
            <a:extLst>
              <a:ext uri="{FF2B5EF4-FFF2-40B4-BE49-F238E27FC236}">
                <a16:creationId xmlns:a16="http://schemas.microsoft.com/office/drawing/2014/main" id="{1AD9E538-23A8-48E8-FA75-DB6FD0465B5B}"/>
              </a:ext>
            </a:extLst>
          </p:cNvPr>
          <p:cNvCxnSpPr>
            <a:cxnSpLocks/>
            <a:stCxn id="75" idx="4"/>
            <a:endCxn id="78" idx="0"/>
          </p:cNvCxnSpPr>
          <p:nvPr/>
        </p:nvCxnSpPr>
        <p:spPr>
          <a:xfrm>
            <a:off x="2689851" y="4451818"/>
            <a:ext cx="897" cy="1038788"/>
          </a:xfrm>
          <a:prstGeom prst="line">
            <a:avLst/>
          </a:prstGeom>
          <a:noFill/>
          <a:ln w="19050" cap="flat" cmpd="sng" algn="ctr">
            <a:solidFill>
              <a:sysClr val="windowText" lastClr="000000"/>
            </a:solidFill>
            <a:prstDash val="solid"/>
            <a:miter lim="800000"/>
          </a:ln>
          <a:effectLst/>
        </p:spPr>
      </p:cxnSp>
      <p:cxnSp>
        <p:nvCxnSpPr>
          <p:cNvPr id="92" name="Straight Connector 91">
            <a:extLst>
              <a:ext uri="{FF2B5EF4-FFF2-40B4-BE49-F238E27FC236}">
                <a16:creationId xmlns:a16="http://schemas.microsoft.com/office/drawing/2014/main" id="{19EA7B42-1B0A-B1FF-80A3-95A6E6ADA0EC}"/>
              </a:ext>
            </a:extLst>
          </p:cNvPr>
          <p:cNvCxnSpPr>
            <a:cxnSpLocks/>
            <a:stCxn id="76" idx="3"/>
            <a:endCxn id="78" idx="0"/>
          </p:cNvCxnSpPr>
          <p:nvPr/>
        </p:nvCxnSpPr>
        <p:spPr>
          <a:xfrm flipH="1">
            <a:off x="2690748" y="4726342"/>
            <a:ext cx="545581" cy="764264"/>
          </a:xfrm>
          <a:prstGeom prst="line">
            <a:avLst/>
          </a:prstGeom>
          <a:noFill/>
          <a:ln w="19050" cap="flat" cmpd="sng" algn="ctr">
            <a:solidFill>
              <a:sysClr val="windowText" lastClr="000000"/>
            </a:solidFill>
            <a:prstDash val="solid"/>
            <a:miter lim="800000"/>
          </a:ln>
          <a:effectLst/>
        </p:spPr>
      </p:cxnSp>
      <p:cxnSp>
        <p:nvCxnSpPr>
          <p:cNvPr id="93" name="Straight Connector 92">
            <a:extLst>
              <a:ext uri="{FF2B5EF4-FFF2-40B4-BE49-F238E27FC236}">
                <a16:creationId xmlns:a16="http://schemas.microsoft.com/office/drawing/2014/main" id="{3AD9AA5D-8F59-2FC9-61DC-ED0A23B2D7CA}"/>
              </a:ext>
            </a:extLst>
          </p:cNvPr>
          <p:cNvCxnSpPr>
            <a:cxnSpLocks/>
            <a:stCxn id="75" idx="3"/>
            <a:endCxn id="79" idx="7"/>
          </p:cNvCxnSpPr>
          <p:nvPr/>
        </p:nvCxnSpPr>
        <p:spPr>
          <a:xfrm flipH="1">
            <a:off x="2143970" y="4384863"/>
            <a:ext cx="384236" cy="823523"/>
          </a:xfrm>
          <a:prstGeom prst="line">
            <a:avLst/>
          </a:prstGeom>
          <a:noFill/>
          <a:ln w="19050" cap="flat" cmpd="sng" algn="ctr">
            <a:solidFill>
              <a:sysClr val="windowText" lastClr="000000"/>
            </a:solidFill>
            <a:prstDash val="solid"/>
            <a:miter lim="800000"/>
          </a:ln>
          <a:effectLst/>
        </p:spPr>
      </p:cxnSp>
      <p:cxnSp>
        <p:nvCxnSpPr>
          <p:cNvPr id="94" name="Straight Connector 93">
            <a:extLst>
              <a:ext uri="{FF2B5EF4-FFF2-40B4-BE49-F238E27FC236}">
                <a16:creationId xmlns:a16="http://schemas.microsoft.com/office/drawing/2014/main" id="{A670917B-BA02-D106-A027-D5F585C29E79}"/>
              </a:ext>
            </a:extLst>
          </p:cNvPr>
          <p:cNvCxnSpPr>
            <a:cxnSpLocks/>
            <a:stCxn id="77" idx="2"/>
            <a:endCxn id="79" idx="6"/>
          </p:cNvCxnSpPr>
          <p:nvPr/>
        </p:nvCxnSpPr>
        <p:spPr>
          <a:xfrm flipH="1">
            <a:off x="2210925" y="5370031"/>
            <a:ext cx="958449" cy="0"/>
          </a:xfrm>
          <a:prstGeom prst="line">
            <a:avLst/>
          </a:prstGeom>
          <a:noFill/>
          <a:ln w="19050" cap="flat" cmpd="sng" algn="ctr">
            <a:solidFill>
              <a:sysClr val="windowText" lastClr="000000"/>
            </a:solidFill>
            <a:prstDash val="solid"/>
            <a:miter lim="800000"/>
          </a:ln>
          <a:effectLst/>
        </p:spPr>
      </p:cxnSp>
      <p:cxnSp>
        <p:nvCxnSpPr>
          <p:cNvPr id="95" name="Straight Connector 94">
            <a:extLst>
              <a:ext uri="{FF2B5EF4-FFF2-40B4-BE49-F238E27FC236}">
                <a16:creationId xmlns:a16="http://schemas.microsoft.com/office/drawing/2014/main" id="{B658A5BD-CC16-5994-63B9-043559C9D7F8}"/>
              </a:ext>
            </a:extLst>
          </p:cNvPr>
          <p:cNvCxnSpPr>
            <a:cxnSpLocks/>
            <a:stCxn id="77" idx="1"/>
            <a:endCxn id="75" idx="5"/>
          </p:cNvCxnSpPr>
          <p:nvPr/>
        </p:nvCxnSpPr>
        <p:spPr>
          <a:xfrm flipH="1" flipV="1">
            <a:off x="2851496" y="4384863"/>
            <a:ext cx="384833" cy="823523"/>
          </a:xfrm>
          <a:prstGeom prst="line">
            <a:avLst/>
          </a:prstGeom>
          <a:noFill/>
          <a:ln w="19050" cap="flat" cmpd="sng" algn="ctr">
            <a:solidFill>
              <a:sysClr val="windowText" lastClr="000000"/>
            </a:solidFill>
            <a:prstDash val="solid"/>
            <a:miter lim="800000"/>
          </a:ln>
          <a:effectLst/>
        </p:spPr>
      </p:cxnSp>
      <p:sp>
        <p:nvSpPr>
          <p:cNvPr id="96" name="TextBox 95">
            <a:extLst>
              <a:ext uri="{FF2B5EF4-FFF2-40B4-BE49-F238E27FC236}">
                <a16:creationId xmlns:a16="http://schemas.microsoft.com/office/drawing/2014/main" id="{5FDB2683-4D04-A170-2508-89A5AC0CD9A7}"/>
              </a:ext>
            </a:extLst>
          </p:cNvPr>
          <p:cNvSpPr txBox="1"/>
          <p:nvPr/>
        </p:nvSpPr>
        <p:spPr>
          <a:xfrm>
            <a:off x="3761480" y="4569847"/>
            <a:ext cx="1792477" cy="707886"/>
          </a:xfrm>
          <a:prstGeom prst="rect">
            <a:avLst/>
          </a:prstGeom>
          <a:noFill/>
        </p:spPr>
        <p:txBody>
          <a:bodyPr wrap="none" rtlCol="0">
            <a:spAutoFit/>
          </a:bodyPr>
          <a:lstStyle/>
          <a:p>
            <a:pPr algn="ctr"/>
            <a:endParaRPr lang="en-US" sz="2000" dirty="0">
              <a:solidFill>
                <a:prstClr val="black"/>
              </a:solidFill>
              <a:latin typeface="Meiryo" panose="020B0604030504040204" pitchFamily="34" charset="-128"/>
              <a:ea typeface="Meiryo" panose="020B0604030504040204" pitchFamily="34" charset="-128"/>
            </a:endParaRPr>
          </a:p>
          <a:p>
            <a:pPr algn="ctr"/>
            <a:r>
              <a:rPr lang="en-US" sz="2000" dirty="0">
                <a:solidFill>
                  <a:prstClr val="black"/>
                </a:solidFill>
                <a:latin typeface="Meiryo" panose="020B0604030504040204" pitchFamily="34" charset="-128"/>
                <a:ea typeface="Meiryo" panose="020B0604030504040204" pitchFamily="34" charset="-128"/>
              </a:rPr>
              <a:t>= 15 options</a:t>
            </a:r>
          </a:p>
        </p:txBody>
      </p:sp>
      <p:sp>
        <p:nvSpPr>
          <p:cNvPr id="97" name="TextBox 96">
            <a:extLst>
              <a:ext uri="{FF2B5EF4-FFF2-40B4-BE49-F238E27FC236}">
                <a16:creationId xmlns:a16="http://schemas.microsoft.com/office/drawing/2014/main" id="{CE7313AF-C0FE-D476-553E-640585C80FE9}"/>
              </a:ext>
            </a:extLst>
          </p:cNvPr>
          <p:cNvSpPr txBox="1"/>
          <p:nvPr/>
        </p:nvSpPr>
        <p:spPr>
          <a:xfrm>
            <a:off x="3823550" y="4403052"/>
            <a:ext cx="320366" cy="400110"/>
          </a:xfrm>
          <a:prstGeom prst="rect">
            <a:avLst/>
          </a:prstGeom>
          <a:noFill/>
        </p:spPr>
        <p:txBody>
          <a:bodyPr wrap="square" rtlCol="0" anchor="ctr">
            <a:spAutoFit/>
          </a:bodyPr>
          <a:lstStyle/>
          <a:p>
            <a:pPr algn="ctr"/>
            <a:r>
              <a:rPr lang="en-US" sz="2000" dirty="0">
                <a:solidFill>
                  <a:prstClr val="black"/>
                </a:solidFill>
                <a:latin typeface="Meiryo" panose="020B0604030504040204" pitchFamily="34" charset="-128"/>
                <a:ea typeface="Meiryo" panose="020B0604030504040204" pitchFamily="34" charset="-128"/>
              </a:rPr>
              <a:t>5</a:t>
            </a:r>
          </a:p>
        </p:txBody>
      </p:sp>
      <p:sp>
        <p:nvSpPr>
          <p:cNvPr id="98" name="TextBox 97">
            <a:extLst>
              <a:ext uri="{FF2B5EF4-FFF2-40B4-BE49-F238E27FC236}">
                <a16:creationId xmlns:a16="http://schemas.microsoft.com/office/drawing/2014/main" id="{68B31D41-EC69-9344-F5C2-8984BCAD38E4}"/>
              </a:ext>
            </a:extLst>
          </p:cNvPr>
          <p:cNvSpPr txBox="1"/>
          <p:nvPr/>
        </p:nvSpPr>
        <p:spPr>
          <a:xfrm>
            <a:off x="4067074" y="4403052"/>
            <a:ext cx="609119" cy="400110"/>
          </a:xfrm>
          <a:prstGeom prst="rect">
            <a:avLst/>
          </a:prstGeom>
          <a:noFill/>
        </p:spPr>
        <p:txBody>
          <a:bodyPr wrap="square" rtlCol="0" anchor="ctr">
            <a:spAutoFit/>
          </a:bodyPr>
          <a:lstStyle/>
          <a:p>
            <a:pPr algn="ctr"/>
            <a:r>
              <a:rPr lang="en-US" sz="2000" dirty="0">
                <a:solidFill>
                  <a:prstClr val="black"/>
                </a:solidFill>
                <a:latin typeface="Meiryo" panose="020B0604030504040204" pitchFamily="34" charset="-128"/>
                <a:ea typeface="Meiryo" panose="020B0604030504040204" pitchFamily="34" charset="-128"/>
              </a:rPr>
              <a:t>* 3</a:t>
            </a:r>
          </a:p>
        </p:txBody>
      </p:sp>
      <p:sp>
        <p:nvSpPr>
          <p:cNvPr id="99" name="TextBox 98">
            <a:extLst>
              <a:ext uri="{FF2B5EF4-FFF2-40B4-BE49-F238E27FC236}">
                <a16:creationId xmlns:a16="http://schemas.microsoft.com/office/drawing/2014/main" id="{1C520C76-C838-9F95-DAEF-09A2C8F993C2}"/>
              </a:ext>
            </a:extLst>
          </p:cNvPr>
          <p:cNvSpPr txBox="1"/>
          <p:nvPr/>
        </p:nvSpPr>
        <p:spPr>
          <a:xfrm>
            <a:off x="4543246" y="4398942"/>
            <a:ext cx="609119" cy="400110"/>
          </a:xfrm>
          <a:prstGeom prst="rect">
            <a:avLst/>
          </a:prstGeom>
          <a:noFill/>
        </p:spPr>
        <p:txBody>
          <a:bodyPr wrap="square" rtlCol="0" anchor="ctr">
            <a:spAutoFit/>
          </a:bodyPr>
          <a:lstStyle/>
          <a:p>
            <a:pPr algn="ctr"/>
            <a:r>
              <a:rPr lang="en-US" sz="2000" dirty="0">
                <a:solidFill>
                  <a:prstClr val="black"/>
                </a:solidFill>
                <a:latin typeface="Meiryo" panose="020B0604030504040204" pitchFamily="34" charset="-128"/>
                <a:ea typeface="Meiryo" panose="020B0604030504040204" pitchFamily="34" charset="-128"/>
              </a:rPr>
              <a:t>* 1</a:t>
            </a:r>
          </a:p>
        </p:txBody>
      </p:sp>
      <p:cxnSp>
        <p:nvCxnSpPr>
          <p:cNvPr id="100" name="Straight Connector 99">
            <a:extLst>
              <a:ext uri="{FF2B5EF4-FFF2-40B4-BE49-F238E27FC236}">
                <a16:creationId xmlns:a16="http://schemas.microsoft.com/office/drawing/2014/main" id="{4D3DF987-8EBD-DBAB-DA2E-C11D067141A7}"/>
              </a:ext>
            </a:extLst>
          </p:cNvPr>
          <p:cNvCxnSpPr>
            <a:stCxn id="60" idx="6"/>
            <a:endCxn id="61" idx="2"/>
          </p:cNvCxnSpPr>
          <p:nvPr/>
        </p:nvCxnSpPr>
        <p:spPr>
          <a:xfrm>
            <a:off x="4826079" y="2909682"/>
            <a:ext cx="623887" cy="0"/>
          </a:xfrm>
          <a:prstGeom prst="line">
            <a:avLst/>
          </a:prstGeom>
          <a:noFill/>
          <a:ln w="38100" cap="flat" cmpd="sng" algn="ctr">
            <a:solidFill>
              <a:srgbClr val="00B050"/>
            </a:solidFill>
            <a:prstDash val="solid"/>
            <a:miter lim="800000"/>
            <a:headEnd type="triangle" w="med" len="med"/>
            <a:tailEnd type="triangle" w="med" len="med"/>
          </a:ln>
          <a:effectLst/>
        </p:spPr>
      </p:cxnSp>
      <p:cxnSp>
        <p:nvCxnSpPr>
          <p:cNvPr id="101" name="Straight Arrow Connector 100">
            <a:extLst>
              <a:ext uri="{FF2B5EF4-FFF2-40B4-BE49-F238E27FC236}">
                <a16:creationId xmlns:a16="http://schemas.microsoft.com/office/drawing/2014/main" id="{21631413-4D64-2D4D-E3CB-00CA7072831D}"/>
              </a:ext>
            </a:extLst>
          </p:cNvPr>
          <p:cNvCxnSpPr>
            <a:cxnSpLocks/>
            <a:stCxn id="64" idx="6"/>
            <a:endCxn id="65" idx="2"/>
          </p:cNvCxnSpPr>
          <p:nvPr/>
        </p:nvCxnSpPr>
        <p:spPr>
          <a:xfrm>
            <a:off x="7395511" y="2476694"/>
            <a:ext cx="623887" cy="0"/>
          </a:xfrm>
          <a:prstGeom prst="straightConnector1">
            <a:avLst/>
          </a:prstGeom>
          <a:noFill/>
          <a:ln w="38100" cap="flat" cmpd="sng" algn="ctr">
            <a:solidFill>
              <a:srgbClr val="00B050"/>
            </a:solidFill>
            <a:prstDash val="solid"/>
            <a:miter lim="800000"/>
            <a:headEnd type="triangle"/>
            <a:tailEnd type="triangle"/>
          </a:ln>
          <a:effectLst/>
        </p:spPr>
      </p:cxnSp>
      <p:cxnSp>
        <p:nvCxnSpPr>
          <p:cNvPr id="102" name="Straight Arrow Connector 101">
            <a:extLst>
              <a:ext uri="{FF2B5EF4-FFF2-40B4-BE49-F238E27FC236}">
                <a16:creationId xmlns:a16="http://schemas.microsoft.com/office/drawing/2014/main" id="{1A74E6FD-41AF-D10C-AF8B-93103E489939}"/>
              </a:ext>
            </a:extLst>
          </p:cNvPr>
          <p:cNvCxnSpPr>
            <a:cxnSpLocks/>
            <a:stCxn id="66" idx="6"/>
            <a:endCxn id="67" idx="2"/>
          </p:cNvCxnSpPr>
          <p:nvPr/>
        </p:nvCxnSpPr>
        <p:spPr>
          <a:xfrm>
            <a:off x="7395511" y="3342670"/>
            <a:ext cx="623887" cy="0"/>
          </a:xfrm>
          <a:prstGeom prst="straightConnector1">
            <a:avLst/>
          </a:prstGeom>
          <a:noFill/>
          <a:ln w="38100" cap="flat" cmpd="sng" algn="ctr">
            <a:solidFill>
              <a:srgbClr val="00B050"/>
            </a:solidFill>
            <a:prstDash val="solid"/>
            <a:miter lim="800000"/>
            <a:headEnd type="triangle"/>
            <a:tailEnd type="triangle"/>
          </a:ln>
          <a:effectLst/>
        </p:spPr>
      </p:cxnSp>
      <p:cxnSp>
        <p:nvCxnSpPr>
          <p:cNvPr id="103" name="Straight Arrow Connector 102">
            <a:extLst>
              <a:ext uri="{FF2B5EF4-FFF2-40B4-BE49-F238E27FC236}">
                <a16:creationId xmlns:a16="http://schemas.microsoft.com/office/drawing/2014/main" id="{082C9B3D-AB32-84CE-ACAC-2EA8D218EA15}"/>
              </a:ext>
            </a:extLst>
          </p:cNvPr>
          <p:cNvCxnSpPr>
            <a:cxnSpLocks/>
            <a:stCxn id="64" idx="4"/>
            <a:endCxn id="66" idx="0"/>
          </p:cNvCxnSpPr>
          <p:nvPr/>
        </p:nvCxnSpPr>
        <p:spPr>
          <a:xfrm>
            <a:off x="7166911" y="2705294"/>
            <a:ext cx="0" cy="408776"/>
          </a:xfrm>
          <a:prstGeom prst="straightConnector1">
            <a:avLst/>
          </a:prstGeom>
          <a:noFill/>
          <a:ln w="38100" cap="flat" cmpd="sng" algn="ctr">
            <a:solidFill>
              <a:srgbClr val="00B050"/>
            </a:solidFill>
            <a:prstDash val="solid"/>
            <a:miter lim="800000"/>
            <a:headEnd type="triangle"/>
            <a:tailEnd type="triangle"/>
          </a:ln>
          <a:effectLst/>
        </p:spPr>
      </p:cxnSp>
      <p:cxnSp>
        <p:nvCxnSpPr>
          <p:cNvPr id="104" name="Straight Arrow Connector 103">
            <a:extLst>
              <a:ext uri="{FF2B5EF4-FFF2-40B4-BE49-F238E27FC236}">
                <a16:creationId xmlns:a16="http://schemas.microsoft.com/office/drawing/2014/main" id="{096EAA94-BF7D-2DAD-4DCC-9857EE1C8117}"/>
              </a:ext>
            </a:extLst>
          </p:cNvPr>
          <p:cNvCxnSpPr>
            <a:cxnSpLocks/>
            <a:stCxn id="65" idx="4"/>
            <a:endCxn id="67" idx="0"/>
          </p:cNvCxnSpPr>
          <p:nvPr/>
        </p:nvCxnSpPr>
        <p:spPr>
          <a:xfrm>
            <a:off x="8247998" y="2705294"/>
            <a:ext cx="0" cy="408776"/>
          </a:xfrm>
          <a:prstGeom prst="straightConnector1">
            <a:avLst/>
          </a:prstGeom>
          <a:noFill/>
          <a:ln w="38100" cap="flat" cmpd="sng" algn="ctr">
            <a:solidFill>
              <a:srgbClr val="00B050"/>
            </a:solidFill>
            <a:prstDash val="solid"/>
            <a:miter lim="800000"/>
            <a:headEnd type="triangle"/>
            <a:tailEnd type="triangle"/>
          </a:ln>
          <a:effectLst/>
        </p:spPr>
      </p:cxnSp>
      <p:cxnSp>
        <p:nvCxnSpPr>
          <p:cNvPr id="105" name="Straight Arrow Connector 104">
            <a:extLst>
              <a:ext uri="{FF2B5EF4-FFF2-40B4-BE49-F238E27FC236}">
                <a16:creationId xmlns:a16="http://schemas.microsoft.com/office/drawing/2014/main" id="{6C089116-1A9B-7C6D-BE81-3666D4FD8EB5}"/>
              </a:ext>
            </a:extLst>
          </p:cNvPr>
          <p:cNvCxnSpPr>
            <a:stCxn id="64" idx="5"/>
            <a:endCxn id="67" idx="1"/>
          </p:cNvCxnSpPr>
          <p:nvPr/>
        </p:nvCxnSpPr>
        <p:spPr>
          <a:xfrm>
            <a:off x="7328556" y="2638339"/>
            <a:ext cx="757797" cy="542686"/>
          </a:xfrm>
          <a:prstGeom prst="straightConnector1">
            <a:avLst/>
          </a:prstGeom>
          <a:noFill/>
          <a:ln w="38100" cap="flat" cmpd="sng" algn="ctr">
            <a:solidFill>
              <a:srgbClr val="00B050"/>
            </a:solidFill>
            <a:prstDash val="solid"/>
            <a:miter lim="800000"/>
            <a:headEnd type="triangle"/>
            <a:tailEnd type="triangle"/>
          </a:ln>
          <a:effectLst/>
        </p:spPr>
      </p:cxnSp>
      <p:cxnSp>
        <p:nvCxnSpPr>
          <p:cNvPr id="106" name="Straight Arrow Connector 105">
            <a:extLst>
              <a:ext uri="{FF2B5EF4-FFF2-40B4-BE49-F238E27FC236}">
                <a16:creationId xmlns:a16="http://schemas.microsoft.com/office/drawing/2014/main" id="{E29D9150-65AB-9DA1-EF04-60DD8B237591}"/>
              </a:ext>
            </a:extLst>
          </p:cNvPr>
          <p:cNvCxnSpPr>
            <a:cxnSpLocks/>
            <a:stCxn id="65" idx="3"/>
            <a:endCxn id="66" idx="7"/>
          </p:cNvCxnSpPr>
          <p:nvPr/>
        </p:nvCxnSpPr>
        <p:spPr>
          <a:xfrm flipH="1">
            <a:off x="7328556" y="2638339"/>
            <a:ext cx="757797" cy="542686"/>
          </a:xfrm>
          <a:prstGeom prst="straightConnector1">
            <a:avLst/>
          </a:prstGeom>
          <a:noFill/>
          <a:ln w="38100" cap="flat" cmpd="sng" algn="ctr">
            <a:solidFill>
              <a:srgbClr val="00B050"/>
            </a:solidFill>
            <a:prstDash val="solid"/>
            <a:miter lim="800000"/>
            <a:headEnd type="triangle"/>
            <a:tailEnd type="triangle"/>
          </a:ln>
          <a:effectLst/>
        </p:spPr>
      </p:cxnSp>
      <p:cxnSp>
        <p:nvCxnSpPr>
          <p:cNvPr id="107" name="Straight Arrow Connector 106">
            <a:extLst>
              <a:ext uri="{FF2B5EF4-FFF2-40B4-BE49-F238E27FC236}">
                <a16:creationId xmlns:a16="http://schemas.microsoft.com/office/drawing/2014/main" id="{EA1EDC21-F29F-1330-BECF-93DE0B99B855}"/>
              </a:ext>
            </a:extLst>
          </p:cNvPr>
          <p:cNvCxnSpPr>
            <a:cxnSpLocks/>
            <a:stCxn id="96" idx="3"/>
            <a:endCxn id="108" idx="1"/>
          </p:cNvCxnSpPr>
          <p:nvPr/>
        </p:nvCxnSpPr>
        <p:spPr>
          <a:xfrm flipV="1">
            <a:off x="5553957" y="4914529"/>
            <a:ext cx="897461" cy="9261"/>
          </a:xfrm>
          <a:prstGeom prst="straightConnector1">
            <a:avLst/>
          </a:prstGeom>
          <a:noFill/>
          <a:ln w="38100" cap="flat" cmpd="sng" algn="ctr">
            <a:solidFill>
              <a:sysClr val="windowText" lastClr="000000"/>
            </a:solidFill>
            <a:prstDash val="solid"/>
            <a:miter lim="800000"/>
            <a:tailEnd type="triangle"/>
          </a:ln>
          <a:effectLst/>
        </p:spPr>
      </p:cxnSp>
      <p:sp>
        <p:nvSpPr>
          <p:cNvPr id="108" name="TextBox 107">
            <a:extLst>
              <a:ext uri="{FF2B5EF4-FFF2-40B4-BE49-F238E27FC236}">
                <a16:creationId xmlns:a16="http://schemas.microsoft.com/office/drawing/2014/main" id="{C731711A-2E76-076C-46FD-D112B365E242}"/>
              </a:ext>
            </a:extLst>
          </p:cNvPr>
          <p:cNvSpPr txBox="1"/>
          <p:nvPr/>
        </p:nvSpPr>
        <p:spPr>
          <a:xfrm>
            <a:off x="6451418" y="4683696"/>
            <a:ext cx="4197752" cy="461665"/>
          </a:xfrm>
          <a:prstGeom prst="rect">
            <a:avLst/>
          </a:prstGeom>
          <a:solidFill>
            <a:srgbClr val="FFB84C"/>
          </a:solidFill>
          <a:ln w="12700">
            <a:solidFill>
              <a:sysClr val="windowText" lastClr="000000"/>
            </a:solidFill>
            <a:prstDash val="dash"/>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Easy for exhaustive search</a:t>
            </a:r>
          </a:p>
        </p:txBody>
      </p:sp>
    </p:spTree>
    <p:extLst>
      <p:ext uri="{BB962C8B-B14F-4D97-AF65-F5344CB8AC3E}">
        <p14:creationId xmlns:p14="http://schemas.microsoft.com/office/powerpoint/2010/main" val="28125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dissolve">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dissolve">
                                      <p:cBhvr>
                                        <p:cTn id="16" dur="500"/>
                                        <p:tgtEl>
                                          <p:spTgt spid="6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500"/>
                                        <p:tgtEl>
                                          <p:spTgt spid="60"/>
                                        </p:tgtEl>
                                      </p:cBhvr>
                                    </p:animEffect>
                                  </p:childTnLst>
                                </p:cTn>
                              </p:par>
                              <p:par>
                                <p:cTn id="20" presetID="9"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par>
                          <p:cTn id="27" fill="hold">
                            <p:stCondLst>
                              <p:cond delay="0"/>
                            </p:stCondLst>
                            <p:childTnLst>
                              <p:par>
                                <p:cTn id="28" presetID="9" presetClass="entr" presetSubtype="0" fill="hold"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dissolve">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dissolve">
                                      <p:cBhvr>
                                        <p:cTn id="38" dur="500"/>
                                        <p:tgtEl>
                                          <p:spTgt spid="6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dissolve">
                                      <p:cBhvr>
                                        <p:cTn id="41" dur="500"/>
                                        <p:tgtEl>
                                          <p:spTgt spid="6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ssolve">
                                      <p:cBhvr>
                                        <p:cTn id="44" dur="500"/>
                                        <p:tgtEl>
                                          <p:spTgt spid="67"/>
                                        </p:tgtEl>
                                      </p:cBhvr>
                                    </p:animEffect>
                                  </p:childTnLst>
                                </p:cTn>
                              </p:par>
                              <p:par>
                                <p:cTn id="45" presetID="9"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dissolve">
                                      <p:cBhvr>
                                        <p:cTn id="47" dur="500"/>
                                        <p:tgtEl>
                                          <p:spTgt spid="68"/>
                                        </p:tgtEl>
                                      </p:cBhvr>
                                    </p:animEffect>
                                  </p:childTnLst>
                                </p:cTn>
                              </p:par>
                              <p:par>
                                <p:cTn id="48" presetID="9" presetClass="entr" presetSubtype="0"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dissolve">
                                      <p:cBhvr>
                                        <p:cTn id="50" dur="500"/>
                                        <p:tgtEl>
                                          <p:spTgt spid="69"/>
                                        </p:tgtEl>
                                      </p:cBhvr>
                                    </p:animEffect>
                                  </p:childTnLst>
                                </p:cTn>
                              </p:par>
                              <p:par>
                                <p:cTn id="51" presetID="9"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dissolve">
                                      <p:cBhvr>
                                        <p:cTn id="53" dur="500"/>
                                        <p:tgtEl>
                                          <p:spTgt spid="70"/>
                                        </p:tgtEl>
                                      </p:cBhvr>
                                    </p:animEffect>
                                  </p:childTnLst>
                                </p:cTn>
                              </p:par>
                              <p:par>
                                <p:cTn id="54" presetID="9" presetClass="entr" presetSubtype="0"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dissolve">
                                      <p:cBhvr>
                                        <p:cTn id="56" dur="500"/>
                                        <p:tgtEl>
                                          <p:spTgt spid="71"/>
                                        </p:tgtEl>
                                      </p:cBhvr>
                                    </p:animEffect>
                                  </p:childTnLst>
                                </p:cTn>
                              </p:par>
                              <p:par>
                                <p:cTn id="57" presetID="9"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dissolve">
                                      <p:cBhvr>
                                        <p:cTn id="59" dur="500"/>
                                        <p:tgtEl>
                                          <p:spTgt spid="72"/>
                                        </p:tgtEl>
                                      </p:cBhvr>
                                    </p:animEffect>
                                  </p:childTnLst>
                                </p:cTn>
                              </p:par>
                              <p:par>
                                <p:cTn id="60" presetID="9"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dissolve">
                                      <p:cBhvr>
                                        <p:cTn id="62" dur="500"/>
                                        <p:tgtEl>
                                          <p:spTgt spid="7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dissolve">
                                      <p:cBhvr>
                                        <p:cTn id="65" dur="500"/>
                                        <p:tgtEl>
                                          <p:spTgt spid="7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dissolve">
                                      <p:cBhvr>
                                        <p:cTn id="70" dur="500"/>
                                        <p:tgtEl>
                                          <p:spTgt spid="102"/>
                                        </p:tgtEl>
                                      </p:cBhvr>
                                    </p:animEffect>
                                  </p:childTnLst>
                                </p:cTn>
                              </p:par>
                              <p:par>
                                <p:cTn id="71" presetID="9" presetClass="entr" presetSubtype="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dissolve">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dissolve">
                                      <p:cBhvr>
                                        <p:cTn id="78" dur="500"/>
                                        <p:tgtEl>
                                          <p:spTgt spid="103"/>
                                        </p:tgtEl>
                                      </p:cBhvr>
                                    </p:animEffect>
                                  </p:childTnLst>
                                </p:cTn>
                              </p:par>
                              <p:par>
                                <p:cTn id="79" presetID="9" presetClass="entr" presetSubtype="0" fill="hold" nodeType="with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dissolve">
                                      <p:cBhvr>
                                        <p:cTn id="81" dur="500"/>
                                        <p:tgtEl>
                                          <p:spTgt spid="104"/>
                                        </p:tgtEl>
                                      </p:cBhvr>
                                    </p:animEffect>
                                  </p:childTnLst>
                                </p:cTn>
                              </p:par>
                              <p:par>
                                <p:cTn id="82" presetID="9" presetClass="exit" presetSubtype="0" fill="hold" nodeType="withEffect">
                                  <p:stCondLst>
                                    <p:cond delay="0"/>
                                  </p:stCondLst>
                                  <p:childTnLst>
                                    <p:animEffect transition="out" filter="dissolve">
                                      <p:cBhvr>
                                        <p:cTn id="83" dur="500"/>
                                        <p:tgtEl>
                                          <p:spTgt spid="101"/>
                                        </p:tgtEl>
                                      </p:cBhvr>
                                    </p:animEffect>
                                    <p:set>
                                      <p:cBhvr>
                                        <p:cTn id="84" dur="1" fill="hold">
                                          <p:stCondLst>
                                            <p:cond delay="499"/>
                                          </p:stCondLst>
                                        </p:cTn>
                                        <p:tgtEl>
                                          <p:spTgt spid="101"/>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102"/>
                                        </p:tgtEl>
                                      </p:cBhvr>
                                    </p:animEffect>
                                    <p:set>
                                      <p:cBhvr>
                                        <p:cTn id="87" dur="1" fill="hold">
                                          <p:stCondLst>
                                            <p:cond delay="499"/>
                                          </p:stCondLst>
                                        </p:cTn>
                                        <p:tgtEl>
                                          <p:spTgt spid="10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dissolve">
                                      <p:cBhvr>
                                        <p:cTn id="92" dur="500"/>
                                        <p:tgtEl>
                                          <p:spTgt spid="106"/>
                                        </p:tgtEl>
                                      </p:cBhvr>
                                    </p:animEffect>
                                  </p:childTnLst>
                                </p:cTn>
                              </p:par>
                              <p:par>
                                <p:cTn id="93" presetID="9" presetClass="entr" presetSubtype="0" fill="hold" nodeType="withEffect">
                                  <p:stCondLst>
                                    <p:cond delay="0"/>
                                  </p:stCondLst>
                                  <p:childTnLst>
                                    <p:set>
                                      <p:cBhvr>
                                        <p:cTn id="94" dur="1" fill="hold">
                                          <p:stCondLst>
                                            <p:cond delay="0"/>
                                          </p:stCondLst>
                                        </p:cTn>
                                        <p:tgtEl>
                                          <p:spTgt spid="105"/>
                                        </p:tgtEl>
                                        <p:attrNameLst>
                                          <p:attrName>style.visibility</p:attrName>
                                        </p:attrNameLst>
                                      </p:cBhvr>
                                      <p:to>
                                        <p:strVal val="visible"/>
                                      </p:to>
                                    </p:set>
                                    <p:animEffect transition="in" filter="dissolve">
                                      <p:cBhvr>
                                        <p:cTn id="95" dur="500"/>
                                        <p:tgtEl>
                                          <p:spTgt spid="105"/>
                                        </p:tgtEl>
                                      </p:cBhvr>
                                    </p:animEffect>
                                  </p:childTnLst>
                                </p:cTn>
                              </p:par>
                              <p:par>
                                <p:cTn id="96" presetID="9" presetClass="exit" presetSubtype="0" fill="hold" nodeType="withEffect">
                                  <p:stCondLst>
                                    <p:cond delay="0"/>
                                  </p:stCondLst>
                                  <p:childTnLst>
                                    <p:animEffect transition="out" filter="dissolve">
                                      <p:cBhvr>
                                        <p:cTn id="97" dur="500"/>
                                        <p:tgtEl>
                                          <p:spTgt spid="103"/>
                                        </p:tgtEl>
                                      </p:cBhvr>
                                    </p:animEffect>
                                    <p:set>
                                      <p:cBhvr>
                                        <p:cTn id="98" dur="1" fill="hold">
                                          <p:stCondLst>
                                            <p:cond delay="499"/>
                                          </p:stCondLst>
                                        </p:cTn>
                                        <p:tgtEl>
                                          <p:spTgt spid="103"/>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104"/>
                                        </p:tgtEl>
                                      </p:cBhvr>
                                    </p:animEffect>
                                    <p:set>
                                      <p:cBhvr>
                                        <p:cTn id="101" dur="1" fill="hold">
                                          <p:stCondLst>
                                            <p:cond delay="499"/>
                                          </p:stCondLst>
                                        </p:cTn>
                                        <p:tgtEl>
                                          <p:spTgt spid="10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dissolve">
                                      <p:cBhvr>
                                        <p:cTn id="106" dur="500"/>
                                        <p:tgtEl>
                                          <p:spTgt spid="75"/>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dissolve">
                                      <p:cBhvr>
                                        <p:cTn id="109" dur="500"/>
                                        <p:tgtEl>
                                          <p:spTgt spid="76"/>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dissolve">
                                      <p:cBhvr>
                                        <p:cTn id="112" dur="500"/>
                                        <p:tgtEl>
                                          <p:spTgt spid="77"/>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dissolve">
                                      <p:cBhvr>
                                        <p:cTn id="115" dur="500"/>
                                        <p:tgtEl>
                                          <p:spTgt spid="78"/>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dissolve">
                                      <p:cBhvr>
                                        <p:cTn id="118" dur="500"/>
                                        <p:tgtEl>
                                          <p:spTgt spid="79"/>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dissolve">
                                      <p:cBhvr>
                                        <p:cTn id="121" dur="500"/>
                                        <p:tgtEl>
                                          <p:spTgt spid="80"/>
                                        </p:tgtEl>
                                      </p:cBhvr>
                                    </p:animEffect>
                                  </p:childTnLst>
                                </p:cTn>
                              </p:par>
                              <p:par>
                                <p:cTn id="122" presetID="9" presetClass="entr" presetSubtype="0" fill="hold" nodeType="withEffect">
                                  <p:stCondLst>
                                    <p:cond delay="0"/>
                                  </p:stCondLst>
                                  <p:childTnLst>
                                    <p:set>
                                      <p:cBhvr>
                                        <p:cTn id="123" dur="1" fill="hold">
                                          <p:stCondLst>
                                            <p:cond delay="0"/>
                                          </p:stCondLst>
                                        </p:cTn>
                                        <p:tgtEl>
                                          <p:spTgt spid="81"/>
                                        </p:tgtEl>
                                        <p:attrNameLst>
                                          <p:attrName>style.visibility</p:attrName>
                                        </p:attrNameLst>
                                      </p:cBhvr>
                                      <p:to>
                                        <p:strVal val="visible"/>
                                      </p:to>
                                    </p:set>
                                    <p:animEffect transition="in" filter="dissolve">
                                      <p:cBhvr>
                                        <p:cTn id="124" dur="500"/>
                                        <p:tgtEl>
                                          <p:spTgt spid="81"/>
                                        </p:tgtEl>
                                      </p:cBhvr>
                                    </p:animEffect>
                                  </p:childTnLst>
                                </p:cTn>
                              </p:par>
                              <p:par>
                                <p:cTn id="125" presetID="9" presetClass="entr" presetSubtype="0" fill="hold" nodeType="with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dissolve">
                                      <p:cBhvr>
                                        <p:cTn id="127" dur="500"/>
                                        <p:tgtEl>
                                          <p:spTgt spid="82"/>
                                        </p:tgtEl>
                                      </p:cBhvr>
                                    </p:animEffect>
                                  </p:childTnLst>
                                </p:cTn>
                              </p:par>
                              <p:par>
                                <p:cTn id="128" presetID="9" presetClass="entr" presetSubtype="0" fill="hold" nodeType="with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dissolve">
                                      <p:cBhvr>
                                        <p:cTn id="130" dur="500"/>
                                        <p:tgtEl>
                                          <p:spTgt spid="83"/>
                                        </p:tgtEl>
                                      </p:cBhvr>
                                    </p:animEffect>
                                  </p:childTnLst>
                                </p:cTn>
                              </p:par>
                              <p:par>
                                <p:cTn id="131" presetID="9" presetClass="entr" presetSubtype="0" fill="hold" nodeType="withEffect">
                                  <p:stCondLst>
                                    <p:cond delay="0"/>
                                  </p:stCondLst>
                                  <p:childTnLst>
                                    <p:set>
                                      <p:cBhvr>
                                        <p:cTn id="132" dur="1" fill="hold">
                                          <p:stCondLst>
                                            <p:cond delay="0"/>
                                          </p:stCondLst>
                                        </p:cTn>
                                        <p:tgtEl>
                                          <p:spTgt spid="84"/>
                                        </p:tgtEl>
                                        <p:attrNameLst>
                                          <p:attrName>style.visibility</p:attrName>
                                        </p:attrNameLst>
                                      </p:cBhvr>
                                      <p:to>
                                        <p:strVal val="visible"/>
                                      </p:to>
                                    </p:set>
                                    <p:animEffect transition="in" filter="dissolve">
                                      <p:cBhvr>
                                        <p:cTn id="133" dur="500"/>
                                        <p:tgtEl>
                                          <p:spTgt spid="84"/>
                                        </p:tgtEl>
                                      </p:cBhvr>
                                    </p:animEffect>
                                  </p:childTnLst>
                                </p:cTn>
                              </p:par>
                              <p:par>
                                <p:cTn id="134" presetID="9" presetClass="entr" presetSubtype="0" fill="hold" nodeType="with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dissolve">
                                      <p:cBhvr>
                                        <p:cTn id="136" dur="500"/>
                                        <p:tgtEl>
                                          <p:spTgt spid="85"/>
                                        </p:tgtEl>
                                      </p:cBhvr>
                                    </p:animEffect>
                                  </p:childTnLst>
                                </p:cTn>
                              </p:par>
                              <p:par>
                                <p:cTn id="137" presetID="9" presetClass="entr" presetSubtype="0" fill="hold" nodeType="with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dissolve">
                                      <p:cBhvr>
                                        <p:cTn id="139" dur="500"/>
                                        <p:tgtEl>
                                          <p:spTgt spid="86"/>
                                        </p:tgtEl>
                                      </p:cBhvr>
                                    </p:animEffect>
                                  </p:childTnLst>
                                </p:cTn>
                              </p:par>
                              <p:par>
                                <p:cTn id="140" presetID="9" presetClass="entr" presetSubtype="0" fill="hold" nodeType="withEffect">
                                  <p:stCondLst>
                                    <p:cond delay="0"/>
                                  </p:stCondLst>
                                  <p:childTnLst>
                                    <p:set>
                                      <p:cBhvr>
                                        <p:cTn id="141" dur="1" fill="hold">
                                          <p:stCondLst>
                                            <p:cond delay="0"/>
                                          </p:stCondLst>
                                        </p:cTn>
                                        <p:tgtEl>
                                          <p:spTgt spid="87"/>
                                        </p:tgtEl>
                                        <p:attrNameLst>
                                          <p:attrName>style.visibility</p:attrName>
                                        </p:attrNameLst>
                                      </p:cBhvr>
                                      <p:to>
                                        <p:strVal val="visible"/>
                                      </p:to>
                                    </p:set>
                                    <p:animEffect transition="in" filter="dissolve">
                                      <p:cBhvr>
                                        <p:cTn id="142" dur="500"/>
                                        <p:tgtEl>
                                          <p:spTgt spid="87"/>
                                        </p:tgtEl>
                                      </p:cBhvr>
                                    </p:animEffect>
                                  </p:childTnLst>
                                </p:cTn>
                              </p:par>
                              <p:par>
                                <p:cTn id="143" presetID="9" presetClass="entr" presetSubtype="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dissolve">
                                      <p:cBhvr>
                                        <p:cTn id="145" dur="500"/>
                                        <p:tgtEl>
                                          <p:spTgt spid="88"/>
                                        </p:tgtEl>
                                      </p:cBhvr>
                                    </p:animEffect>
                                  </p:childTnLst>
                                </p:cTn>
                              </p:par>
                              <p:par>
                                <p:cTn id="146" presetID="9" presetClass="entr" presetSubtype="0" fill="hold" nodeType="withEffect">
                                  <p:stCondLst>
                                    <p:cond delay="0"/>
                                  </p:stCondLst>
                                  <p:childTnLst>
                                    <p:set>
                                      <p:cBhvr>
                                        <p:cTn id="147" dur="1" fill="hold">
                                          <p:stCondLst>
                                            <p:cond delay="0"/>
                                          </p:stCondLst>
                                        </p:cTn>
                                        <p:tgtEl>
                                          <p:spTgt spid="89"/>
                                        </p:tgtEl>
                                        <p:attrNameLst>
                                          <p:attrName>style.visibility</p:attrName>
                                        </p:attrNameLst>
                                      </p:cBhvr>
                                      <p:to>
                                        <p:strVal val="visible"/>
                                      </p:to>
                                    </p:set>
                                    <p:animEffect transition="in" filter="dissolve">
                                      <p:cBhvr>
                                        <p:cTn id="148" dur="500"/>
                                        <p:tgtEl>
                                          <p:spTgt spid="89"/>
                                        </p:tgtEl>
                                      </p:cBhvr>
                                    </p:animEffect>
                                  </p:childTnLst>
                                </p:cTn>
                              </p:par>
                              <p:par>
                                <p:cTn id="149" presetID="9" presetClass="entr" presetSubtype="0" fill="hold" nodeType="withEffect">
                                  <p:stCondLst>
                                    <p:cond delay="0"/>
                                  </p:stCondLst>
                                  <p:childTnLst>
                                    <p:set>
                                      <p:cBhvr>
                                        <p:cTn id="150" dur="1" fill="hold">
                                          <p:stCondLst>
                                            <p:cond delay="0"/>
                                          </p:stCondLst>
                                        </p:cTn>
                                        <p:tgtEl>
                                          <p:spTgt spid="90"/>
                                        </p:tgtEl>
                                        <p:attrNameLst>
                                          <p:attrName>style.visibility</p:attrName>
                                        </p:attrNameLst>
                                      </p:cBhvr>
                                      <p:to>
                                        <p:strVal val="visible"/>
                                      </p:to>
                                    </p:set>
                                    <p:animEffect transition="in" filter="dissolve">
                                      <p:cBhvr>
                                        <p:cTn id="151" dur="500"/>
                                        <p:tgtEl>
                                          <p:spTgt spid="90"/>
                                        </p:tgtEl>
                                      </p:cBhvr>
                                    </p:animEffect>
                                  </p:childTnLst>
                                </p:cTn>
                              </p:par>
                              <p:par>
                                <p:cTn id="152" presetID="9" presetClass="entr" presetSubtype="0" fill="hold" nodeType="with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dissolve">
                                      <p:cBhvr>
                                        <p:cTn id="154" dur="500"/>
                                        <p:tgtEl>
                                          <p:spTgt spid="91"/>
                                        </p:tgtEl>
                                      </p:cBhvr>
                                    </p:animEffect>
                                  </p:childTnLst>
                                </p:cTn>
                              </p:par>
                              <p:par>
                                <p:cTn id="155" presetID="9" presetClass="entr" presetSubtype="0" fill="hold" nodeType="with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dissolve">
                                      <p:cBhvr>
                                        <p:cTn id="157" dur="500"/>
                                        <p:tgtEl>
                                          <p:spTgt spid="92"/>
                                        </p:tgtEl>
                                      </p:cBhvr>
                                    </p:animEffect>
                                  </p:childTnLst>
                                </p:cTn>
                              </p:par>
                              <p:par>
                                <p:cTn id="158" presetID="9" presetClass="entr" presetSubtype="0" fill="hold" nodeType="withEffect">
                                  <p:stCondLst>
                                    <p:cond delay="0"/>
                                  </p:stCondLst>
                                  <p:childTnLst>
                                    <p:set>
                                      <p:cBhvr>
                                        <p:cTn id="159" dur="1" fill="hold">
                                          <p:stCondLst>
                                            <p:cond delay="0"/>
                                          </p:stCondLst>
                                        </p:cTn>
                                        <p:tgtEl>
                                          <p:spTgt spid="93"/>
                                        </p:tgtEl>
                                        <p:attrNameLst>
                                          <p:attrName>style.visibility</p:attrName>
                                        </p:attrNameLst>
                                      </p:cBhvr>
                                      <p:to>
                                        <p:strVal val="visible"/>
                                      </p:to>
                                    </p:set>
                                    <p:animEffect transition="in" filter="dissolve">
                                      <p:cBhvr>
                                        <p:cTn id="160" dur="500"/>
                                        <p:tgtEl>
                                          <p:spTgt spid="93"/>
                                        </p:tgtEl>
                                      </p:cBhvr>
                                    </p:animEffect>
                                  </p:childTnLst>
                                </p:cTn>
                              </p:par>
                              <p:par>
                                <p:cTn id="161" presetID="9" presetClass="entr" presetSubtype="0" fill="hold" nodeType="withEffect">
                                  <p:stCondLst>
                                    <p:cond delay="0"/>
                                  </p:stCondLst>
                                  <p:childTnLst>
                                    <p:set>
                                      <p:cBhvr>
                                        <p:cTn id="162" dur="1" fill="hold">
                                          <p:stCondLst>
                                            <p:cond delay="0"/>
                                          </p:stCondLst>
                                        </p:cTn>
                                        <p:tgtEl>
                                          <p:spTgt spid="94"/>
                                        </p:tgtEl>
                                        <p:attrNameLst>
                                          <p:attrName>style.visibility</p:attrName>
                                        </p:attrNameLst>
                                      </p:cBhvr>
                                      <p:to>
                                        <p:strVal val="visible"/>
                                      </p:to>
                                    </p:set>
                                    <p:animEffect transition="in" filter="dissolve">
                                      <p:cBhvr>
                                        <p:cTn id="163" dur="500"/>
                                        <p:tgtEl>
                                          <p:spTgt spid="94"/>
                                        </p:tgtEl>
                                      </p:cBhvr>
                                    </p:animEffect>
                                  </p:childTnLst>
                                </p:cTn>
                              </p:par>
                              <p:par>
                                <p:cTn id="164" presetID="9" presetClass="entr" presetSubtype="0" fill="hold" nodeType="with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dissolve">
                                      <p:cBhvr>
                                        <p:cTn id="166" dur="500"/>
                                        <p:tgtEl>
                                          <p:spTgt spid="95"/>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1" nodeType="clickEffect">
                                  <p:stCondLst>
                                    <p:cond delay="0"/>
                                  </p:stCondLst>
                                  <p:childTnLst>
                                    <p:set>
                                      <p:cBhvr>
                                        <p:cTn id="182" dur="1" fill="hold">
                                          <p:stCondLst>
                                            <p:cond delay="0"/>
                                          </p:stCondLst>
                                        </p:cTn>
                                        <p:tgtEl>
                                          <p:spTgt spid="99"/>
                                        </p:tgtEl>
                                        <p:attrNameLst>
                                          <p:attrName>style.visibility</p:attrName>
                                        </p:attrNameLst>
                                      </p:cBhvr>
                                      <p:to>
                                        <p:strVal val="visible"/>
                                      </p:to>
                                    </p:set>
                                  </p:childTnLst>
                                </p:cTn>
                              </p:par>
                            </p:childTnLst>
                          </p:cTn>
                        </p:par>
                        <p:par>
                          <p:cTn id="183" fill="hold">
                            <p:stCondLst>
                              <p:cond delay="0"/>
                            </p:stCondLst>
                            <p:childTnLst>
                              <p:par>
                                <p:cTn id="184" presetID="9" presetClass="entr" presetSubtype="0" fill="hold" grpId="0" nodeType="afterEffect">
                                  <p:stCondLst>
                                    <p:cond delay="0"/>
                                  </p:stCondLst>
                                  <p:childTnLst>
                                    <p:set>
                                      <p:cBhvr>
                                        <p:cTn id="185" dur="1" fill="hold">
                                          <p:stCondLst>
                                            <p:cond delay="0"/>
                                          </p:stCondLst>
                                        </p:cTn>
                                        <p:tgtEl>
                                          <p:spTgt spid="96"/>
                                        </p:tgtEl>
                                        <p:attrNameLst>
                                          <p:attrName>style.visibility</p:attrName>
                                        </p:attrNameLst>
                                      </p:cBhvr>
                                      <p:to>
                                        <p:strVal val="visible"/>
                                      </p:to>
                                    </p:set>
                                    <p:animEffect transition="in" filter="dissolve">
                                      <p:cBhvr>
                                        <p:cTn id="186" dur="500"/>
                                        <p:tgtEl>
                                          <p:spTgt spid="96"/>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nodeType="clickEffect">
                                  <p:stCondLst>
                                    <p:cond delay="0"/>
                                  </p:stCondLst>
                                  <p:childTnLst>
                                    <p:set>
                                      <p:cBhvr>
                                        <p:cTn id="190" dur="1" fill="hold">
                                          <p:stCondLst>
                                            <p:cond delay="0"/>
                                          </p:stCondLst>
                                        </p:cTn>
                                        <p:tgtEl>
                                          <p:spTgt spid="107"/>
                                        </p:tgtEl>
                                        <p:attrNameLst>
                                          <p:attrName>style.visibility</p:attrName>
                                        </p:attrNameLst>
                                      </p:cBhvr>
                                      <p:to>
                                        <p:strVal val="visible"/>
                                      </p:to>
                                    </p:set>
                                    <p:animEffect transition="in" filter="dissolve">
                                      <p:cBhvr>
                                        <p:cTn id="191" dur="500"/>
                                        <p:tgtEl>
                                          <p:spTgt spid="107"/>
                                        </p:tgtEl>
                                      </p:cBhvr>
                                    </p:animEffect>
                                  </p:childTnLst>
                                </p:cTn>
                              </p:par>
                            </p:childTnLst>
                          </p:cTn>
                        </p:par>
                        <p:par>
                          <p:cTn id="192" fill="hold">
                            <p:stCondLst>
                              <p:cond delay="500"/>
                            </p:stCondLst>
                            <p:childTnLst>
                              <p:par>
                                <p:cTn id="193" presetID="9" presetClass="entr" presetSubtype="0" fill="hold" grpId="0" nodeType="afterEffect">
                                  <p:stCondLst>
                                    <p:cond delay="0"/>
                                  </p:stCondLst>
                                  <p:childTnLst>
                                    <p:set>
                                      <p:cBhvr>
                                        <p:cTn id="194" dur="1" fill="hold">
                                          <p:stCondLst>
                                            <p:cond delay="0"/>
                                          </p:stCondLst>
                                        </p:cTn>
                                        <p:tgtEl>
                                          <p:spTgt spid="108"/>
                                        </p:tgtEl>
                                        <p:attrNameLst>
                                          <p:attrName>style.visibility</p:attrName>
                                        </p:attrNameLst>
                                      </p:cBhvr>
                                      <p:to>
                                        <p:strVal val="visible"/>
                                      </p:to>
                                    </p:set>
                                    <p:animEffect transition="in" filter="dissolve">
                                      <p:cBhvr>
                                        <p:cTn id="195" dur="500"/>
                                        <p:tgtEl>
                                          <p:spTgt spid="108"/>
                                        </p:tgtEl>
                                      </p:cBhvr>
                                    </p:animEffec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9" grpId="0" animBg="1"/>
      <p:bldP spid="60" grpId="0" animBg="1"/>
      <p:bldP spid="61" grpId="0" animBg="1"/>
      <p:bldP spid="63" grpId="0"/>
      <p:bldP spid="64" grpId="0" animBg="1"/>
      <p:bldP spid="65" grpId="0" animBg="1"/>
      <p:bldP spid="66" grpId="0" animBg="1"/>
      <p:bldP spid="67" grpId="0" animBg="1"/>
      <p:bldP spid="74" grpId="0"/>
      <p:bldP spid="75" grpId="0" animBg="1"/>
      <p:bldP spid="76" grpId="0" animBg="1"/>
      <p:bldP spid="77" grpId="0" animBg="1"/>
      <p:bldP spid="78" grpId="0" animBg="1"/>
      <p:bldP spid="79" grpId="0" animBg="1"/>
      <p:bldP spid="80" grpId="0" animBg="1"/>
      <p:bldP spid="96" grpId="0"/>
      <p:bldP spid="97" grpId="0"/>
      <p:bldP spid="98" grpId="0"/>
      <p:bldP spid="99" grpId="0"/>
      <p:bldP spid="99" grpId="1"/>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60F0D9E-C572-DAD3-7410-D0ABF3B1C198}"/>
              </a:ext>
            </a:extLst>
          </p:cNvPr>
          <p:cNvGraphicFramePr>
            <a:graphicFrameLocks noGrp="1"/>
          </p:cNvGraphicFramePr>
          <p:nvPr/>
        </p:nvGraphicFramePr>
        <p:xfrm>
          <a:off x="833660" y="1782587"/>
          <a:ext cx="8400492" cy="1854200"/>
        </p:xfrm>
        <a:graphic>
          <a:graphicData uri="http://schemas.openxmlformats.org/drawingml/2006/table">
            <a:tbl>
              <a:tblPr firstRow="1">
                <a:tableStyleId>{5C22544A-7EE6-4342-B048-85BDC9FD1C3A}</a:tableStyleId>
              </a:tblPr>
              <a:tblGrid>
                <a:gridCol w="3596672">
                  <a:extLst>
                    <a:ext uri="{9D8B030D-6E8A-4147-A177-3AD203B41FA5}">
                      <a16:colId xmlns:a16="http://schemas.microsoft.com/office/drawing/2014/main" val="2645026304"/>
                    </a:ext>
                  </a:extLst>
                </a:gridCol>
                <a:gridCol w="1635617">
                  <a:extLst>
                    <a:ext uri="{9D8B030D-6E8A-4147-A177-3AD203B41FA5}">
                      <a16:colId xmlns:a16="http://schemas.microsoft.com/office/drawing/2014/main" val="3548961259"/>
                    </a:ext>
                  </a:extLst>
                </a:gridCol>
                <a:gridCol w="1558344">
                  <a:extLst>
                    <a:ext uri="{9D8B030D-6E8A-4147-A177-3AD203B41FA5}">
                      <a16:colId xmlns:a16="http://schemas.microsoft.com/office/drawing/2014/main" val="3519259570"/>
                    </a:ext>
                  </a:extLst>
                </a:gridCol>
                <a:gridCol w="1609859">
                  <a:extLst>
                    <a:ext uri="{9D8B030D-6E8A-4147-A177-3AD203B41FA5}">
                      <a16:colId xmlns:a16="http://schemas.microsoft.com/office/drawing/2014/main" val="587888319"/>
                    </a:ext>
                  </a:extLst>
                </a:gridCol>
              </a:tblGrid>
              <a:tr h="370840">
                <a:tc>
                  <a:txBody>
                    <a:bodyPr/>
                    <a:lstStyle/>
                    <a:p>
                      <a:pPr algn="ctr"/>
                      <a:r>
                        <a:rPr lang="en-US" dirty="0">
                          <a:solidFill>
                            <a:schemeClr val="tx1"/>
                          </a:solidFill>
                          <a:latin typeface="Meiryo" panose="020B0604030504040204" pitchFamily="34" charset="-128"/>
                          <a:ea typeface="Meiryo" panose="020B0604030504040204" pitchFamily="34" charset="-128"/>
                        </a:rPr>
                        <a:t>Hamming weight (</a:t>
                      </a:r>
                      <a:r>
                        <a:rPr lang="en-US" i="1" dirty="0">
                          <a:solidFill>
                            <a:schemeClr val="tx1"/>
                          </a:solidFill>
                          <a:latin typeface="Meiryo" panose="020B0604030504040204" pitchFamily="34" charset="-128"/>
                          <a:ea typeface="Meiryo" panose="020B0604030504040204" pitchFamily="34" charset="-128"/>
                        </a:rPr>
                        <a:t>p</a:t>
                      </a:r>
                      <a:r>
                        <a:rPr lang="en-US" i="0" dirty="0">
                          <a:solidFill>
                            <a:schemeClr val="tx1"/>
                          </a:solidFill>
                          <a:latin typeface="Meiryo" panose="020B0604030504040204" pitchFamily="34" charset="-128"/>
                          <a:ea typeface="Meiryo" panose="020B0604030504040204" pitchFamily="34" charset="-128"/>
                        </a:rPr>
                        <a:t> = 10</a:t>
                      </a:r>
                      <a:r>
                        <a:rPr lang="en-US" i="0" baseline="30000" dirty="0">
                          <a:solidFill>
                            <a:schemeClr val="tx1"/>
                          </a:solidFill>
                          <a:latin typeface="Meiryo" panose="020B0604030504040204" pitchFamily="34" charset="-128"/>
                          <a:ea typeface="Meiryo" panose="020B0604030504040204" pitchFamily="34" charset="-128"/>
                        </a:rPr>
                        <a:t>-4</a:t>
                      </a:r>
                      <a:r>
                        <a:rPr lang="en-US" i="0" baseline="0" dirty="0">
                          <a:solidFill>
                            <a:schemeClr val="tx1"/>
                          </a:solidFill>
                          <a:latin typeface="Meiryo" panose="020B0604030504040204" pitchFamily="34" charset="-128"/>
                          <a:ea typeface="Meiryo" panose="020B0604030504040204" pitchFamily="34" charset="-128"/>
                        </a:rPr>
                        <a:t>)</a:t>
                      </a:r>
                      <a:endParaRPr lang="en-US" dirty="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4C"/>
                    </a:solidFill>
                  </a:tcPr>
                </a:tc>
                <a:tc>
                  <a:txBody>
                    <a:bodyPr/>
                    <a:lstStyle/>
                    <a:p>
                      <a:pPr algn="ctr"/>
                      <a:r>
                        <a:rPr lang="en-US" i="1" dirty="0">
                          <a:solidFill>
                            <a:schemeClr val="tx1"/>
                          </a:solidFill>
                          <a:latin typeface="Meiryo" panose="020B0604030504040204" pitchFamily="34" charset="-128"/>
                          <a:ea typeface="Meiryo" panose="020B0604030504040204" pitchFamily="34" charset="-128"/>
                        </a:rPr>
                        <a:t>d</a:t>
                      </a:r>
                      <a:r>
                        <a:rPr lang="en-US" i="0" dirty="0">
                          <a:solidFill>
                            <a:schemeClr val="tx1"/>
                          </a:solidFill>
                          <a:latin typeface="Meiryo" panose="020B0604030504040204" pitchFamily="34" charset="-128"/>
                          <a:ea typeface="Meiryo" panose="020B0604030504040204" pitchFamily="34" charset="-128"/>
                        </a:rPr>
                        <a:t> = 3 prob.</a:t>
                      </a:r>
                      <a:endParaRPr lang="en-US" i="1" dirty="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4C"/>
                    </a:solidFill>
                  </a:tcPr>
                </a:tc>
                <a:tc>
                  <a:txBody>
                    <a:bodyPr/>
                    <a:lstStyle/>
                    <a:p>
                      <a:pPr algn="ctr"/>
                      <a:r>
                        <a:rPr lang="en-US" i="1" dirty="0">
                          <a:solidFill>
                            <a:schemeClr val="tx1"/>
                          </a:solidFill>
                          <a:latin typeface="Meiryo" panose="020B0604030504040204" pitchFamily="34" charset="-128"/>
                          <a:ea typeface="Meiryo" panose="020B0604030504040204" pitchFamily="34" charset="-128"/>
                        </a:rPr>
                        <a:t>d </a:t>
                      </a:r>
                      <a:r>
                        <a:rPr lang="en-US" i="0" dirty="0">
                          <a:solidFill>
                            <a:schemeClr val="tx1"/>
                          </a:solidFill>
                          <a:latin typeface="Meiryo" panose="020B0604030504040204" pitchFamily="34" charset="-128"/>
                          <a:ea typeface="Meiryo" panose="020B0604030504040204" pitchFamily="34" charset="-128"/>
                        </a:rPr>
                        <a:t>= 5 prob.</a:t>
                      </a:r>
                      <a:endParaRPr lang="en-US" i="1" dirty="0">
                        <a:solidFill>
                          <a:schemeClr val="tx1"/>
                        </a:solidFill>
                        <a:latin typeface="Meiryo" panose="020B0604030504040204" pitchFamily="34" charset="-128"/>
                        <a:ea typeface="Meiryo" panose="020B0604030504040204" pitchFamily="34"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4C"/>
                    </a:solidFill>
                  </a:tcPr>
                </a:tc>
                <a:tc>
                  <a:txBody>
                    <a:bodyPr/>
                    <a:lstStyle/>
                    <a:p>
                      <a:pPr algn="ctr"/>
                      <a:r>
                        <a:rPr lang="en-US" i="1" dirty="0">
                          <a:solidFill>
                            <a:schemeClr val="tx1"/>
                          </a:solidFill>
                          <a:latin typeface="Meiryo" panose="020B0604030504040204" pitchFamily="34" charset="-128"/>
                          <a:ea typeface="Meiryo" panose="020B0604030504040204" pitchFamily="34" charset="-128"/>
                        </a:rPr>
                        <a:t>d </a:t>
                      </a:r>
                      <a:r>
                        <a:rPr lang="en-US" i="0" dirty="0">
                          <a:solidFill>
                            <a:schemeClr val="tx1"/>
                          </a:solidFill>
                          <a:latin typeface="Meiryo" panose="020B0604030504040204" pitchFamily="34" charset="-128"/>
                          <a:ea typeface="Meiryo" panose="020B0604030504040204" pitchFamily="34" charset="-128"/>
                        </a:rPr>
                        <a:t>= 7 prob.</a:t>
                      </a:r>
                      <a:endParaRPr lang="en-US" i="1" dirty="0">
                        <a:solidFill>
                          <a:schemeClr val="tx1"/>
                        </a:solidFill>
                        <a:latin typeface="Meiryo" panose="020B0604030504040204" pitchFamily="34" charset="-128"/>
                        <a:ea typeface="Meiryo" panose="020B0604030504040204" pitchFamily="34"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4C"/>
                    </a:solidFill>
                  </a:tcPr>
                </a:tc>
                <a:extLst>
                  <a:ext uri="{0D108BD9-81ED-4DB2-BD59-A6C34878D82A}">
                    <a16:rowId xmlns:a16="http://schemas.microsoft.com/office/drawing/2014/main" val="1446024000"/>
                  </a:ext>
                </a:extLst>
              </a:tr>
              <a:tr h="370840">
                <a:tc>
                  <a:txBody>
                    <a:bodyPr/>
                    <a:lstStyle/>
                    <a:p>
                      <a:pPr algn="ctr"/>
                      <a:r>
                        <a:rPr lang="en-US" dirty="0">
                          <a:solidFill>
                            <a:srgbClr val="343A40"/>
                          </a:solidFill>
                          <a:latin typeface="Meiryo" panose="020B0604030504040204" pitchFamily="34" charset="-128"/>
                          <a:ea typeface="Meiryo" panose="020B0604030504040204" pitchFamily="34" charset="-128"/>
                        </a:rPr>
                        <a:t>0 to 2 (trivial)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0.99</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0.99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0.99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2670317658"/>
                  </a:ext>
                </a:extLst>
              </a:tr>
              <a:tr h="370840">
                <a:tc>
                  <a:txBody>
                    <a:bodyPr/>
                    <a:lstStyle/>
                    <a:p>
                      <a:pPr algn="ctr"/>
                      <a:r>
                        <a:rPr lang="en-US" dirty="0">
                          <a:solidFill>
                            <a:srgbClr val="343A40"/>
                          </a:solidFill>
                          <a:latin typeface="Meiryo" panose="020B0604030504040204" pitchFamily="34" charset="-128"/>
                          <a:ea typeface="Meiryo" panose="020B0604030504040204" pitchFamily="34" charset="-128"/>
                        </a:rPr>
                        <a:t>3 to 10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4.2e-5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3.2e-5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0.01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2986558801"/>
                  </a:ext>
                </a:extLst>
              </a:tr>
              <a:tr h="370840">
                <a:tc>
                  <a:txBody>
                    <a:bodyPr/>
                    <a:lstStyle/>
                    <a:p>
                      <a:pPr algn="ctr"/>
                      <a:r>
                        <a:rPr lang="en-US" dirty="0">
                          <a:solidFill>
                            <a:srgbClr val="343A40"/>
                          </a:solidFill>
                          <a:latin typeface="Meiryo" panose="020B0604030504040204" pitchFamily="34" charset="-128"/>
                          <a:ea typeface="Meiryo" panose="020B0604030504040204" pitchFamily="34" charset="-128"/>
                        </a:rPr>
                        <a:t>&gt;10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0</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4e-9</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2352758995"/>
                  </a:ext>
                </a:extLst>
              </a:tr>
              <a:tr h="370840">
                <a:tc>
                  <a:txBody>
                    <a:bodyPr/>
                    <a:lstStyle/>
                    <a:p>
                      <a:pPr algn="ctr"/>
                      <a:r>
                        <a:rPr lang="en-US" dirty="0">
                          <a:solidFill>
                            <a:srgbClr val="343A40"/>
                          </a:solidFill>
                          <a:latin typeface="Meiryo" panose="020B0604030504040204" pitchFamily="34" charset="-128"/>
                          <a:ea typeface="Meiryo" panose="020B0604030504040204" pitchFamily="34" charset="-128"/>
                        </a:rPr>
                        <a:t>Logical error rate (LER)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1D1"/>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8.1e-6</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1D1"/>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1.3e-7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1D1"/>
                    </a:solidFill>
                  </a:tcPr>
                </a:tc>
                <a:tc>
                  <a:txBody>
                    <a:bodyPr/>
                    <a:lstStyle/>
                    <a:p>
                      <a:pPr algn="ctr"/>
                      <a:r>
                        <a:rPr lang="en-US" dirty="0">
                          <a:solidFill>
                            <a:srgbClr val="343A40"/>
                          </a:solidFill>
                          <a:latin typeface="Meiryo" panose="020B0604030504040204" pitchFamily="34" charset="-128"/>
                          <a:ea typeface="Meiryo" panose="020B0604030504040204" pitchFamily="34" charset="-128"/>
                        </a:rPr>
                        <a:t>6e-9</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1D1"/>
                    </a:solidFill>
                  </a:tcPr>
                </a:tc>
                <a:extLst>
                  <a:ext uri="{0D108BD9-81ED-4DB2-BD59-A6C34878D82A}">
                    <a16:rowId xmlns:a16="http://schemas.microsoft.com/office/drawing/2014/main" val="2570660611"/>
                  </a:ext>
                </a:extLst>
              </a:tr>
            </a:tbl>
          </a:graphicData>
        </a:graphic>
      </p:graphicFrame>
      <p:cxnSp>
        <p:nvCxnSpPr>
          <p:cNvPr id="11" name="Straight Arrow Connector 10">
            <a:extLst>
              <a:ext uri="{FF2B5EF4-FFF2-40B4-BE49-F238E27FC236}">
                <a16:creationId xmlns:a16="http://schemas.microsoft.com/office/drawing/2014/main" id="{712B7A42-7FED-93EC-1801-83681204141F}"/>
              </a:ext>
            </a:extLst>
          </p:cNvPr>
          <p:cNvCxnSpPr/>
          <p:nvPr/>
        </p:nvCxnSpPr>
        <p:spPr>
          <a:xfrm>
            <a:off x="9401577" y="1782587"/>
            <a:ext cx="0" cy="1483360"/>
          </a:xfrm>
          <a:prstGeom prst="straightConnector1">
            <a:avLst/>
          </a:prstGeom>
          <a:ln w="38100">
            <a:solidFill>
              <a:srgbClr val="EF255B"/>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579497C-E018-E9B6-AF1A-37E2D7463223}"/>
              </a:ext>
            </a:extLst>
          </p:cNvPr>
          <p:cNvSpPr txBox="1"/>
          <p:nvPr/>
        </p:nvSpPr>
        <p:spPr>
          <a:xfrm>
            <a:off x="9569003" y="2155464"/>
            <a:ext cx="19318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F255B"/>
                </a:solidFill>
                <a:effectLst/>
                <a:uLnTx/>
                <a:uFillTx/>
                <a:latin typeface="Meiryo" panose="020B0604030504040204" pitchFamily="34" charset="-128"/>
                <a:ea typeface="Meiryo" panose="020B0604030504040204" pitchFamily="34" charset="-128"/>
                <a:cs typeface="+mn-cs"/>
              </a:rPr>
              <a:t>Decreases exponentially</a:t>
            </a:r>
          </a:p>
        </p:txBody>
      </p:sp>
      <p:pic>
        <p:nvPicPr>
          <p:cNvPr id="23" name="Picture 22">
            <a:extLst>
              <a:ext uri="{FF2B5EF4-FFF2-40B4-BE49-F238E27FC236}">
                <a16:creationId xmlns:a16="http://schemas.microsoft.com/office/drawing/2014/main" id="{00DB013E-0333-6CF9-FFB6-09F9E815F3FD}"/>
              </a:ext>
            </a:extLst>
          </p:cNvPr>
          <p:cNvPicPr>
            <a:picLocks noChangeAspect="1"/>
          </p:cNvPicPr>
          <p:nvPr/>
        </p:nvPicPr>
        <p:blipFill>
          <a:blip r:embed="rId3"/>
          <a:stretch>
            <a:fillRect/>
          </a:stretch>
        </p:blipFill>
        <p:spPr>
          <a:xfrm>
            <a:off x="648407" y="3839923"/>
            <a:ext cx="5894955" cy="2290510"/>
          </a:xfrm>
          <a:prstGeom prst="rect">
            <a:avLst/>
          </a:prstGeom>
        </p:spPr>
      </p:pic>
      <p:sp>
        <p:nvSpPr>
          <p:cNvPr id="24" name="TextBox 23">
            <a:extLst>
              <a:ext uri="{FF2B5EF4-FFF2-40B4-BE49-F238E27FC236}">
                <a16:creationId xmlns:a16="http://schemas.microsoft.com/office/drawing/2014/main" id="{B316DB0B-0F4D-2C44-0F41-F1718A67BCFE}"/>
              </a:ext>
            </a:extLst>
          </p:cNvPr>
          <p:cNvSpPr txBox="1"/>
          <p:nvPr/>
        </p:nvSpPr>
        <p:spPr>
          <a:xfrm>
            <a:off x="6776957" y="4004453"/>
            <a:ext cx="39885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Only need to decode HW ≤ 10</a:t>
            </a:r>
          </a:p>
        </p:txBody>
      </p:sp>
      <p:cxnSp>
        <p:nvCxnSpPr>
          <p:cNvPr id="26" name="Straight Arrow Connector 25">
            <a:extLst>
              <a:ext uri="{FF2B5EF4-FFF2-40B4-BE49-F238E27FC236}">
                <a16:creationId xmlns:a16="http://schemas.microsoft.com/office/drawing/2014/main" id="{78679C05-4F7D-1D4B-48AE-ACCABA170A08}"/>
              </a:ext>
            </a:extLst>
          </p:cNvPr>
          <p:cNvCxnSpPr>
            <a:cxnSpLocks/>
            <a:stCxn id="24" idx="2"/>
            <a:endCxn id="28" idx="0"/>
          </p:cNvCxnSpPr>
          <p:nvPr/>
        </p:nvCxnSpPr>
        <p:spPr>
          <a:xfrm>
            <a:off x="8771253" y="4404563"/>
            <a:ext cx="1" cy="734107"/>
          </a:xfrm>
          <a:prstGeom prst="straightConnector1">
            <a:avLst/>
          </a:prstGeom>
          <a:ln w="38100">
            <a:solidFill>
              <a:srgbClr val="343A4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A29747-0289-092E-CC16-DF9F61A81616}"/>
              </a:ext>
            </a:extLst>
          </p:cNvPr>
          <p:cNvSpPr txBox="1"/>
          <p:nvPr/>
        </p:nvSpPr>
        <p:spPr>
          <a:xfrm>
            <a:off x="6776958" y="5138670"/>
            <a:ext cx="39885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F255B"/>
                </a:solidFill>
                <a:effectLst/>
                <a:uLnTx/>
                <a:uFillTx/>
                <a:latin typeface="Meiryo" panose="020B0604030504040204" pitchFamily="34" charset="-128"/>
                <a:ea typeface="Meiryo" panose="020B0604030504040204" pitchFamily="34" charset="-128"/>
                <a:cs typeface="+mn-cs"/>
              </a:rPr>
              <a:t>Just exhaustively search for MWPM!</a:t>
            </a:r>
          </a:p>
        </p:txBody>
      </p:sp>
      <p:sp>
        <p:nvSpPr>
          <p:cNvPr id="35" name="Rectangle 34">
            <a:extLst>
              <a:ext uri="{FF2B5EF4-FFF2-40B4-BE49-F238E27FC236}">
                <a16:creationId xmlns:a16="http://schemas.microsoft.com/office/drawing/2014/main" id="{0FC11A2E-0EF9-0D2B-0662-7974FACCC98E}"/>
              </a:ext>
            </a:extLst>
          </p:cNvPr>
          <p:cNvSpPr/>
          <p:nvPr/>
        </p:nvSpPr>
        <p:spPr>
          <a:xfrm>
            <a:off x="890336" y="2863350"/>
            <a:ext cx="3408287" cy="384048"/>
          </a:xfrm>
          <a:prstGeom prst="rect">
            <a:avLst/>
          </a:prstGeom>
          <a:solidFill>
            <a:srgbClr val="FFF7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B75C961-6D45-71F6-4CA6-3940FFB66A68}"/>
              </a:ext>
            </a:extLst>
          </p:cNvPr>
          <p:cNvSpPr/>
          <p:nvPr/>
        </p:nvSpPr>
        <p:spPr>
          <a:xfrm>
            <a:off x="4728616" y="2811062"/>
            <a:ext cx="4151433" cy="384048"/>
          </a:xfrm>
          <a:prstGeom prst="rect">
            <a:avLst/>
          </a:prstGeom>
          <a:solidFill>
            <a:srgbClr val="FFF7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7BCDEFD-3963-B051-CA4A-1CA8C1502A8E}"/>
              </a:ext>
            </a:extLst>
          </p:cNvPr>
          <p:cNvSpPr/>
          <p:nvPr/>
        </p:nvSpPr>
        <p:spPr>
          <a:xfrm>
            <a:off x="-1" y="-110347"/>
            <a:ext cx="12192001" cy="166998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nivers"/>
              <a:ea typeface="+mn-ea"/>
              <a:cs typeface="+mn-cs"/>
            </a:endParaRPr>
          </a:p>
        </p:txBody>
      </p:sp>
      <p:sp>
        <p:nvSpPr>
          <p:cNvPr id="10" name="Rectangle 9">
            <a:extLst>
              <a:ext uri="{FF2B5EF4-FFF2-40B4-BE49-F238E27FC236}">
                <a16:creationId xmlns:a16="http://schemas.microsoft.com/office/drawing/2014/main" id="{A9E58257-218E-7413-D12C-986C188D881C}"/>
              </a:ext>
            </a:extLst>
          </p:cNvPr>
          <p:cNvSpPr/>
          <p:nvPr/>
        </p:nvSpPr>
        <p:spPr>
          <a:xfrm>
            <a:off x="-2" y="6031438"/>
            <a:ext cx="12192001" cy="826562"/>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nivers"/>
              <a:ea typeface="+mn-ea"/>
              <a:cs typeface="+mn-cs"/>
            </a:endParaRPr>
          </a:p>
        </p:txBody>
      </p:sp>
      <p:sp>
        <p:nvSpPr>
          <p:cNvPr id="13" name="Title 3">
            <a:extLst>
              <a:ext uri="{FF2B5EF4-FFF2-40B4-BE49-F238E27FC236}">
                <a16:creationId xmlns:a16="http://schemas.microsoft.com/office/drawing/2014/main" id="{3E798E68-63BC-5662-9DD8-3DE308B9FEF4}"/>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Matching Problem From Perspective</a:t>
            </a:r>
            <a:r>
              <a:rPr lang="en-US" dirty="0">
                <a:solidFill>
                  <a:srgbClr val="BE5700"/>
                </a:solidFill>
              </a:rPr>
              <a:t> Of Hamming Space</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4" name="Straight Connector 13">
            <a:extLst>
              <a:ext uri="{FF2B5EF4-FFF2-40B4-BE49-F238E27FC236}">
                <a16:creationId xmlns:a16="http://schemas.microsoft.com/office/drawing/2014/main" id="{2F7BDCFB-CB41-48D5-04AD-07779D28D656}"/>
              </a:ext>
            </a:extLst>
          </p:cNvPr>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88E47F-FA24-66A5-C35F-6C328F8ADA45}"/>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We only need to decode syndromes whose HW </a:t>
                </a:r>
                <a14:m>
                  <m:oMath xmlns:m="http://schemas.openxmlformats.org/officeDocument/2006/math">
                    <m:r>
                      <a:rPr kumimoji="0" lang="en-US" sz="24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m:t>
                    </m:r>
                  </m:oMath>
                </a14:m>
                <a:r>
                  <a:rPr kumimoji="0" lang="en-US" sz="2400" b="0" i="0" u="none" strike="noStrike" kern="0" cap="none" spc="0" normalizeH="0" baseline="0" noProof="0" dirty="0">
                    <a:ln>
                      <a:noFill/>
                    </a:ln>
                    <a:solidFill>
                      <a:prstClr val="white"/>
                    </a:solidFill>
                    <a:effectLst/>
                    <a:uLnTx/>
                    <a:uFillTx/>
                    <a:latin typeface="Calibri"/>
                    <a:ea typeface="+mn-ea"/>
                    <a:cs typeface="+mn-cs"/>
                  </a:rPr>
                  <a:t> 10</a:t>
                </a:r>
              </a:p>
            </p:txBody>
          </p:sp>
        </mc:Choice>
        <mc:Fallback xmlns="">
          <p:sp>
            <p:nvSpPr>
              <p:cNvPr id="15" name="TextBox 14">
                <a:extLst>
                  <a:ext uri="{FF2B5EF4-FFF2-40B4-BE49-F238E27FC236}">
                    <a16:creationId xmlns:a16="http://schemas.microsoft.com/office/drawing/2014/main" id="{DA88E47F-FA24-66A5-C35F-6C328F8ADA45}"/>
                  </a:ext>
                </a:extLst>
              </p:cNvPr>
              <p:cNvSpPr txBox="1">
                <a:spLocks noRot="1" noChangeAspect="1" noMove="1" noResize="1" noEditPoints="1" noAdjustHandles="1" noChangeArrowheads="1" noChangeShapeType="1" noTextEdit="1"/>
              </p:cNvSpPr>
              <p:nvPr/>
            </p:nvSpPr>
            <p:spPr>
              <a:xfrm>
                <a:off x="-884" y="6150244"/>
                <a:ext cx="12192883" cy="731520"/>
              </a:xfrm>
              <a:prstGeom prst="rect">
                <a:avLst/>
              </a:prstGeom>
              <a:blipFill>
                <a:blip r:embed="rId4"/>
                <a:stretch>
                  <a:fillRect t="-5172"/>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8AD2934-66CA-3900-CD34-5C907739B58C}"/>
              </a:ext>
            </a:extLst>
          </p:cNvPr>
          <p:cNvSpPr txBox="1"/>
          <p:nvPr/>
        </p:nvSpPr>
        <p:spPr>
          <a:xfrm>
            <a:off x="9043072" y="1199544"/>
            <a:ext cx="3066865" cy="461665"/>
          </a:xfrm>
          <a:prstGeom prst="rect">
            <a:avLst/>
          </a:prstGeom>
          <a:solidFill>
            <a:srgbClr val="FFF7E9"/>
          </a:solidFill>
          <a:ln w="12700">
            <a:solidFill>
              <a:schemeClr val="tx1"/>
            </a:solidFill>
            <a:prstDash val="dash"/>
          </a:ln>
        </p:spPr>
        <p:txBody>
          <a:bodyPr wrap="none" rtlCol="0">
            <a:spAutoFit/>
          </a:bodyPr>
          <a:lstStyle/>
          <a:p>
            <a:r>
              <a:rPr lang="en-US" sz="2400" b="1" dirty="0">
                <a:latin typeface="Meiryo" panose="020B0604030504040204" pitchFamily="34" charset="-128"/>
                <a:ea typeface="Meiryo" panose="020B0604030504040204" pitchFamily="34" charset="-128"/>
              </a:rPr>
              <a:t>P</a:t>
            </a:r>
            <a:r>
              <a:rPr lang="en-US" sz="2400" dirty="0">
                <a:latin typeface="Meiryo" panose="020B0604030504040204" pitchFamily="34" charset="-128"/>
                <a:ea typeface="Meiryo" panose="020B0604030504040204" pitchFamily="34" charset="-128"/>
              </a:rPr>
              <a:t>(HW &gt; 10) &lt; LER</a:t>
            </a:r>
            <a:endParaRPr lang="en-US" sz="2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266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1000"/>
                                        <p:tgtEl>
                                          <p:spTgt spid="3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500"/>
                                        <p:tgtEl>
                                          <p:spTgt spid="11"/>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35" grpId="0" animBg="1"/>
      <p:bldP spid="36"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Decoding HW 6 And Below With </a:t>
            </a:r>
            <a:r>
              <a:rPr kumimoji="0" lang="en-US" sz="3600" b="1" i="0" u="none" strike="noStrike" kern="1200" cap="none" spc="0" normalizeH="0" baseline="0" noProof="0" dirty="0" err="1">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Astrea</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err="1"/>
              <a:t>Astrea</a:t>
            </a:r>
            <a:r>
              <a:rPr lang="en-US" dirty="0"/>
              <a:t> can quickly decode syndromes with HW ≤ 6 in 32ns</a:t>
            </a:r>
          </a:p>
        </p:txBody>
      </p:sp>
      <p:sp>
        <p:nvSpPr>
          <p:cNvPr id="18" name="Oval 17">
            <a:extLst>
              <a:ext uri="{FF2B5EF4-FFF2-40B4-BE49-F238E27FC236}">
                <a16:creationId xmlns:a16="http://schemas.microsoft.com/office/drawing/2014/main" id="{28984871-86A6-443B-B0E7-150D8253BCF5}"/>
              </a:ext>
            </a:extLst>
          </p:cNvPr>
          <p:cNvSpPr/>
          <p:nvPr/>
        </p:nvSpPr>
        <p:spPr>
          <a:xfrm>
            <a:off x="1915886" y="3186902"/>
            <a:ext cx="1828800" cy="1828800"/>
          </a:xfrm>
          <a:prstGeom prst="ellipse">
            <a:avLst/>
          </a:prstGeom>
          <a:solidFill>
            <a:srgbClr val="FFF7E9"/>
          </a:solidFill>
          <a:ln w="6350" cap="flat" cmpd="sng" algn="ctr">
            <a:solidFill>
              <a:srgbClr val="4472C4">
                <a:shade val="1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CC7CD4-ECBC-8B76-D4E6-F74E7B3815C1}"/>
              </a:ext>
            </a:extLst>
          </p:cNvPr>
          <p:cNvSpPr/>
          <p:nvPr/>
        </p:nvSpPr>
        <p:spPr>
          <a:xfrm>
            <a:off x="1" y="1470833"/>
            <a:ext cx="12192000" cy="631040"/>
          </a:xfrm>
          <a:prstGeom prst="rect">
            <a:avLst/>
          </a:prstGeom>
          <a:solidFill>
            <a:srgbClr val="4472C4"/>
          </a:solid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3B4602B7-3E15-99C7-3ACF-F35ABD5D1C89}"/>
              </a:ext>
            </a:extLst>
          </p:cNvPr>
          <p:cNvSpPr/>
          <p:nvPr/>
        </p:nvSpPr>
        <p:spPr>
          <a:xfrm>
            <a:off x="2601686" y="4748311"/>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d</a:t>
            </a:r>
          </a:p>
        </p:txBody>
      </p:sp>
      <p:sp>
        <p:nvSpPr>
          <p:cNvPr id="21" name="Oval 20">
            <a:extLst>
              <a:ext uri="{FF2B5EF4-FFF2-40B4-BE49-F238E27FC236}">
                <a16:creationId xmlns:a16="http://schemas.microsoft.com/office/drawing/2014/main" id="{3169FE01-2B4D-5200-61BB-B7BCD2A99FF8}"/>
              </a:ext>
            </a:extLst>
          </p:cNvPr>
          <p:cNvSpPr/>
          <p:nvPr/>
        </p:nvSpPr>
        <p:spPr>
          <a:xfrm>
            <a:off x="2601686" y="2968052"/>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a</a:t>
            </a:r>
          </a:p>
        </p:txBody>
      </p:sp>
      <p:sp>
        <p:nvSpPr>
          <p:cNvPr id="22" name="Oval 21">
            <a:extLst>
              <a:ext uri="{FF2B5EF4-FFF2-40B4-BE49-F238E27FC236}">
                <a16:creationId xmlns:a16="http://schemas.microsoft.com/office/drawing/2014/main" id="{133CD368-690C-5495-31CF-DEC1546025FB}"/>
              </a:ext>
            </a:extLst>
          </p:cNvPr>
          <p:cNvSpPr/>
          <p:nvPr/>
        </p:nvSpPr>
        <p:spPr>
          <a:xfrm>
            <a:off x="3287486" y="3330188"/>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b</a:t>
            </a:r>
          </a:p>
        </p:txBody>
      </p:sp>
      <p:sp>
        <p:nvSpPr>
          <p:cNvPr id="23" name="Oval 22">
            <a:extLst>
              <a:ext uri="{FF2B5EF4-FFF2-40B4-BE49-F238E27FC236}">
                <a16:creationId xmlns:a16="http://schemas.microsoft.com/office/drawing/2014/main" id="{93FB0212-B925-D539-D4C1-8040CDD19E37}"/>
              </a:ext>
            </a:extLst>
          </p:cNvPr>
          <p:cNvSpPr/>
          <p:nvPr/>
        </p:nvSpPr>
        <p:spPr>
          <a:xfrm>
            <a:off x="3303932" y="4415217"/>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c</a:t>
            </a:r>
          </a:p>
        </p:txBody>
      </p:sp>
      <p:sp>
        <p:nvSpPr>
          <p:cNvPr id="24" name="Oval 23">
            <a:extLst>
              <a:ext uri="{FF2B5EF4-FFF2-40B4-BE49-F238E27FC236}">
                <a16:creationId xmlns:a16="http://schemas.microsoft.com/office/drawing/2014/main" id="{4368FB13-EAFB-69E3-FEED-45F730EB3828}"/>
              </a:ext>
            </a:extLst>
          </p:cNvPr>
          <p:cNvSpPr/>
          <p:nvPr/>
        </p:nvSpPr>
        <p:spPr>
          <a:xfrm>
            <a:off x="1907663" y="3330188"/>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y</a:t>
            </a:r>
          </a:p>
        </p:txBody>
      </p:sp>
      <p:sp>
        <p:nvSpPr>
          <p:cNvPr id="25" name="Oval 24">
            <a:extLst>
              <a:ext uri="{FF2B5EF4-FFF2-40B4-BE49-F238E27FC236}">
                <a16:creationId xmlns:a16="http://schemas.microsoft.com/office/drawing/2014/main" id="{5F9C1366-C5C0-1CDE-8DA4-85C935B76378}"/>
              </a:ext>
            </a:extLst>
          </p:cNvPr>
          <p:cNvSpPr/>
          <p:nvPr/>
        </p:nvSpPr>
        <p:spPr>
          <a:xfrm>
            <a:off x="1907663" y="4415217"/>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x</a:t>
            </a:r>
          </a:p>
        </p:txBody>
      </p:sp>
      <p:pic>
        <p:nvPicPr>
          <p:cNvPr id="26" name="Picture 25">
            <a:extLst>
              <a:ext uri="{FF2B5EF4-FFF2-40B4-BE49-F238E27FC236}">
                <a16:creationId xmlns:a16="http://schemas.microsoft.com/office/drawing/2014/main" id="{010257DA-7524-0185-FB43-C654459D3FED}"/>
              </a:ext>
            </a:extLst>
          </p:cNvPr>
          <p:cNvPicPr>
            <a:picLocks noChangeAspect="1"/>
          </p:cNvPicPr>
          <p:nvPr/>
        </p:nvPicPr>
        <p:blipFill rotWithShape="1">
          <a:blip r:embed="rId3"/>
          <a:srcRect r="54364" b="15412"/>
          <a:stretch/>
        </p:blipFill>
        <p:spPr>
          <a:xfrm>
            <a:off x="4351283" y="2604407"/>
            <a:ext cx="3489433" cy="2979228"/>
          </a:xfrm>
          <a:prstGeom prst="rect">
            <a:avLst/>
          </a:prstGeom>
          <a:ln w="38100">
            <a:solidFill>
              <a:srgbClr val="343A40"/>
            </a:solidFill>
          </a:ln>
        </p:spPr>
      </p:pic>
      <p:cxnSp>
        <p:nvCxnSpPr>
          <p:cNvPr id="27" name="Straight Arrow Connector 26">
            <a:extLst>
              <a:ext uri="{FF2B5EF4-FFF2-40B4-BE49-F238E27FC236}">
                <a16:creationId xmlns:a16="http://schemas.microsoft.com/office/drawing/2014/main" id="{D8DD3767-B287-3935-5AB1-7144346996CE}"/>
              </a:ext>
            </a:extLst>
          </p:cNvPr>
          <p:cNvCxnSpPr>
            <a:cxnSpLocks/>
            <a:stCxn id="18" idx="6"/>
            <a:endCxn id="26" idx="1"/>
          </p:cNvCxnSpPr>
          <p:nvPr/>
        </p:nvCxnSpPr>
        <p:spPr>
          <a:xfrm flipV="1">
            <a:off x="3744686" y="4094021"/>
            <a:ext cx="606597" cy="7281"/>
          </a:xfrm>
          <a:prstGeom prst="straightConnector1">
            <a:avLst/>
          </a:prstGeom>
          <a:noFill/>
          <a:ln w="57150" cap="flat" cmpd="sng" algn="ctr">
            <a:solidFill>
              <a:sysClr val="windowText" lastClr="000000"/>
            </a:solidFill>
            <a:prstDash val="solid"/>
            <a:miter lim="800000"/>
            <a:tailEnd type="triangle"/>
          </a:ln>
          <a:effectLst/>
        </p:spPr>
      </p:cxnSp>
      <p:cxnSp>
        <p:nvCxnSpPr>
          <p:cNvPr id="28" name="Straight Arrow Connector 27">
            <a:extLst>
              <a:ext uri="{FF2B5EF4-FFF2-40B4-BE49-F238E27FC236}">
                <a16:creationId xmlns:a16="http://schemas.microsoft.com/office/drawing/2014/main" id="{935D2EAD-E2F5-F932-AFCE-5FA3A03A4AAD}"/>
              </a:ext>
            </a:extLst>
          </p:cNvPr>
          <p:cNvCxnSpPr>
            <a:cxnSpLocks/>
            <a:stCxn id="26" idx="3"/>
            <a:endCxn id="30" idx="1"/>
          </p:cNvCxnSpPr>
          <p:nvPr/>
        </p:nvCxnSpPr>
        <p:spPr>
          <a:xfrm>
            <a:off x="7840716" y="4094021"/>
            <a:ext cx="733306" cy="0"/>
          </a:xfrm>
          <a:prstGeom prst="straightConnector1">
            <a:avLst/>
          </a:prstGeom>
          <a:noFill/>
          <a:ln w="57150" cap="flat" cmpd="sng" algn="ctr">
            <a:solidFill>
              <a:sysClr val="windowText" lastClr="000000"/>
            </a:solidFill>
            <a:prstDash val="solid"/>
            <a:miter lim="800000"/>
            <a:tailEnd type="triangle"/>
          </a:ln>
          <a:effectLst/>
        </p:spPr>
      </p:cxnSp>
      <p:sp>
        <p:nvSpPr>
          <p:cNvPr id="29" name="TextBox 28">
            <a:extLst>
              <a:ext uri="{FF2B5EF4-FFF2-40B4-BE49-F238E27FC236}">
                <a16:creationId xmlns:a16="http://schemas.microsoft.com/office/drawing/2014/main" id="{6A1FA05F-518E-A233-7B0E-44F32ECC0B6D}"/>
              </a:ext>
            </a:extLst>
          </p:cNvPr>
          <p:cNvSpPr txBox="1"/>
          <p:nvPr/>
        </p:nvSpPr>
        <p:spPr>
          <a:xfrm>
            <a:off x="1148131" y="1539927"/>
            <a:ext cx="2700611" cy="461665"/>
          </a:xfrm>
          <a:prstGeom prst="rect">
            <a:avLst/>
          </a:prstGeom>
          <a:noFill/>
        </p:spPr>
        <p:txBody>
          <a:bodyPr wrap="none" rtlCol="0">
            <a:spAutoFit/>
          </a:bodyPr>
          <a:lstStyle/>
          <a:p>
            <a:r>
              <a:rPr lang="en-US" sz="2400" dirty="0">
                <a:solidFill>
                  <a:prstClr val="white"/>
                </a:solidFill>
                <a:latin typeface="Meiryo" panose="020B0604030504040204" pitchFamily="34" charset="-128"/>
                <a:ea typeface="Meiryo" panose="020B0604030504040204" pitchFamily="34" charset="-128"/>
              </a:rPr>
              <a:t>HW ≤6 = ≤32ns</a:t>
            </a:r>
          </a:p>
        </p:txBody>
      </p:sp>
      <p:sp>
        <p:nvSpPr>
          <p:cNvPr id="30" name="TextBox 29">
            <a:extLst>
              <a:ext uri="{FF2B5EF4-FFF2-40B4-BE49-F238E27FC236}">
                <a16:creationId xmlns:a16="http://schemas.microsoft.com/office/drawing/2014/main" id="{1A90BB7C-CE30-55D3-0103-001B42FFF2FE}"/>
              </a:ext>
            </a:extLst>
          </p:cNvPr>
          <p:cNvSpPr txBox="1"/>
          <p:nvPr/>
        </p:nvSpPr>
        <p:spPr>
          <a:xfrm>
            <a:off x="8574022" y="3863188"/>
            <a:ext cx="1184940"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MWPM</a:t>
            </a:r>
          </a:p>
        </p:txBody>
      </p:sp>
      <p:sp>
        <p:nvSpPr>
          <p:cNvPr id="31" name="TextBox 30">
            <a:extLst>
              <a:ext uri="{FF2B5EF4-FFF2-40B4-BE49-F238E27FC236}">
                <a16:creationId xmlns:a16="http://schemas.microsoft.com/office/drawing/2014/main" id="{5AC52EC3-CA33-A384-FAEF-0E1A6F7A77C6}"/>
              </a:ext>
            </a:extLst>
          </p:cNvPr>
          <p:cNvSpPr txBox="1"/>
          <p:nvPr/>
        </p:nvSpPr>
        <p:spPr>
          <a:xfrm>
            <a:off x="-20694" y="5811333"/>
            <a:ext cx="105546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Suhas</a:t>
            </a: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Vittal</a:t>
            </a: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et al. </a:t>
            </a:r>
            <a:r>
              <a:rPr kumimoji="0" lang="en-US" sz="14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a:t>
            </a:r>
            <a:r>
              <a:rPr lang="en-US" sz="1400" dirty="0" err="1"/>
              <a:t>Astrea</a:t>
            </a:r>
            <a:r>
              <a:rPr lang="en-US" sz="1400" dirty="0"/>
              <a:t>: Accurate Quantum Error-Decoding via Practical Minimum-Weight Perfect-Matching</a:t>
            </a:r>
            <a:r>
              <a:rPr kumimoji="0" lang="en-US" sz="14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ISCA 2023</a:t>
            </a:r>
          </a:p>
        </p:txBody>
      </p:sp>
    </p:spTree>
    <p:extLst>
      <p:ext uri="{BB962C8B-B14F-4D97-AF65-F5344CB8AC3E}">
        <p14:creationId xmlns:p14="http://schemas.microsoft.com/office/powerpoint/2010/main" val="149854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P spid="22" grpId="0" animBg="1"/>
      <p:bldP spid="23" grpId="0" animBg="1"/>
      <p:bldP spid="24" grpId="0" animBg="1"/>
      <p:bldP spid="25" grpId="0" animBg="1"/>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defRPr/>
            </a:pPr>
            <a:r>
              <a:rPr lang="en-US" dirty="0">
                <a:solidFill>
                  <a:srgbClr val="BE5700"/>
                </a:solidFill>
              </a:rPr>
              <a:t>Decoding HW 8 With </a:t>
            </a:r>
            <a:r>
              <a:rPr lang="en-US" dirty="0" err="1">
                <a:solidFill>
                  <a:srgbClr val="BE5700"/>
                </a:solidFill>
              </a:rPr>
              <a:t>Astrea</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err="1"/>
              <a:t>Astrea</a:t>
            </a:r>
            <a:r>
              <a:rPr lang="en-US" dirty="0"/>
              <a:t> pre-matches a pair of bits and uses the HW-6 decoder 7 times to decode HW 8</a:t>
            </a:r>
          </a:p>
        </p:txBody>
      </p:sp>
      <p:cxnSp>
        <p:nvCxnSpPr>
          <p:cNvPr id="32" name="Straight Arrow Connector 31">
            <a:extLst>
              <a:ext uri="{FF2B5EF4-FFF2-40B4-BE49-F238E27FC236}">
                <a16:creationId xmlns:a16="http://schemas.microsoft.com/office/drawing/2014/main" id="{B02936D8-D46B-1AE5-0A4B-139B9C905FAD}"/>
              </a:ext>
            </a:extLst>
          </p:cNvPr>
          <p:cNvCxnSpPr>
            <a:cxnSpLocks/>
            <a:stCxn id="33" idx="6"/>
            <a:endCxn id="42" idx="1"/>
          </p:cNvCxnSpPr>
          <p:nvPr/>
        </p:nvCxnSpPr>
        <p:spPr>
          <a:xfrm>
            <a:off x="3757564" y="4092441"/>
            <a:ext cx="593719" cy="1580"/>
          </a:xfrm>
          <a:prstGeom prst="straightConnector1">
            <a:avLst/>
          </a:prstGeom>
          <a:noFill/>
          <a:ln w="57150" cap="flat" cmpd="sng" algn="ctr">
            <a:solidFill>
              <a:sysClr val="windowText" lastClr="000000"/>
            </a:solidFill>
            <a:prstDash val="solid"/>
            <a:miter lim="800000"/>
            <a:tailEnd type="triangle"/>
          </a:ln>
          <a:effectLst/>
        </p:spPr>
      </p:cxnSp>
      <p:sp>
        <p:nvSpPr>
          <p:cNvPr id="33" name="Oval 32">
            <a:extLst>
              <a:ext uri="{FF2B5EF4-FFF2-40B4-BE49-F238E27FC236}">
                <a16:creationId xmlns:a16="http://schemas.microsoft.com/office/drawing/2014/main" id="{EF0BC65D-0B82-0FCF-C688-CAA0B3D36B00}"/>
              </a:ext>
            </a:extLst>
          </p:cNvPr>
          <p:cNvSpPr/>
          <p:nvPr/>
        </p:nvSpPr>
        <p:spPr>
          <a:xfrm>
            <a:off x="1471564" y="2949441"/>
            <a:ext cx="2286000" cy="2286000"/>
          </a:xfrm>
          <a:prstGeom prst="ellipse">
            <a:avLst/>
          </a:prstGeom>
          <a:solidFill>
            <a:srgbClr val="FFF7E9"/>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E04F6EB9-66C4-0AB8-6033-3842057A4534}"/>
              </a:ext>
            </a:extLst>
          </p:cNvPr>
          <p:cNvSpPr/>
          <p:nvPr/>
        </p:nvSpPr>
        <p:spPr>
          <a:xfrm>
            <a:off x="1" y="1470833"/>
            <a:ext cx="12192000" cy="631040"/>
          </a:xfrm>
          <a:prstGeom prst="rect">
            <a:avLst/>
          </a:prstGeom>
          <a:solidFill>
            <a:srgbClr val="4472C4"/>
          </a:solid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6B123CD-2769-EDA7-6079-B8A3F98D159A}"/>
              </a:ext>
            </a:extLst>
          </p:cNvPr>
          <p:cNvSpPr/>
          <p:nvPr/>
        </p:nvSpPr>
        <p:spPr>
          <a:xfrm>
            <a:off x="8574022" y="2679258"/>
            <a:ext cx="767760" cy="2831763"/>
          </a:xfrm>
          <a:prstGeom prst="rect">
            <a:avLst/>
          </a:prstGeom>
          <a:solidFill>
            <a:srgbClr val="FFF7E9"/>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9CEBFC0F-8302-0AFE-4832-FC6F20AAB1F8}"/>
              </a:ext>
            </a:extLst>
          </p:cNvPr>
          <p:cNvSpPr/>
          <p:nvPr/>
        </p:nvSpPr>
        <p:spPr>
          <a:xfrm>
            <a:off x="3188195" y="4666567"/>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d</a:t>
            </a:r>
          </a:p>
        </p:txBody>
      </p:sp>
      <p:sp>
        <p:nvSpPr>
          <p:cNvPr id="37" name="Oval 36">
            <a:extLst>
              <a:ext uri="{FF2B5EF4-FFF2-40B4-BE49-F238E27FC236}">
                <a16:creationId xmlns:a16="http://schemas.microsoft.com/office/drawing/2014/main" id="{F99EEE88-58F3-92D3-7899-7D62D57E7F9F}"/>
              </a:ext>
            </a:extLst>
          </p:cNvPr>
          <p:cNvSpPr/>
          <p:nvPr/>
        </p:nvSpPr>
        <p:spPr>
          <a:xfrm>
            <a:off x="2385964" y="2736210"/>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a</a:t>
            </a:r>
          </a:p>
        </p:txBody>
      </p:sp>
      <p:sp>
        <p:nvSpPr>
          <p:cNvPr id="38" name="Oval 37">
            <a:extLst>
              <a:ext uri="{FF2B5EF4-FFF2-40B4-BE49-F238E27FC236}">
                <a16:creationId xmlns:a16="http://schemas.microsoft.com/office/drawing/2014/main" id="{364103A3-493B-C686-9592-11D7279BEF47}"/>
              </a:ext>
            </a:extLst>
          </p:cNvPr>
          <p:cNvSpPr/>
          <p:nvPr/>
        </p:nvSpPr>
        <p:spPr>
          <a:xfrm>
            <a:off x="3186203" y="3071426"/>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b</a:t>
            </a:r>
          </a:p>
        </p:txBody>
      </p:sp>
      <p:sp>
        <p:nvSpPr>
          <p:cNvPr id="39" name="Oval 38">
            <a:extLst>
              <a:ext uri="{FF2B5EF4-FFF2-40B4-BE49-F238E27FC236}">
                <a16:creationId xmlns:a16="http://schemas.microsoft.com/office/drawing/2014/main" id="{D9752568-CDF8-E0C5-70A8-F03B675BDE26}"/>
              </a:ext>
            </a:extLst>
          </p:cNvPr>
          <p:cNvSpPr/>
          <p:nvPr/>
        </p:nvSpPr>
        <p:spPr>
          <a:xfrm>
            <a:off x="3529242" y="3863841"/>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c</a:t>
            </a:r>
          </a:p>
        </p:txBody>
      </p:sp>
      <p:sp>
        <p:nvSpPr>
          <p:cNvPr id="40" name="Oval 39">
            <a:extLst>
              <a:ext uri="{FF2B5EF4-FFF2-40B4-BE49-F238E27FC236}">
                <a16:creationId xmlns:a16="http://schemas.microsoft.com/office/drawing/2014/main" id="{29896749-BD8E-1BF5-A6A0-AFB9EBD7D66A}"/>
              </a:ext>
            </a:extLst>
          </p:cNvPr>
          <p:cNvSpPr/>
          <p:nvPr/>
        </p:nvSpPr>
        <p:spPr>
          <a:xfrm>
            <a:off x="2387086" y="4978113"/>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x</a:t>
            </a:r>
          </a:p>
        </p:txBody>
      </p:sp>
      <p:sp>
        <p:nvSpPr>
          <p:cNvPr id="41" name="Oval 40">
            <a:extLst>
              <a:ext uri="{FF2B5EF4-FFF2-40B4-BE49-F238E27FC236}">
                <a16:creationId xmlns:a16="http://schemas.microsoft.com/office/drawing/2014/main" id="{449A07FE-BEDF-8B61-0C9B-D0D8D50684DD}"/>
              </a:ext>
            </a:extLst>
          </p:cNvPr>
          <p:cNvSpPr/>
          <p:nvPr/>
        </p:nvSpPr>
        <p:spPr>
          <a:xfrm>
            <a:off x="1604207" y="4664052"/>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y</a:t>
            </a:r>
          </a:p>
        </p:txBody>
      </p:sp>
      <p:pic>
        <p:nvPicPr>
          <p:cNvPr id="42" name="Picture 41">
            <a:extLst>
              <a:ext uri="{FF2B5EF4-FFF2-40B4-BE49-F238E27FC236}">
                <a16:creationId xmlns:a16="http://schemas.microsoft.com/office/drawing/2014/main" id="{184752DD-A352-E152-4745-CF85F217E2AB}"/>
              </a:ext>
            </a:extLst>
          </p:cNvPr>
          <p:cNvPicPr>
            <a:picLocks noChangeAspect="1"/>
          </p:cNvPicPr>
          <p:nvPr/>
        </p:nvPicPr>
        <p:blipFill rotWithShape="1">
          <a:blip r:embed="rId3"/>
          <a:srcRect r="54364" b="15412"/>
          <a:stretch/>
        </p:blipFill>
        <p:spPr>
          <a:xfrm>
            <a:off x="4351283" y="2604407"/>
            <a:ext cx="3489433" cy="2979228"/>
          </a:xfrm>
          <a:prstGeom prst="rect">
            <a:avLst/>
          </a:prstGeom>
          <a:ln w="38100">
            <a:solidFill>
              <a:srgbClr val="343A40"/>
            </a:solidFill>
          </a:ln>
        </p:spPr>
      </p:pic>
      <p:cxnSp>
        <p:nvCxnSpPr>
          <p:cNvPr id="43" name="Straight Arrow Connector 42">
            <a:extLst>
              <a:ext uri="{FF2B5EF4-FFF2-40B4-BE49-F238E27FC236}">
                <a16:creationId xmlns:a16="http://schemas.microsoft.com/office/drawing/2014/main" id="{10AD4E9A-F83F-89F3-A2D9-7B00F70CA553}"/>
              </a:ext>
            </a:extLst>
          </p:cNvPr>
          <p:cNvCxnSpPr>
            <a:cxnSpLocks/>
            <a:stCxn id="42" idx="3"/>
            <a:endCxn id="35" idx="1"/>
          </p:cNvCxnSpPr>
          <p:nvPr/>
        </p:nvCxnSpPr>
        <p:spPr>
          <a:xfrm>
            <a:off x="7840716" y="4094021"/>
            <a:ext cx="733306" cy="1119"/>
          </a:xfrm>
          <a:prstGeom prst="straightConnector1">
            <a:avLst/>
          </a:prstGeom>
          <a:noFill/>
          <a:ln w="57150" cap="flat" cmpd="sng" algn="ctr">
            <a:solidFill>
              <a:sysClr val="windowText" lastClr="000000"/>
            </a:solidFill>
            <a:prstDash val="solid"/>
            <a:miter lim="800000"/>
            <a:tailEnd type="triangle"/>
          </a:ln>
          <a:effectLst/>
        </p:spPr>
      </p:cxnSp>
      <p:sp>
        <p:nvSpPr>
          <p:cNvPr id="44" name="TextBox 43">
            <a:extLst>
              <a:ext uri="{FF2B5EF4-FFF2-40B4-BE49-F238E27FC236}">
                <a16:creationId xmlns:a16="http://schemas.microsoft.com/office/drawing/2014/main" id="{660C1A6A-F65C-B85B-FCD9-225B874478C2}"/>
              </a:ext>
            </a:extLst>
          </p:cNvPr>
          <p:cNvSpPr txBox="1"/>
          <p:nvPr/>
        </p:nvSpPr>
        <p:spPr>
          <a:xfrm>
            <a:off x="1148131" y="1539927"/>
            <a:ext cx="2700611" cy="461665"/>
          </a:xfrm>
          <a:prstGeom prst="rect">
            <a:avLst/>
          </a:prstGeom>
          <a:noFill/>
        </p:spPr>
        <p:txBody>
          <a:bodyPr wrap="none" rtlCol="0">
            <a:spAutoFit/>
          </a:bodyPr>
          <a:lstStyle/>
          <a:p>
            <a:r>
              <a:rPr lang="en-US" sz="2400" dirty="0">
                <a:solidFill>
                  <a:prstClr val="white"/>
                </a:solidFill>
                <a:latin typeface="Meiryo" panose="020B0604030504040204" pitchFamily="34" charset="-128"/>
                <a:ea typeface="Meiryo" panose="020B0604030504040204" pitchFamily="34" charset="-128"/>
              </a:rPr>
              <a:t>HW ≤6 = ≤32ns</a:t>
            </a:r>
          </a:p>
        </p:txBody>
      </p:sp>
      <p:sp>
        <p:nvSpPr>
          <p:cNvPr id="45" name="Oval 44">
            <a:extLst>
              <a:ext uri="{FF2B5EF4-FFF2-40B4-BE49-F238E27FC236}">
                <a16:creationId xmlns:a16="http://schemas.microsoft.com/office/drawing/2014/main" id="{EAE49037-38CA-F869-698F-1D8ACE5E6CFB}"/>
              </a:ext>
            </a:extLst>
          </p:cNvPr>
          <p:cNvSpPr/>
          <p:nvPr/>
        </p:nvSpPr>
        <p:spPr>
          <a:xfrm>
            <a:off x="1240999" y="3861799"/>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z</a:t>
            </a:r>
          </a:p>
        </p:txBody>
      </p:sp>
      <p:sp>
        <p:nvSpPr>
          <p:cNvPr id="46" name="Oval 45">
            <a:extLst>
              <a:ext uri="{FF2B5EF4-FFF2-40B4-BE49-F238E27FC236}">
                <a16:creationId xmlns:a16="http://schemas.microsoft.com/office/drawing/2014/main" id="{D41A3554-7DE7-01C9-D26A-ED75A01052CE}"/>
              </a:ext>
            </a:extLst>
          </p:cNvPr>
          <p:cNvSpPr/>
          <p:nvPr/>
        </p:nvSpPr>
        <p:spPr>
          <a:xfrm>
            <a:off x="1604207" y="3071426"/>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w</a:t>
            </a:r>
          </a:p>
        </p:txBody>
      </p:sp>
      <p:sp>
        <p:nvSpPr>
          <p:cNvPr id="47" name="TextBox 46">
            <a:extLst>
              <a:ext uri="{FF2B5EF4-FFF2-40B4-BE49-F238E27FC236}">
                <a16:creationId xmlns:a16="http://schemas.microsoft.com/office/drawing/2014/main" id="{0828CB4D-393D-8847-4E88-60F71D0FF357}"/>
              </a:ext>
            </a:extLst>
          </p:cNvPr>
          <p:cNvSpPr txBox="1"/>
          <p:nvPr/>
        </p:nvSpPr>
        <p:spPr>
          <a:xfrm>
            <a:off x="8633490" y="2710136"/>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PM1</a:t>
            </a:r>
          </a:p>
        </p:txBody>
      </p:sp>
      <p:sp>
        <p:nvSpPr>
          <p:cNvPr id="48" name="TextBox 47">
            <a:extLst>
              <a:ext uri="{FF2B5EF4-FFF2-40B4-BE49-F238E27FC236}">
                <a16:creationId xmlns:a16="http://schemas.microsoft.com/office/drawing/2014/main" id="{0A6B69D7-1E7D-E3C3-A527-B1992D35A9B1}"/>
              </a:ext>
            </a:extLst>
          </p:cNvPr>
          <p:cNvSpPr txBox="1"/>
          <p:nvPr/>
        </p:nvSpPr>
        <p:spPr>
          <a:xfrm>
            <a:off x="8620238" y="3115603"/>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PM2</a:t>
            </a:r>
          </a:p>
        </p:txBody>
      </p:sp>
      <p:sp>
        <p:nvSpPr>
          <p:cNvPr id="49" name="TextBox 48">
            <a:extLst>
              <a:ext uri="{FF2B5EF4-FFF2-40B4-BE49-F238E27FC236}">
                <a16:creationId xmlns:a16="http://schemas.microsoft.com/office/drawing/2014/main" id="{B8690891-8784-B157-A86C-2CF687B604B6}"/>
              </a:ext>
            </a:extLst>
          </p:cNvPr>
          <p:cNvSpPr txBox="1"/>
          <p:nvPr/>
        </p:nvSpPr>
        <p:spPr>
          <a:xfrm>
            <a:off x="8626586" y="3518337"/>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PM3</a:t>
            </a:r>
          </a:p>
        </p:txBody>
      </p:sp>
      <p:sp>
        <p:nvSpPr>
          <p:cNvPr id="50" name="TextBox 49">
            <a:extLst>
              <a:ext uri="{FF2B5EF4-FFF2-40B4-BE49-F238E27FC236}">
                <a16:creationId xmlns:a16="http://schemas.microsoft.com/office/drawing/2014/main" id="{2A2BF581-23D6-5157-6A28-E03077518616}"/>
              </a:ext>
            </a:extLst>
          </p:cNvPr>
          <p:cNvSpPr txBox="1"/>
          <p:nvPr/>
        </p:nvSpPr>
        <p:spPr>
          <a:xfrm>
            <a:off x="8626586" y="3924466"/>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PM4</a:t>
            </a:r>
          </a:p>
        </p:txBody>
      </p:sp>
      <p:sp>
        <p:nvSpPr>
          <p:cNvPr id="51" name="TextBox 50">
            <a:extLst>
              <a:ext uri="{FF2B5EF4-FFF2-40B4-BE49-F238E27FC236}">
                <a16:creationId xmlns:a16="http://schemas.microsoft.com/office/drawing/2014/main" id="{6B57D2E9-CFF1-BCC8-0C0C-A0F1D37220CE}"/>
              </a:ext>
            </a:extLst>
          </p:cNvPr>
          <p:cNvSpPr txBox="1"/>
          <p:nvPr/>
        </p:nvSpPr>
        <p:spPr>
          <a:xfrm>
            <a:off x="8632934" y="4287021"/>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PM5</a:t>
            </a:r>
          </a:p>
        </p:txBody>
      </p:sp>
      <p:sp>
        <p:nvSpPr>
          <p:cNvPr id="52" name="TextBox 51">
            <a:extLst>
              <a:ext uri="{FF2B5EF4-FFF2-40B4-BE49-F238E27FC236}">
                <a16:creationId xmlns:a16="http://schemas.microsoft.com/office/drawing/2014/main" id="{0FD98F5C-10F1-0631-9EB5-86B3A613A303}"/>
              </a:ext>
            </a:extLst>
          </p:cNvPr>
          <p:cNvSpPr txBox="1"/>
          <p:nvPr/>
        </p:nvSpPr>
        <p:spPr>
          <a:xfrm>
            <a:off x="8632934" y="4695112"/>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PM6</a:t>
            </a:r>
          </a:p>
        </p:txBody>
      </p:sp>
      <p:sp>
        <p:nvSpPr>
          <p:cNvPr id="53" name="TextBox 52">
            <a:extLst>
              <a:ext uri="{FF2B5EF4-FFF2-40B4-BE49-F238E27FC236}">
                <a16:creationId xmlns:a16="http://schemas.microsoft.com/office/drawing/2014/main" id="{1805B7EE-AFA6-A10D-AB57-1B3DD585C710}"/>
              </a:ext>
            </a:extLst>
          </p:cNvPr>
          <p:cNvSpPr txBox="1"/>
          <p:nvPr/>
        </p:nvSpPr>
        <p:spPr>
          <a:xfrm>
            <a:off x="8626030" y="5089068"/>
            <a:ext cx="708848"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PM7</a:t>
            </a:r>
          </a:p>
        </p:txBody>
      </p:sp>
      <p:cxnSp>
        <p:nvCxnSpPr>
          <p:cNvPr id="54" name="Straight Arrow Connector 53">
            <a:extLst>
              <a:ext uri="{FF2B5EF4-FFF2-40B4-BE49-F238E27FC236}">
                <a16:creationId xmlns:a16="http://schemas.microsoft.com/office/drawing/2014/main" id="{CB83F235-A6A0-F53E-F4F1-7514210A480F}"/>
              </a:ext>
            </a:extLst>
          </p:cNvPr>
          <p:cNvCxnSpPr>
            <a:stCxn id="50" idx="3"/>
          </p:cNvCxnSpPr>
          <p:nvPr/>
        </p:nvCxnSpPr>
        <p:spPr>
          <a:xfrm>
            <a:off x="9335434" y="4124521"/>
            <a:ext cx="775975" cy="0"/>
          </a:xfrm>
          <a:prstGeom prst="straightConnector1">
            <a:avLst/>
          </a:prstGeom>
          <a:noFill/>
          <a:ln w="38100" cap="flat" cmpd="sng" algn="ctr">
            <a:solidFill>
              <a:sysClr val="windowText" lastClr="000000"/>
            </a:solidFill>
            <a:prstDash val="solid"/>
            <a:miter lim="800000"/>
            <a:tailEnd type="triangle"/>
          </a:ln>
          <a:effectLst/>
        </p:spPr>
      </p:cxnSp>
      <p:sp>
        <p:nvSpPr>
          <p:cNvPr id="55" name="Rectangle 54">
            <a:extLst>
              <a:ext uri="{FF2B5EF4-FFF2-40B4-BE49-F238E27FC236}">
                <a16:creationId xmlns:a16="http://schemas.microsoft.com/office/drawing/2014/main" id="{C6A2FED1-93C2-1192-F18D-4AE07514AAEB}"/>
              </a:ext>
            </a:extLst>
          </p:cNvPr>
          <p:cNvSpPr/>
          <p:nvPr/>
        </p:nvSpPr>
        <p:spPr>
          <a:xfrm>
            <a:off x="10124661" y="3796983"/>
            <a:ext cx="1229139" cy="690093"/>
          </a:xfrm>
          <a:prstGeom prst="rect">
            <a:avLst/>
          </a:prstGeom>
          <a:solidFill>
            <a:srgbClr val="FFB84C"/>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MWPM</a:t>
            </a:r>
          </a:p>
        </p:txBody>
      </p:sp>
      <p:sp>
        <p:nvSpPr>
          <p:cNvPr id="56" name="TextBox 55">
            <a:extLst>
              <a:ext uri="{FF2B5EF4-FFF2-40B4-BE49-F238E27FC236}">
                <a16:creationId xmlns:a16="http://schemas.microsoft.com/office/drawing/2014/main" id="{5C848201-5E16-7371-632F-160228FD6356}"/>
              </a:ext>
            </a:extLst>
          </p:cNvPr>
          <p:cNvSpPr txBox="1"/>
          <p:nvPr/>
        </p:nvSpPr>
        <p:spPr>
          <a:xfrm>
            <a:off x="9419491" y="3743568"/>
            <a:ext cx="607859" cy="369332"/>
          </a:xfrm>
          <a:prstGeom prst="rect">
            <a:avLst/>
          </a:prstGeom>
          <a:noFill/>
        </p:spPr>
        <p:txBody>
          <a:bodyPr wrap="none" rtlCol="0">
            <a:spAutoFit/>
          </a:bodyPr>
          <a:lstStyle/>
          <a:p>
            <a:r>
              <a:rPr lang="en-US" i="1" dirty="0">
                <a:solidFill>
                  <a:srgbClr val="EF255B"/>
                </a:solidFill>
                <a:latin typeface="Meiryo" panose="020B0604030504040204" pitchFamily="34" charset="-128"/>
                <a:ea typeface="Meiryo" panose="020B0604030504040204" pitchFamily="34" charset="-128"/>
              </a:rPr>
              <a:t>min</a:t>
            </a:r>
          </a:p>
        </p:txBody>
      </p:sp>
      <p:sp>
        <p:nvSpPr>
          <p:cNvPr id="57" name="TextBox 56">
            <a:extLst>
              <a:ext uri="{FF2B5EF4-FFF2-40B4-BE49-F238E27FC236}">
                <a16:creationId xmlns:a16="http://schemas.microsoft.com/office/drawing/2014/main" id="{E0B56A26-F0E9-5E17-DF0A-50DE65DE8CF3}"/>
              </a:ext>
            </a:extLst>
          </p:cNvPr>
          <p:cNvSpPr txBox="1"/>
          <p:nvPr/>
        </p:nvSpPr>
        <p:spPr>
          <a:xfrm>
            <a:off x="5037462" y="1555520"/>
            <a:ext cx="2198038" cy="461665"/>
          </a:xfrm>
          <a:prstGeom prst="rect">
            <a:avLst/>
          </a:prstGeom>
          <a:noFill/>
        </p:spPr>
        <p:txBody>
          <a:bodyPr wrap="none" rtlCol="0">
            <a:spAutoFit/>
          </a:bodyPr>
          <a:lstStyle/>
          <a:p>
            <a:r>
              <a:rPr lang="en-US" sz="2400" dirty="0">
                <a:solidFill>
                  <a:prstClr val="white"/>
                </a:solidFill>
                <a:latin typeface="Meiryo" panose="020B0604030504040204" pitchFamily="34" charset="-128"/>
                <a:ea typeface="Meiryo" panose="020B0604030504040204" pitchFamily="34" charset="-128"/>
              </a:rPr>
              <a:t>HW 8 = 60ns</a:t>
            </a:r>
          </a:p>
        </p:txBody>
      </p:sp>
      <p:sp>
        <p:nvSpPr>
          <p:cNvPr id="58" name="Rectangle 57">
            <a:extLst>
              <a:ext uri="{FF2B5EF4-FFF2-40B4-BE49-F238E27FC236}">
                <a16:creationId xmlns:a16="http://schemas.microsoft.com/office/drawing/2014/main" id="{A5ACE6DB-7FEC-29F6-9768-AD7C2C713093}"/>
              </a:ext>
            </a:extLst>
          </p:cNvPr>
          <p:cNvSpPr/>
          <p:nvPr/>
        </p:nvSpPr>
        <p:spPr>
          <a:xfrm>
            <a:off x="642938" y="2504126"/>
            <a:ext cx="10987087" cy="3182299"/>
          </a:xfrm>
          <a:prstGeom prst="rect">
            <a:avLst/>
          </a:prstGeom>
          <a:solidFill>
            <a:srgbClr val="C5D2F7">
              <a:alpha val="85098"/>
            </a:srgbClr>
          </a:solid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HW 8 Decoder</a:t>
            </a:r>
          </a:p>
        </p:txBody>
      </p:sp>
    </p:spTree>
    <p:extLst>
      <p:ext uri="{BB962C8B-B14F-4D97-AF65-F5344CB8AC3E}">
        <p14:creationId xmlns:p14="http://schemas.microsoft.com/office/powerpoint/2010/main" val="25240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 fill="hold"/>
                                        <p:tgtEl>
                                          <p:spTgt spid="37"/>
                                        </p:tgtEl>
                                        <p:attrNameLst>
                                          <p:attrName>fillcolor</p:attrName>
                                        </p:attrNameLst>
                                      </p:cBhvr>
                                      <p:to>
                                        <a:srgbClr val="FFB84C"/>
                                      </p:to>
                                    </p:animClr>
                                    <p:set>
                                      <p:cBhvr>
                                        <p:cTn id="7" dur="200" fill="hold"/>
                                        <p:tgtEl>
                                          <p:spTgt spid="37"/>
                                        </p:tgtEl>
                                        <p:attrNameLst>
                                          <p:attrName>fill.type</p:attrName>
                                        </p:attrNameLst>
                                      </p:cBhvr>
                                      <p:to>
                                        <p:strVal val="solid"/>
                                      </p:to>
                                    </p:set>
                                    <p:set>
                                      <p:cBhvr>
                                        <p:cTn id="8" dur="200" fill="hold"/>
                                        <p:tgtEl>
                                          <p:spTgt spid="3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 fill="hold"/>
                                        <p:tgtEl>
                                          <p:spTgt spid="38"/>
                                        </p:tgtEl>
                                        <p:attrNameLst>
                                          <p:attrName>fillcolor</p:attrName>
                                        </p:attrNameLst>
                                      </p:cBhvr>
                                      <p:to>
                                        <a:srgbClr val="FFB84C"/>
                                      </p:to>
                                    </p:animClr>
                                    <p:set>
                                      <p:cBhvr>
                                        <p:cTn id="11" dur="200" fill="hold"/>
                                        <p:tgtEl>
                                          <p:spTgt spid="38"/>
                                        </p:tgtEl>
                                        <p:attrNameLst>
                                          <p:attrName>fill.type</p:attrName>
                                        </p:attrNameLst>
                                      </p:cBhvr>
                                      <p:to>
                                        <p:strVal val="solid"/>
                                      </p:to>
                                    </p:set>
                                    <p:set>
                                      <p:cBhvr>
                                        <p:cTn id="12" dur="200" fill="hold"/>
                                        <p:tgtEl>
                                          <p:spTgt spid="38"/>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39"/>
                                        </p:tgtEl>
                                        <p:attrNameLst>
                                          <p:attrName>fillcolor</p:attrName>
                                        </p:attrNameLst>
                                      </p:cBhvr>
                                      <p:to>
                                        <a:srgbClr val="4472C4"/>
                                      </p:to>
                                    </p:animClr>
                                    <p:set>
                                      <p:cBhvr>
                                        <p:cTn id="17" dur="500" fill="hold"/>
                                        <p:tgtEl>
                                          <p:spTgt spid="39"/>
                                        </p:tgtEl>
                                        <p:attrNameLst>
                                          <p:attrName>fill.type</p:attrName>
                                        </p:attrNameLst>
                                      </p:cBhvr>
                                      <p:to>
                                        <p:strVal val="solid"/>
                                      </p:to>
                                    </p:set>
                                    <p:set>
                                      <p:cBhvr>
                                        <p:cTn id="18" dur="500" fill="hold"/>
                                        <p:tgtEl>
                                          <p:spTgt spid="3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36"/>
                                        </p:tgtEl>
                                        <p:attrNameLst>
                                          <p:attrName>fillcolor</p:attrName>
                                        </p:attrNameLst>
                                      </p:cBhvr>
                                      <p:to>
                                        <a:srgbClr val="4472C4"/>
                                      </p:to>
                                    </p:animClr>
                                    <p:set>
                                      <p:cBhvr>
                                        <p:cTn id="21" dur="500" fill="hold"/>
                                        <p:tgtEl>
                                          <p:spTgt spid="36"/>
                                        </p:tgtEl>
                                        <p:attrNameLst>
                                          <p:attrName>fill.type</p:attrName>
                                        </p:attrNameLst>
                                      </p:cBhvr>
                                      <p:to>
                                        <p:strVal val="solid"/>
                                      </p:to>
                                    </p:set>
                                    <p:set>
                                      <p:cBhvr>
                                        <p:cTn id="22" dur="500" fill="hold"/>
                                        <p:tgtEl>
                                          <p:spTgt spid="36"/>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40"/>
                                        </p:tgtEl>
                                        <p:attrNameLst>
                                          <p:attrName>fillcolor</p:attrName>
                                        </p:attrNameLst>
                                      </p:cBhvr>
                                      <p:to>
                                        <a:srgbClr val="4472C4"/>
                                      </p:to>
                                    </p:animClr>
                                    <p:set>
                                      <p:cBhvr>
                                        <p:cTn id="25" dur="500" fill="hold"/>
                                        <p:tgtEl>
                                          <p:spTgt spid="40"/>
                                        </p:tgtEl>
                                        <p:attrNameLst>
                                          <p:attrName>fill.type</p:attrName>
                                        </p:attrNameLst>
                                      </p:cBhvr>
                                      <p:to>
                                        <p:strVal val="solid"/>
                                      </p:to>
                                    </p:set>
                                    <p:set>
                                      <p:cBhvr>
                                        <p:cTn id="26" dur="500" fill="hold"/>
                                        <p:tgtEl>
                                          <p:spTgt spid="40"/>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41"/>
                                        </p:tgtEl>
                                        <p:attrNameLst>
                                          <p:attrName>fillcolor</p:attrName>
                                        </p:attrNameLst>
                                      </p:cBhvr>
                                      <p:to>
                                        <a:srgbClr val="4472C4"/>
                                      </p:to>
                                    </p:animClr>
                                    <p:set>
                                      <p:cBhvr>
                                        <p:cTn id="29" dur="500" fill="hold"/>
                                        <p:tgtEl>
                                          <p:spTgt spid="41"/>
                                        </p:tgtEl>
                                        <p:attrNameLst>
                                          <p:attrName>fill.type</p:attrName>
                                        </p:attrNameLst>
                                      </p:cBhvr>
                                      <p:to>
                                        <p:strVal val="solid"/>
                                      </p:to>
                                    </p:set>
                                    <p:set>
                                      <p:cBhvr>
                                        <p:cTn id="30" dur="500" fill="hold"/>
                                        <p:tgtEl>
                                          <p:spTgt spid="41"/>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45"/>
                                        </p:tgtEl>
                                        <p:attrNameLst>
                                          <p:attrName>fillcolor</p:attrName>
                                        </p:attrNameLst>
                                      </p:cBhvr>
                                      <p:to>
                                        <a:srgbClr val="4472C4"/>
                                      </p:to>
                                    </p:animClr>
                                    <p:set>
                                      <p:cBhvr>
                                        <p:cTn id="33" dur="500" fill="hold"/>
                                        <p:tgtEl>
                                          <p:spTgt spid="45"/>
                                        </p:tgtEl>
                                        <p:attrNameLst>
                                          <p:attrName>fill.type</p:attrName>
                                        </p:attrNameLst>
                                      </p:cBhvr>
                                      <p:to>
                                        <p:strVal val="solid"/>
                                      </p:to>
                                    </p:set>
                                    <p:set>
                                      <p:cBhvr>
                                        <p:cTn id="34" dur="500" fill="hold"/>
                                        <p:tgtEl>
                                          <p:spTgt spid="4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46"/>
                                        </p:tgtEl>
                                        <p:attrNameLst>
                                          <p:attrName>fillcolor</p:attrName>
                                        </p:attrNameLst>
                                      </p:cBhvr>
                                      <p:to>
                                        <a:srgbClr val="4472C4"/>
                                      </p:to>
                                    </p:animClr>
                                    <p:set>
                                      <p:cBhvr>
                                        <p:cTn id="37" dur="500" fill="hold"/>
                                        <p:tgtEl>
                                          <p:spTgt spid="46"/>
                                        </p:tgtEl>
                                        <p:attrNameLst>
                                          <p:attrName>fill.type</p:attrName>
                                        </p:attrNameLst>
                                      </p:cBhvr>
                                      <p:to>
                                        <p:strVal val="solid"/>
                                      </p:to>
                                    </p:set>
                                    <p:set>
                                      <p:cBhvr>
                                        <p:cTn id="38" dur="500" fill="hold"/>
                                        <p:tgtEl>
                                          <p:spTgt spid="4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200"/>
                                        <p:tgtEl>
                                          <p:spTgt spid="4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 fill="hold"/>
                                        <p:tgtEl>
                                          <p:spTgt spid="39"/>
                                        </p:tgtEl>
                                        <p:attrNameLst>
                                          <p:attrName>fillcolor</p:attrName>
                                        </p:attrNameLst>
                                      </p:cBhvr>
                                      <p:to>
                                        <a:srgbClr val="F1F7B5"/>
                                      </p:to>
                                    </p:animClr>
                                    <p:set>
                                      <p:cBhvr>
                                        <p:cTn id="51" dur="200" fill="hold"/>
                                        <p:tgtEl>
                                          <p:spTgt spid="39"/>
                                        </p:tgtEl>
                                        <p:attrNameLst>
                                          <p:attrName>fill.type</p:attrName>
                                        </p:attrNameLst>
                                      </p:cBhvr>
                                      <p:to>
                                        <p:strVal val="solid"/>
                                      </p:to>
                                    </p:set>
                                    <p:set>
                                      <p:cBhvr>
                                        <p:cTn id="52" dur="200" fill="hold"/>
                                        <p:tgtEl>
                                          <p:spTgt spid="39"/>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 fill="hold"/>
                                        <p:tgtEl>
                                          <p:spTgt spid="36"/>
                                        </p:tgtEl>
                                        <p:attrNameLst>
                                          <p:attrName>fillcolor</p:attrName>
                                        </p:attrNameLst>
                                      </p:cBhvr>
                                      <p:to>
                                        <a:srgbClr val="F1F7B5"/>
                                      </p:to>
                                    </p:animClr>
                                    <p:set>
                                      <p:cBhvr>
                                        <p:cTn id="55" dur="200" fill="hold"/>
                                        <p:tgtEl>
                                          <p:spTgt spid="36"/>
                                        </p:tgtEl>
                                        <p:attrNameLst>
                                          <p:attrName>fill.type</p:attrName>
                                        </p:attrNameLst>
                                      </p:cBhvr>
                                      <p:to>
                                        <p:strVal val="solid"/>
                                      </p:to>
                                    </p:set>
                                    <p:set>
                                      <p:cBhvr>
                                        <p:cTn id="56" dur="200" fill="hold"/>
                                        <p:tgtEl>
                                          <p:spTgt spid="36"/>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 fill="hold"/>
                                        <p:tgtEl>
                                          <p:spTgt spid="40"/>
                                        </p:tgtEl>
                                        <p:attrNameLst>
                                          <p:attrName>fillcolor</p:attrName>
                                        </p:attrNameLst>
                                      </p:cBhvr>
                                      <p:to>
                                        <a:srgbClr val="F1F7B5"/>
                                      </p:to>
                                    </p:animClr>
                                    <p:set>
                                      <p:cBhvr>
                                        <p:cTn id="59" dur="200" fill="hold"/>
                                        <p:tgtEl>
                                          <p:spTgt spid="40"/>
                                        </p:tgtEl>
                                        <p:attrNameLst>
                                          <p:attrName>fill.type</p:attrName>
                                        </p:attrNameLst>
                                      </p:cBhvr>
                                      <p:to>
                                        <p:strVal val="solid"/>
                                      </p:to>
                                    </p:set>
                                    <p:set>
                                      <p:cBhvr>
                                        <p:cTn id="60" dur="200" fill="hold"/>
                                        <p:tgtEl>
                                          <p:spTgt spid="40"/>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 fill="hold"/>
                                        <p:tgtEl>
                                          <p:spTgt spid="41"/>
                                        </p:tgtEl>
                                        <p:attrNameLst>
                                          <p:attrName>fillcolor</p:attrName>
                                        </p:attrNameLst>
                                      </p:cBhvr>
                                      <p:to>
                                        <a:srgbClr val="F1F7B5"/>
                                      </p:to>
                                    </p:animClr>
                                    <p:set>
                                      <p:cBhvr>
                                        <p:cTn id="63" dur="200" fill="hold"/>
                                        <p:tgtEl>
                                          <p:spTgt spid="41"/>
                                        </p:tgtEl>
                                        <p:attrNameLst>
                                          <p:attrName>fill.type</p:attrName>
                                        </p:attrNameLst>
                                      </p:cBhvr>
                                      <p:to>
                                        <p:strVal val="solid"/>
                                      </p:to>
                                    </p:set>
                                    <p:set>
                                      <p:cBhvr>
                                        <p:cTn id="64" dur="200" fill="hold"/>
                                        <p:tgtEl>
                                          <p:spTgt spid="41"/>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 fill="hold"/>
                                        <p:tgtEl>
                                          <p:spTgt spid="45"/>
                                        </p:tgtEl>
                                        <p:attrNameLst>
                                          <p:attrName>fillcolor</p:attrName>
                                        </p:attrNameLst>
                                      </p:cBhvr>
                                      <p:to>
                                        <a:srgbClr val="F1F7B5"/>
                                      </p:to>
                                    </p:animClr>
                                    <p:set>
                                      <p:cBhvr>
                                        <p:cTn id="67" dur="200" fill="hold"/>
                                        <p:tgtEl>
                                          <p:spTgt spid="45"/>
                                        </p:tgtEl>
                                        <p:attrNameLst>
                                          <p:attrName>fill.type</p:attrName>
                                        </p:attrNameLst>
                                      </p:cBhvr>
                                      <p:to>
                                        <p:strVal val="solid"/>
                                      </p:to>
                                    </p:set>
                                    <p:set>
                                      <p:cBhvr>
                                        <p:cTn id="68" dur="200" fill="hold"/>
                                        <p:tgtEl>
                                          <p:spTgt spid="45"/>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 fill="hold"/>
                                        <p:tgtEl>
                                          <p:spTgt spid="46"/>
                                        </p:tgtEl>
                                        <p:attrNameLst>
                                          <p:attrName>fillcolor</p:attrName>
                                        </p:attrNameLst>
                                      </p:cBhvr>
                                      <p:to>
                                        <a:srgbClr val="F1F7B5"/>
                                      </p:to>
                                    </p:animClr>
                                    <p:set>
                                      <p:cBhvr>
                                        <p:cTn id="71" dur="200" fill="hold"/>
                                        <p:tgtEl>
                                          <p:spTgt spid="46"/>
                                        </p:tgtEl>
                                        <p:attrNameLst>
                                          <p:attrName>fill.type</p:attrName>
                                        </p:attrNameLst>
                                      </p:cBhvr>
                                      <p:to>
                                        <p:strVal val="solid"/>
                                      </p:to>
                                    </p:set>
                                    <p:set>
                                      <p:cBhvr>
                                        <p:cTn id="72" dur="200" fill="hold"/>
                                        <p:tgtEl>
                                          <p:spTgt spid="46"/>
                                        </p:tgtEl>
                                        <p:attrNameLst>
                                          <p:attrName>fill.on</p:attrName>
                                        </p:attrNameLst>
                                      </p:cBhvr>
                                      <p:to>
                                        <p:strVal val="true"/>
                                      </p:to>
                                    </p:set>
                                  </p:childTnLst>
                                </p:cTn>
                              </p:par>
                            </p:childTnLst>
                          </p:cTn>
                        </p:par>
                        <p:par>
                          <p:cTn id="73" fill="hold">
                            <p:stCondLst>
                              <p:cond delay="200"/>
                            </p:stCondLst>
                            <p:childTnLst>
                              <p:par>
                                <p:cTn id="74" presetID="1" presetClass="emph" presetSubtype="2" fill="hold" nodeType="afterEffect">
                                  <p:stCondLst>
                                    <p:cond delay="0"/>
                                  </p:stCondLst>
                                  <p:childTnLst>
                                    <p:animClr clrSpc="rgb" dir="cw">
                                      <p:cBhvr>
                                        <p:cTn id="75" dur="200" fill="hold"/>
                                        <p:tgtEl>
                                          <p:spTgt spid="39"/>
                                        </p:tgtEl>
                                        <p:attrNameLst>
                                          <p:attrName>fillcolor</p:attrName>
                                        </p:attrNameLst>
                                      </p:cBhvr>
                                      <p:to>
                                        <a:srgbClr val="FFB84C"/>
                                      </p:to>
                                    </p:animClr>
                                    <p:set>
                                      <p:cBhvr>
                                        <p:cTn id="76" dur="200" fill="hold"/>
                                        <p:tgtEl>
                                          <p:spTgt spid="39"/>
                                        </p:tgtEl>
                                        <p:attrNameLst>
                                          <p:attrName>fill.type</p:attrName>
                                        </p:attrNameLst>
                                      </p:cBhvr>
                                      <p:to>
                                        <p:strVal val="solid"/>
                                      </p:to>
                                    </p:set>
                                    <p:set>
                                      <p:cBhvr>
                                        <p:cTn id="77" dur="200" fill="hold"/>
                                        <p:tgtEl>
                                          <p:spTgt spid="39"/>
                                        </p:tgtEl>
                                        <p:attrNameLst>
                                          <p:attrName>fill.on</p:attrName>
                                        </p:attrNameLst>
                                      </p:cBhvr>
                                      <p:to>
                                        <p:strVal val="true"/>
                                      </p:to>
                                    </p:set>
                                  </p:childTnLst>
                                </p:cTn>
                              </p:par>
                            </p:childTnLst>
                          </p:cTn>
                        </p:par>
                        <p:par>
                          <p:cTn id="78" fill="hold">
                            <p:stCondLst>
                              <p:cond delay="400"/>
                            </p:stCondLst>
                            <p:childTnLst>
                              <p:par>
                                <p:cTn id="79" presetID="1" presetClass="emph" presetSubtype="2" fill="hold" nodeType="afterEffect">
                                  <p:stCondLst>
                                    <p:cond delay="0"/>
                                  </p:stCondLst>
                                  <p:childTnLst>
                                    <p:animClr clrSpc="rgb" dir="cw">
                                      <p:cBhvr>
                                        <p:cTn id="80" dur="200" fill="hold"/>
                                        <p:tgtEl>
                                          <p:spTgt spid="38"/>
                                        </p:tgtEl>
                                        <p:attrNameLst>
                                          <p:attrName>fillcolor</p:attrName>
                                        </p:attrNameLst>
                                      </p:cBhvr>
                                      <p:to>
                                        <a:srgbClr val="F1F7B5"/>
                                      </p:to>
                                    </p:animClr>
                                    <p:set>
                                      <p:cBhvr>
                                        <p:cTn id="81" dur="200" fill="hold"/>
                                        <p:tgtEl>
                                          <p:spTgt spid="38"/>
                                        </p:tgtEl>
                                        <p:attrNameLst>
                                          <p:attrName>fill.type</p:attrName>
                                        </p:attrNameLst>
                                      </p:cBhvr>
                                      <p:to>
                                        <p:strVal val="solid"/>
                                      </p:to>
                                    </p:set>
                                    <p:set>
                                      <p:cBhvr>
                                        <p:cTn id="82" dur="200" fill="hold"/>
                                        <p:tgtEl>
                                          <p:spTgt spid="38"/>
                                        </p:tgtEl>
                                        <p:attrNameLst>
                                          <p:attrName>fill.on</p:attrName>
                                        </p:attrNameLst>
                                      </p:cBhvr>
                                      <p:to>
                                        <p:strVal val="true"/>
                                      </p:to>
                                    </p:set>
                                  </p:childTnLst>
                                </p:cTn>
                              </p:par>
                            </p:childTnLst>
                          </p:cTn>
                        </p:par>
                        <p:par>
                          <p:cTn id="83" fill="hold">
                            <p:stCondLst>
                              <p:cond delay="600"/>
                            </p:stCondLst>
                            <p:childTnLst>
                              <p:par>
                                <p:cTn id="84" presetID="9"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dissolve">
                                      <p:cBhvr>
                                        <p:cTn id="86" dur="200"/>
                                        <p:tgtEl>
                                          <p:spTgt spid="48"/>
                                        </p:tgtEl>
                                      </p:cBhvr>
                                    </p:animEffect>
                                  </p:childTnLst>
                                </p:cTn>
                              </p:par>
                            </p:childTnLst>
                          </p:cTn>
                        </p:par>
                        <p:par>
                          <p:cTn id="87" fill="hold">
                            <p:stCondLst>
                              <p:cond delay="800"/>
                            </p:stCondLst>
                            <p:childTnLst>
                              <p:par>
                                <p:cTn id="88" presetID="1" presetClass="emph" presetSubtype="2" fill="hold" nodeType="afterEffect">
                                  <p:stCondLst>
                                    <p:cond delay="0"/>
                                  </p:stCondLst>
                                  <p:childTnLst>
                                    <p:animClr clrSpc="rgb" dir="cw">
                                      <p:cBhvr>
                                        <p:cTn id="89" dur="200" fill="hold"/>
                                        <p:tgtEl>
                                          <p:spTgt spid="36"/>
                                        </p:tgtEl>
                                        <p:attrNameLst>
                                          <p:attrName>fillcolor</p:attrName>
                                        </p:attrNameLst>
                                      </p:cBhvr>
                                      <p:to>
                                        <a:srgbClr val="FFB84C"/>
                                      </p:to>
                                    </p:animClr>
                                    <p:set>
                                      <p:cBhvr>
                                        <p:cTn id="90" dur="200" fill="hold"/>
                                        <p:tgtEl>
                                          <p:spTgt spid="36"/>
                                        </p:tgtEl>
                                        <p:attrNameLst>
                                          <p:attrName>fill.type</p:attrName>
                                        </p:attrNameLst>
                                      </p:cBhvr>
                                      <p:to>
                                        <p:strVal val="solid"/>
                                      </p:to>
                                    </p:set>
                                    <p:set>
                                      <p:cBhvr>
                                        <p:cTn id="91" dur="200" fill="hold"/>
                                        <p:tgtEl>
                                          <p:spTgt spid="36"/>
                                        </p:tgtEl>
                                        <p:attrNameLst>
                                          <p:attrName>fill.on</p:attrName>
                                        </p:attrNameLst>
                                      </p:cBhvr>
                                      <p:to>
                                        <p:strVal val="true"/>
                                      </p:to>
                                    </p:set>
                                  </p:childTnLst>
                                </p:cTn>
                              </p:par>
                            </p:childTnLst>
                          </p:cTn>
                        </p:par>
                        <p:par>
                          <p:cTn id="92" fill="hold">
                            <p:stCondLst>
                              <p:cond delay="1000"/>
                            </p:stCondLst>
                            <p:childTnLst>
                              <p:par>
                                <p:cTn id="93" presetID="1" presetClass="emph" presetSubtype="2" fill="hold" nodeType="afterEffect">
                                  <p:stCondLst>
                                    <p:cond delay="0"/>
                                  </p:stCondLst>
                                  <p:childTnLst>
                                    <p:animClr clrSpc="rgb" dir="cw">
                                      <p:cBhvr>
                                        <p:cTn id="94" dur="200" fill="hold"/>
                                        <p:tgtEl>
                                          <p:spTgt spid="39"/>
                                        </p:tgtEl>
                                        <p:attrNameLst>
                                          <p:attrName>fillcolor</p:attrName>
                                        </p:attrNameLst>
                                      </p:cBhvr>
                                      <p:to>
                                        <a:srgbClr val="F1F7B5"/>
                                      </p:to>
                                    </p:animClr>
                                    <p:set>
                                      <p:cBhvr>
                                        <p:cTn id="95" dur="200" fill="hold"/>
                                        <p:tgtEl>
                                          <p:spTgt spid="39"/>
                                        </p:tgtEl>
                                        <p:attrNameLst>
                                          <p:attrName>fill.type</p:attrName>
                                        </p:attrNameLst>
                                      </p:cBhvr>
                                      <p:to>
                                        <p:strVal val="solid"/>
                                      </p:to>
                                    </p:set>
                                    <p:set>
                                      <p:cBhvr>
                                        <p:cTn id="96" dur="200" fill="hold"/>
                                        <p:tgtEl>
                                          <p:spTgt spid="39"/>
                                        </p:tgtEl>
                                        <p:attrNameLst>
                                          <p:attrName>fill.on</p:attrName>
                                        </p:attrNameLst>
                                      </p:cBhvr>
                                      <p:to>
                                        <p:strVal val="true"/>
                                      </p:to>
                                    </p:set>
                                  </p:childTnLst>
                                </p:cTn>
                              </p:par>
                            </p:childTnLst>
                          </p:cTn>
                        </p:par>
                        <p:par>
                          <p:cTn id="97" fill="hold">
                            <p:stCondLst>
                              <p:cond delay="1200"/>
                            </p:stCondLst>
                            <p:childTnLst>
                              <p:par>
                                <p:cTn id="98" presetID="9"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dissolve">
                                      <p:cBhvr>
                                        <p:cTn id="100" dur="200"/>
                                        <p:tgtEl>
                                          <p:spTgt spid="49"/>
                                        </p:tgtEl>
                                      </p:cBhvr>
                                    </p:animEffect>
                                  </p:childTnLst>
                                </p:cTn>
                              </p:par>
                            </p:childTnLst>
                          </p:cTn>
                        </p:par>
                        <p:par>
                          <p:cTn id="101" fill="hold">
                            <p:stCondLst>
                              <p:cond delay="1400"/>
                            </p:stCondLst>
                            <p:childTnLst>
                              <p:par>
                                <p:cTn id="102" presetID="1" presetClass="emph" presetSubtype="2" fill="hold" nodeType="afterEffect">
                                  <p:stCondLst>
                                    <p:cond delay="0"/>
                                  </p:stCondLst>
                                  <p:childTnLst>
                                    <p:animClr clrSpc="rgb" dir="cw">
                                      <p:cBhvr>
                                        <p:cTn id="103" dur="200" fill="hold"/>
                                        <p:tgtEl>
                                          <p:spTgt spid="40"/>
                                        </p:tgtEl>
                                        <p:attrNameLst>
                                          <p:attrName>fillcolor</p:attrName>
                                        </p:attrNameLst>
                                      </p:cBhvr>
                                      <p:to>
                                        <a:srgbClr val="FFB84C"/>
                                      </p:to>
                                    </p:animClr>
                                    <p:set>
                                      <p:cBhvr>
                                        <p:cTn id="104" dur="200" fill="hold"/>
                                        <p:tgtEl>
                                          <p:spTgt spid="40"/>
                                        </p:tgtEl>
                                        <p:attrNameLst>
                                          <p:attrName>fill.type</p:attrName>
                                        </p:attrNameLst>
                                      </p:cBhvr>
                                      <p:to>
                                        <p:strVal val="solid"/>
                                      </p:to>
                                    </p:set>
                                    <p:set>
                                      <p:cBhvr>
                                        <p:cTn id="105" dur="200" fill="hold"/>
                                        <p:tgtEl>
                                          <p:spTgt spid="40"/>
                                        </p:tgtEl>
                                        <p:attrNameLst>
                                          <p:attrName>fill.on</p:attrName>
                                        </p:attrNameLst>
                                      </p:cBhvr>
                                      <p:to>
                                        <p:strVal val="true"/>
                                      </p:to>
                                    </p:set>
                                  </p:childTnLst>
                                </p:cTn>
                              </p:par>
                            </p:childTnLst>
                          </p:cTn>
                        </p:par>
                        <p:par>
                          <p:cTn id="106" fill="hold">
                            <p:stCondLst>
                              <p:cond delay="1600"/>
                            </p:stCondLst>
                            <p:childTnLst>
                              <p:par>
                                <p:cTn id="107" presetID="1" presetClass="emph" presetSubtype="2" fill="hold" nodeType="afterEffect">
                                  <p:stCondLst>
                                    <p:cond delay="0"/>
                                  </p:stCondLst>
                                  <p:childTnLst>
                                    <p:animClr clrSpc="rgb" dir="cw">
                                      <p:cBhvr>
                                        <p:cTn id="108" dur="200" fill="hold"/>
                                        <p:tgtEl>
                                          <p:spTgt spid="36"/>
                                        </p:tgtEl>
                                        <p:attrNameLst>
                                          <p:attrName>fillcolor</p:attrName>
                                        </p:attrNameLst>
                                      </p:cBhvr>
                                      <p:to>
                                        <a:srgbClr val="F1F7B5"/>
                                      </p:to>
                                    </p:animClr>
                                    <p:set>
                                      <p:cBhvr>
                                        <p:cTn id="109" dur="200" fill="hold"/>
                                        <p:tgtEl>
                                          <p:spTgt spid="36"/>
                                        </p:tgtEl>
                                        <p:attrNameLst>
                                          <p:attrName>fill.type</p:attrName>
                                        </p:attrNameLst>
                                      </p:cBhvr>
                                      <p:to>
                                        <p:strVal val="solid"/>
                                      </p:to>
                                    </p:set>
                                    <p:set>
                                      <p:cBhvr>
                                        <p:cTn id="110" dur="200" fill="hold"/>
                                        <p:tgtEl>
                                          <p:spTgt spid="36"/>
                                        </p:tgtEl>
                                        <p:attrNameLst>
                                          <p:attrName>fill.on</p:attrName>
                                        </p:attrNameLst>
                                      </p:cBhvr>
                                      <p:to>
                                        <p:strVal val="true"/>
                                      </p:to>
                                    </p:set>
                                  </p:childTnLst>
                                </p:cTn>
                              </p:par>
                            </p:childTnLst>
                          </p:cTn>
                        </p:par>
                        <p:par>
                          <p:cTn id="111" fill="hold">
                            <p:stCondLst>
                              <p:cond delay="1800"/>
                            </p:stCondLst>
                            <p:childTnLst>
                              <p:par>
                                <p:cTn id="112" presetID="9" presetClass="entr" presetSubtype="0"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dissolve">
                                      <p:cBhvr>
                                        <p:cTn id="114" dur="200"/>
                                        <p:tgtEl>
                                          <p:spTgt spid="50"/>
                                        </p:tgtEl>
                                      </p:cBhvr>
                                    </p:animEffect>
                                  </p:childTnLst>
                                </p:cTn>
                              </p:par>
                            </p:childTnLst>
                          </p:cTn>
                        </p:par>
                        <p:par>
                          <p:cTn id="115" fill="hold">
                            <p:stCondLst>
                              <p:cond delay="2000"/>
                            </p:stCondLst>
                            <p:childTnLst>
                              <p:par>
                                <p:cTn id="116" presetID="1" presetClass="emph" presetSubtype="2" fill="hold" nodeType="afterEffect">
                                  <p:stCondLst>
                                    <p:cond delay="0"/>
                                  </p:stCondLst>
                                  <p:childTnLst>
                                    <p:animClr clrSpc="rgb" dir="cw">
                                      <p:cBhvr>
                                        <p:cTn id="117" dur="200" fill="hold"/>
                                        <p:tgtEl>
                                          <p:spTgt spid="41"/>
                                        </p:tgtEl>
                                        <p:attrNameLst>
                                          <p:attrName>fillcolor</p:attrName>
                                        </p:attrNameLst>
                                      </p:cBhvr>
                                      <p:to>
                                        <a:srgbClr val="FFB84C"/>
                                      </p:to>
                                    </p:animClr>
                                    <p:set>
                                      <p:cBhvr>
                                        <p:cTn id="118" dur="200" fill="hold"/>
                                        <p:tgtEl>
                                          <p:spTgt spid="41"/>
                                        </p:tgtEl>
                                        <p:attrNameLst>
                                          <p:attrName>fill.type</p:attrName>
                                        </p:attrNameLst>
                                      </p:cBhvr>
                                      <p:to>
                                        <p:strVal val="solid"/>
                                      </p:to>
                                    </p:set>
                                    <p:set>
                                      <p:cBhvr>
                                        <p:cTn id="119" dur="200" fill="hold"/>
                                        <p:tgtEl>
                                          <p:spTgt spid="41"/>
                                        </p:tgtEl>
                                        <p:attrNameLst>
                                          <p:attrName>fill.on</p:attrName>
                                        </p:attrNameLst>
                                      </p:cBhvr>
                                      <p:to>
                                        <p:strVal val="true"/>
                                      </p:to>
                                    </p:set>
                                  </p:childTnLst>
                                </p:cTn>
                              </p:par>
                            </p:childTnLst>
                          </p:cTn>
                        </p:par>
                        <p:par>
                          <p:cTn id="120" fill="hold">
                            <p:stCondLst>
                              <p:cond delay="2200"/>
                            </p:stCondLst>
                            <p:childTnLst>
                              <p:par>
                                <p:cTn id="121" presetID="1" presetClass="emph" presetSubtype="2" fill="hold" nodeType="afterEffect">
                                  <p:stCondLst>
                                    <p:cond delay="0"/>
                                  </p:stCondLst>
                                  <p:childTnLst>
                                    <p:animClr clrSpc="rgb" dir="cw">
                                      <p:cBhvr>
                                        <p:cTn id="122" dur="200" fill="hold"/>
                                        <p:tgtEl>
                                          <p:spTgt spid="40"/>
                                        </p:tgtEl>
                                        <p:attrNameLst>
                                          <p:attrName>fillcolor</p:attrName>
                                        </p:attrNameLst>
                                      </p:cBhvr>
                                      <p:to>
                                        <a:srgbClr val="F1F7B5"/>
                                      </p:to>
                                    </p:animClr>
                                    <p:set>
                                      <p:cBhvr>
                                        <p:cTn id="123" dur="200" fill="hold"/>
                                        <p:tgtEl>
                                          <p:spTgt spid="40"/>
                                        </p:tgtEl>
                                        <p:attrNameLst>
                                          <p:attrName>fill.type</p:attrName>
                                        </p:attrNameLst>
                                      </p:cBhvr>
                                      <p:to>
                                        <p:strVal val="solid"/>
                                      </p:to>
                                    </p:set>
                                    <p:set>
                                      <p:cBhvr>
                                        <p:cTn id="124" dur="200" fill="hold"/>
                                        <p:tgtEl>
                                          <p:spTgt spid="40"/>
                                        </p:tgtEl>
                                        <p:attrNameLst>
                                          <p:attrName>fill.on</p:attrName>
                                        </p:attrNameLst>
                                      </p:cBhvr>
                                      <p:to>
                                        <p:strVal val="true"/>
                                      </p:to>
                                    </p:set>
                                  </p:childTnLst>
                                </p:cTn>
                              </p:par>
                            </p:childTnLst>
                          </p:cTn>
                        </p:par>
                        <p:par>
                          <p:cTn id="125" fill="hold">
                            <p:stCondLst>
                              <p:cond delay="2400"/>
                            </p:stCondLst>
                            <p:childTnLst>
                              <p:par>
                                <p:cTn id="126" presetID="9" presetClass="entr" presetSubtype="0" fill="hold" grpId="0" nodeType="after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dissolve">
                                      <p:cBhvr>
                                        <p:cTn id="128" dur="200"/>
                                        <p:tgtEl>
                                          <p:spTgt spid="51"/>
                                        </p:tgtEl>
                                      </p:cBhvr>
                                    </p:animEffect>
                                  </p:childTnLst>
                                </p:cTn>
                              </p:par>
                            </p:childTnLst>
                          </p:cTn>
                        </p:par>
                        <p:par>
                          <p:cTn id="129" fill="hold">
                            <p:stCondLst>
                              <p:cond delay="2600"/>
                            </p:stCondLst>
                            <p:childTnLst>
                              <p:par>
                                <p:cTn id="130" presetID="1" presetClass="emph" presetSubtype="2" fill="hold" nodeType="afterEffect">
                                  <p:stCondLst>
                                    <p:cond delay="0"/>
                                  </p:stCondLst>
                                  <p:childTnLst>
                                    <p:animClr clrSpc="rgb" dir="cw">
                                      <p:cBhvr>
                                        <p:cTn id="131" dur="200" fill="hold"/>
                                        <p:tgtEl>
                                          <p:spTgt spid="45"/>
                                        </p:tgtEl>
                                        <p:attrNameLst>
                                          <p:attrName>fillcolor</p:attrName>
                                        </p:attrNameLst>
                                      </p:cBhvr>
                                      <p:to>
                                        <a:srgbClr val="FFB84C"/>
                                      </p:to>
                                    </p:animClr>
                                    <p:set>
                                      <p:cBhvr>
                                        <p:cTn id="132" dur="200" fill="hold"/>
                                        <p:tgtEl>
                                          <p:spTgt spid="45"/>
                                        </p:tgtEl>
                                        <p:attrNameLst>
                                          <p:attrName>fill.type</p:attrName>
                                        </p:attrNameLst>
                                      </p:cBhvr>
                                      <p:to>
                                        <p:strVal val="solid"/>
                                      </p:to>
                                    </p:set>
                                    <p:set>
                                      <p:cBhvr>
                                        <p:cTn id="133" dur="200" fill="hold"/>
                                        <p:tgtEl>
                                          <p:spTgt spid="45"/>
                                        </p:tgtEl>
                                        <p:attrNameLst>
                                          <p:attrName>fill.on</p:attrName>
                                        </p:attrNameLst>
                                      </p:cBhvr>
                                      <p:to>
                                        <p:strVal val="true"/>
                                      </p:to>
                                    </p:set>
                                  </p:childTnLst>
                                </p:cTn>
                              </p:par>
                            </p:childTnLst>
                          </p:cTn>
                        </p:par>
                        <p:par>
                          <p:cTn id="134" fill="hold">
                            <p:stCondLst>
                              <p:cond delay="2800"/>
                            </p:stCondLst>
                            <p:childTnLst>
                              <p:par>
                                <p:cTn id="135" presetID="1" presetClass="emph" presetSubtype="2" fill="hold" nodeType="afterEffect">
                                  <p:stCondLst>
                                    <p:cond delay="0"/>
                                  </p:stCondLst>
                                  <p:childTnLst>
                                    <p:animClr clrSpc="rgb" dir="cw">
                                      <p:cBhvr>
                                        <p:cTn id="136" dur="200" fill="hold"/>
                                        <p:tgtEl>
                                          <p:spTgt spid="41"/>
                                        </p:tgtEl>
                                        <p:attrNameLst>
                                          <p:attrName>fillcolor</p:attrName>
                                        </p:attrNameLst>
                                      </p:cBhvr>
                                      <p:to>
                                        <a:srgbClr val="F1F7B5"/>
                                      </p:to>
                                    </p:animClr>
                                    <p:set>
                                      <p:cBhvr>
                                        <p:cTn id="137" dur="200" fill="hold"/>
                                        <p:tgtEl>
                                          <p:spTgt spid="41"/>
                                        </p:tgtEl>
                                        <p:attrNameLst>
                                          <p:attrName>fill.type</p:attrName>
                                        </p:attrNameLst>
                                      </p:cBhvr>
                                      <p:to>
                                        <p:strVal val="solid"/>
                                      </p:to>
                                    </p:set>
                                    <p:set>
                                      <p:cBhvr>
                                        <p:cTn id="138" dur="200" fill="hold"/>
                                        <p:tgtEl>
                                          <p:spTgt spid="41"/>
                                        </p:tgtEl>
                                        <p:attrNameLst>
                                          <p:attrName>fill.on</p:attrName>
                                        </p:attrNameLst>
                                      </p:cBhvr>
                                      <p:to>
                                        <p:strVal val="true"/>
                                      </p:to>
                                    </p:set>
                                  </p:childTnLst>
                                </p:cTn>
                              </p:par>
                            </p:childTnLst>
                          </p:cTn>
                        </p:par>
                        <p:par>
                          <p:cTn id="139" fill="hold">
                            <p:stCondLst>
                              <p:cond delay="3000"/>
                            </p:stCondLst>
                            <p:childTnLst>
                              <p:par>
                                <p:cTn id="140" presetID="9" presetClass="entr" presetSubtype="0" fill="hold" grpId="0" nodeType="after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dissolve">
                                      <p:cBhvr>
                                        <p:cTn id="142" dur="200"/>
                                        <p:tgtEl>
                                          <p:spTgt spid="52"/>
                                        </p:tgtEl>
                                      </p:cBhvr>
                                    </p:animEffect>
                                  </p:childTnLst>
                                </p:cTn>
                              </p:par>
                            </p:childTnLst>
                          </p:cTn>
                        </p:par>
                        <p:par>
                          <p:cTn id="143" fill="hold">
                            <p:stCondLst>
                              <p:cond delay="3200"/>
                            </p:stCondLst>
                            <p:childTnLst>
                              <p:par>
                                <p:cTn id="144" presetID="1" presetClass="emph" presetSubtype="2" fill="hold" nodeType="afterEffect">
                                  <p:stCondLst>
                                    <p:cond delay="0"/>
                                  </p:stCondLst>
                                  <p:childTnLst>
                                    <p:animClr clrSpc="rgb" dir="cw">
                                      <p:cBhvr>
                                        <p:cTn id="145" dur="200" fill="hold"/>
                                        <p:tgtEl>
                                          <p:spTgt spid="46"/>
                                        </p:tgtEl>
                                        <p:attrNameLst>
                                          <p:attrName>fillcolor</p:attrName>
                                        </p:attrNameLst>
                                      </p:cBhvr>
                                      <p:to>
                                        <a:srgbClr val="FFB84C"/>
                                      </p:to>
                                    </p:animClr>
                                    <p:set>
                                      <p:cBhvr>
                                        <p:cTn id="146" dur="200" fill="hold"/>
                                        <p:tgtEl>
                                          <p:spTgt spid="46"/>
                                        </p:tgtEl>
                                        <p:attrNameLst>
                                          <p:attrName>fill.type</p:attrName>
                                        </p:attrNameLst>
                                      </p:cBhvr>
                                      <p:to>
                                        <p:strVal val="solid"/>
                                      </p:to>
                                    </p:set>
                                    <p:set>
                                      <p:cBhvr>
                                        <p:cTn id="147" dur="200" fill="hold"/>
                                        <p:tgtEl>
                                          <p:spTgt spid="46"/>
                                        </p:tgtEl>
                                        <p:attrNameLst>
                                          <p:attrName>fill.on</p:attrName>
                                        </p:attrNameLst>
                                      </p:cBhvr>
                                      <p:to>
                                        <p:strVal val="true"/>
                                      </p:to>
                                    </p:set>
                                  </p:childTnLst>
                                </p:cTn>
                              </p:par>
                            </p:childTnLst>
                          </p:cTn>
                        </p:par>
                        <p:par>
                          <p:cTn id="148" fill="hold">
                            <p:stCondLst>
                              <p:cond delay="3400"/>
                            </p:stCondLst>
                            <p:childTnLst>
                              <p:par>
                                <p:cTn id="149" presetID="1" presetClass="emph" presetSubtype="2" fill="hold" nodeType="afterEffect">
                                  <p:stCondLst>
                                    <p:cond delay="0"/>
                                  </p:stCondLst>
                                  <p:childTnLst>
                                    <p:animClr clrSpc="rgb" dir="cw">
                                      <p:cBhvr>
                                        <p:cTn id="150" dur="200" fill="hold"/>
                                        <p:tgtEl>
                                          <p:spTgt spid="45"/>
                                        </p:tgtEl>
                                        <p:attrNameLst>
                                          <p:attrName>fillcolor</p:attrName>
                                        </p:attrNameLst>
                                      </p:cBhvr>
                                      <p:to>
                                        <a:srgbClr val="F1F7B5"/>
                                      </p:to>
                                    </p:animClr>
                                    <p:set>
                                      <p:cBhvr>
                                        <p:cTn id="151" dur="200" fill="hold"/>
                                        <p:tgtEl>
                                          <p:spTgt spid="45"/>
                                        </p:tgtEl>
                                        <p:attrNameLst>
                                          <p:attrName>fill.type</p:attrName>
                                        </p:attrNameLst>
                                      </p:cBhvr>
                                      <p:to>
                                        <p:strVal val="solid"/>
                                      </p:to>
                                    </p:set>
                                    <p:set>
                                      <p:cBhvr>
                                        <p:cTn id="152" dur="200" fill="hold"/>
                                        <p:tgtEl>
                                          <p:spTgt spid="45"/>
                                        </p:tgtEl>
                                        <p:attrNameLst>
                                          <p:attrName>fill.on</p:attrName>
                                        </p:attrNameLst>
                                      </p:cBhvr>
                                      <p:to>
                                        <p:strVal val="true"/>
                                      </p:to>
                                    </p:set>
                                  </p:childTnLst>
                                </p:cTn>
                              </p:par>
                            </p:childTnLst>
                          </p:cTn>
                        </p:par>
                        <p:par>
                          <p:cTn id="153" fill="hold">
                            <p:stCondLst>
                              <p:cond delay="3600"/>
                            </p:stCondLst>
                            <p:childTnLst>
                              <p:par>
                                <p:cTn id="154" presetID="9" presetClass="entr" presetSubtype="0" fill="hold" grpId="0" nodeType="after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dissolve">
                                      <p:cBhvr>
                                        <p:cTn id="156" dur="200"/>
                                        <p:tgtEl>
                                          <p:spTgt spid="53"/>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nodeType="clickEffect">
                                  <p:stCondLst>
                                    <p:cond delay="0"/>
                                  </p:stCondLst>
                                  <p:childTnLst>
                                    <p:set>
                                      <p:cBhvr>
                                        <p:cTn id="160" dur="1" fill="hold">
                                          <p:stCondLst>
                                            <p:cond delay="0"/>
                                          </p:stCondLst>
                                        </p:cTn>
                                        <p:tgtEl>
                                          <p:spTgt spid="54"/>
                                        </p:tgtEl>
                                        <p:attrNameLst>
                                          <p:attrName>style.visibility</p:attrName>
                                        </p:attrNameLst>
                                      </p:cBhvr>
                                      <p:to>
                                        <p:strVal val="visible"/>
                                      </p:to>
                                    </p:set>
                                    <p:animEffect transition="in" filter="dissolve">
                                      <p:cBhvr>
                                        <p:cTn id="161" dur="500"/>
                                        <p:tgtEl>
                                          <p:spTgt spid="54"/>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dissolve">
                                      <p:cBhvr>
                                        <p:cTn id="164" dur="500"/>
                                        <p:tgtEl>
                                          <p:spTgt spid="56"/>
                                        </p:tgtEl>
                                      </p:cBhvr>
                                    </p:animEffect>
                                  </p:childTnLst>
                                </p:cTn>
                              </p:par>
                            </p:childTnLst>
                          </p:cTn>
                        </p:par>
                        <p:par>
                          <p:cTn id="165" fill="hold">
                            <p:stCondLst>
                              <p:cond delay="500"/>
                            </p:stCondLst>
                            <p:childTnLst>
                              <p:par>
                                <p:cTn id="166" presetID="9" presetClass="entr" presetSubtype="0"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dissolve">
                                      <p:cBhvr>
                                        <p:cTn id="168" dur="500"/>
                                        <p:tgtEl>
                                          <p:spTgt spid="55"/>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grpId="0" nodeType="clickEffect">
                                  <p:stCondLst>
                                    <p:cond delay="0"/>
                                  </p:stCondLst>
                                  <p:childTnLst>
                                    <p:set>
                                      <p:cBhvr>
                                        <p:cTn id="172" dur="1" fill="hold">
                                          <p:stCondLst>
                                            <p:cond delay="0"/>
                                          </p:stCondLst>
                                        </p:cTn>
                                        <p:tgtEl>
                                          <p:spTgt spid="58"/>
                                        </p:tgtEl>
                                        <p:attrNameLst>
                                          <p:attrName>style.visibility</p:attrName>
                                        </p:attrNameLst>
                                      </p:cBhvr>
                                      <p:to>
                                        <p:strVal val="visible"/>
                                      </p:to>
                                    </p:set>
                                    <p:animEffect transition="in" filter="dissolve">
                                      <p:cBhvr>
                                        <p:cTn id="173" dur="500"/>
                                        <p:tgtEl>
                                          <p:spTgt spid="58"/>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dissolve">
                                      <p:cBhvr>
                                        <p:cTn id="178" dur="500"/>
                                        <p:tgtEl>
                                          <p:spTgt spid="57"/>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47" grpId="0"/>
      <p:bldP spid="48" grpId="0"/>
      <p:bldP spid="49" grpId="0"/>
      <p:bldP spid="50" grpId="0"/>
      <p:bldP spid="51" grpId="0"/>
      <p:bldP spid="52" grpId="0"/>
      <p:bldP spid="53" grpId="0"/>
      <p:bldP spid="55" grpId="0" animBg="1"/>
      <p:bldP spid="56" grpId="0"/>
      <p:bldP spid="57" grpId="0"/>
      <p:bldP spid="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Decoding HW 10 With </a:t>
            </a:r>
            <a:r>
              <a:rPr kumimoji="0" lang="en-US" sz="3600" b="1" i="0" u="none" strike="noStrike" kern="1200" cap="none" spc="0" normalizeH="0" baseline="0" noProof="0" dirty="0" err="1">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Astrea</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b="1" dirty="0" err="1"/>
              <a:t>Astrea</a:t>
            </a:r>
            <a:r>
              <a:rPr lang="en-US" b="1" dirty="0"/>
              <a:t> accurately decodes d = 7 in real-time with only 10% of the FPGA</a:t>
            </a:r>
          </a:p>
        </p:txBody>
      </p:sp>
      <p:cxnSp>
        <p:nvCxnSpPr>
          <p:cNvPr id="29" name="Straight Arrow Connector 28">
            <a:extLst>
              <a:ext uri="{FF2B5EF4-FFF2-40B4-BE49-F238E27FC236}">
                <a16:creationId xmlns:a16="http://schemas.microsoft.com/office/drawing/2014/main" id="{1E0B5DC6-F504-FDA9-123C-E5F8032D0BF7}"/>
              </a:ext>
            </a:extLst>
          </p:cNvPr>
          <p:cNvCxnSpPr>
            <a:cxnSpLocks/>
            <a:stCxn id="30" idx="6"/>
            <a:endCxn id="34" idx="1"/>
          </p:cNvCxnSpPr>
          <p:nvPr/>
        </p:nvCxnSpPr>
        <p:spPr>
          <a:xfrm>
            <a:off x="2885847" y="4092140"/>
            <a:ext cx="502862" cy="1881"/>
          </a:xfrm>
          <a:prstGeom prst="straightConnector1">
            <a:avLst/>
          </a:prstGeom>
          <a:noFill/>
          <a:ln w="38100" cap="flat" cmpd="sng" algn="ctr">
            <a:solidFill>
              <a:sysClr val="windowText" lastClr="000000"/>
            </a:solidFill>
            <a:prstDash val="solid"/>
            <a:miter lim="800000"/>
            <a:tailEnd type="triangle"/>
          </a:ln>
          <a:effectLst/>
        </p:spPr>
      </p:cxnSp>
      <p:sp>
        <p:nvSpPr>
          <p:cNvPr id="30" name="Oval 29">
            <a:extLst>
              <a:ext uri="{FF2B5EF4-FFF2-40B4-BE49-F238E27FC236}">
                <a16:creationId xmlns:a16="http://schemas.microsoft.com/office/drawing/2014/main" id="{79BD56C8-EECB-291A-0DC6-879B2D7F2A94}"/>
              </a:ext>
            </a:extLst>
          </p:cNvPr>
          <p:cNvSpPr/>
          <p:nvPr/>
        </p:nvSpPr>
        <p:spPr>
          <a:xfrm>
            <a:off x="599847" y="2949140"/>
            <a:ext cx="2286000" cy="2286000"/>
          </a:xfrm>
          <a:prstGeom prst="ellipse">
            <a:avLst/>
          </a:prstGeom>
          <a:solidFill>
            <a:srgbClr val="FFF7E9"/>
          </a:solidFill>
          <a:ln w="635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FBA0620-3B65-568A-2586-01AB79129DF4}"/>
              </a:ext>
            </a:extLst>
          </p:cNvPr>
          <p:cNvSpPr/>
          <p:nvPr/>
        </p:nvSpPr>
        <p:spPr>
          <a:xfrm>
            <a:off x="1" y="1470833"/>
            <a:ext cx="12192000" cy="631040"/>
          </a:xfrm>
          <a:prstGeom prst="rect">
            <a:avLst/>
          </a:prstGeom>
          <a:solidFill>
            <a:srgbClr val="4472C4"/>
          </a:solid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8A857BB-25EB-7DBE-1958-3E8F69F7F67B}"/>
              </a:ext>
            </a:extLst>
          </p:cNvPr>
          <p:cNvSpPr txBox="1"/>
          <p:nvPr/>
        </p:nvSpPr>
        <p:spPr>
          <a:xfrm>
            <a:off x="1148131" y="1539927"/>
            <a:ext cx="2700611" cy="461665"/>
          </a:xfrm>
          <a:prstGeom prst="rect">
            <a:avLst/>
          </a:prstGeom>
          <a:noFill/>
        </p:spPr>
        <p:txBody>
          <a:bodyPr wrap="none" rtlCol="0">
            <a:spAutoFit/>
          </a:bodyPr>
          <a:lstStyle/>
          <a:p>
            <a:r>
              <a:rPr lang="en-US" sz="2400" dirty="0">
                <a:solidFill>
                  <a:prstClr val="white"/>
                </a:solidFill>
                <a:latin typeface="Meiryo" panose="020B0604030504040204" pitchFamily="34" charset="-128"/>
                <a:ea typeface="Meiryo" panose="020B0604030504040204" pitchFamily="34" charset="-128"/>
              </a:rPr>
              <a:t>HW ≤6 = ≤32ns</a:t>
            </a:r>
          </a:p>
        </p:txBody>
      </p:sp>
      <p:sp>
        <p:nvSpPr>
          <p:cNvPr id="33" name="TextBox 32">
            <a:extLst>
              <a:ext uri="{FF2B5EF4-FFF2-40B4-BE49-F238E27FC236}">
                <a16:creationId xmlns:a16="http://schemas.microsoft.com/office/drawing/2014/main" id="{0378F4EC-0F00-F8B5-8914-317BE41B76A0}"/>
              </a:ext>
            </a:extLst>
          </p:cNvPr>
          <p:cNvSpPr txBox="1"/>
          <p:nvPr/>
        </p:nvSpPr>
        <p:spPr>
          <a:xfrm>
            <a:off x="4996980" y="1561113"/>
            <a:ext cx="2198038" cy="461665"/>
          </a:xfrm>
          <a:prstGeom prst="rect">
            <a:avLst/>
          </a:prstGeom>
          <a:noFill/>
        </p:spPr>
        <p:txBody>
          <a:bodyPr wrap="none" rtlCol="0">
            <a:spAutoFit/>
          </a:bodyPr>
          <a:lstStyle/>
          <a:p>
            <a:r>
              <a:rPr lang="en-US" sz="2400" dirty="0">
                <a:solidFill>
                  <a:prstClr val="white"/>
                </a:solidFill>
                <a:latin typeface="Meiryo" panose="020B0604030504040204" pitchFamily="34" charset="-128"/>
                <a:ea typeface="Meiryo" panose="020B0604030504040204" pitchFamily="34" charset="-128"/>
              </a:rPr>
              <a:t>HW 8 = 60ns</a:t>
            </a:r>
          </a:p>
        </p:txBody>
      </p:sp>
      <p:sp>
        <p:nvSpPr>
          <p:cNvPr id="34" name="Rectangle 33">
            <a:extLst>
              <a:ext uri="{FF2B5EF4-FFF2-40B4-BE49-F238E27FC236}">
                <a16:creationId xmlns:a16="http://schemas.microsoft.com/office/drawing/2014/main" id="{178CEF37-5B7C-203E-AA00-D77EF125D2F7}"/>
              </a:ext>
            </a:extLst>
          </p:cNvPr>
          <p:cNvSpPr/>
          <p:nvPr/>
        </p:nvSpPr>
        <p:spPr>
          <a:xfrm>
            <a:off x="3388709" y="3298493"/>
            <a:ext cx="5495544" cy="1591056"/>
          </a:xfrm>
          <a:prstGeom prst="rect">
            <a:avLst/>
          </a:prstGeom>
          <a:solidFill>
            <a:srgbClr val="C5D2F7"/>
          </a:solidFill>
          <a:ln w="1905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HW 8 Decoder</a:t>
            </a:r>
          </a:p>
        </p:txBody>
      </p:sp>
      <p:sp>
        <p:nvSpPr>
          <p:cNvPr id="35" name="Oval 34">
            <a:extLst>
              <a:ext uri="{FF2B5EF4-FFF2-40B4-BE49-F238E27FC236}">
                <a16:creationId xmlns:a16="http://schemas.microsoft.com/office/drawing/2014/main" id="{1A0C7425-2426-C295-A479-1A9A47BC3634}"/>
              </a:ext>
            </a:extLst>
          </p:cNvPr>
          <p:cNvSpPr/>
          <p:nvPr/>
        </p:nvSpPr>
        <p:spPr>
          <a:xfrm>
            <a:off x="2221409" y="4739609"/>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e</a:t>
            </a:r>
          </a:p>
        </p:txBody>
      </p:sp>
      <p:sp>
        <p:nvSpPr>
          <p:cNvPr id="36" name="Oval 35">
            <a:extLst>
              <a:ext uri="{FF2B5EF4-FFF2-40B4-BE49-F238E27FC236}">
                <a16:creationId xmlns:a16="http://schemas.microsoft.com/office/drawing/2014/main" id="{F21B6B2C-B04B-3084-6786-9580D037B9D6}"/>
              </a:ext>
            </a:extLst>
          </p:cNvPr>
          <p:cNvSpPr/>
          <p:nvPr/>
        </p:nvSpPr>
        <p:spPr>
          <a:xfrm>
            <a:off x="1516679" y="2720540"/>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a</a:t>
            </a:r>
          </a:p>
        </p:txBody>
      </p:sp>
      <p:sp>
        <p:nvSpPr>
          <p:cNvPr id="37" name="Oval 36">
            <a:extLst>
              <a:ext uri="{FF2B5EF4-FFF2-40B4-BE49-F238E27FC236}">
                <a16:creationId xmlns:a16="http://schemas.microsoft.com/office/drawing/2014/main" id="{61DF0114-0C01-487B-01C7-35A674807FD8}"/>
              </a:ext>
            </a:extLst>
          </p:cNvPr>
          <p:cNvSpPr/>
          <p:nvPr/>
        </p:nvSpPr>
        <p:spPr>
          <a:xfrm>
            <a:off x="2221409" y="2924095"/>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b</a:t>
            </a:r>
          </a:p>
        </p:txBody>
      </p:sp>
      <p:sp>
        <p:nvSpPr>
          <p:cNvPr id="38" name="Oval 37">
            <a:extLst>
              <a:ext uri="{FF2B5EF4-FFF2-40B4-BE49-F238E27FC236}">
                <a16:creationId xmlns:a16="http://schemas.microsoft.com/office/drawing/2014/main" id="{3A2DE478-9BDC-0B60-DE53-66F102EDB94E}"/>
              </a:ext>
            </a:extLst>
          </p:cNvPr>
          <p:cNvSpPr/>
          <p:nvPr/>
        </p:nvSpPr>
        <p:spPr>
          <a:xfrm>
            <a:off x="2564376" y="3478399"/>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c</a:t>
            </a:r>
          </a:p>
        </p:txBody>
      </p:sp>
      <p:sp>
        <p:nvSpPr>
          <p:cNvPr id="39" name="Oval 38">
            <a:extLst>
              <a:ext uri="{FF2B5EF4-FFF2-40B4-BE49-F238E27FC236}">
                <a16:creationId xmlns:a16="http://schemas.microsoft.com/office/drawing/2014/main" id="{38F1F56E-9783-8C26-5B7E-A011D7FE3655}"/>
              </a:ext>
            </a:extLst>
          </p:cNvPr>
          <p:cNvSpPr/>
          <p:nvPr/>
        </p:nvSpPr>
        <p:spPr>
          <a:xfrm>
            <a:off x="2564376" y="4248682"/>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d</a:t>
            </a:r>
          </a:p>
        </p:txBody>
      </p:sp>
      <p:sp>
        <p:nvSpPr>
          <p:cNvPr id="40" name="Oval 39">
            <a:extLst>
              <a:ext uri="{FF2B5EF4-FFF2-40B4-BE49-F238E27FC236}">
                <a16:creationId xmlns:a16="http://schemas.microsoft.com/office/drawing/2014/main" id="{DA2E7D57-2416-D2B9-6117-8F93B2CA97A8}"/>
              </a:ext>
            </a:extLst>
          </p:cNvPr>
          <p:cNvSpPr/>
          <p:nvPr/>
        </p:nvSpPr>
        <p:spPr>
          <a:xfrm>
            <a:off x="1516679" y="4959987"/>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x</a:t>
            </a:r>
          </a:p>
        </p:txBody>
      </p:sp>
      <p:sp>
        <p:nvSpPr>
          <p:cNvPr id="41" name="Oval 40">
            <a:extLst>
              <a:ext uri="{FF2B5EF4-FFF2-40B4-BE49-F238E27FC236}">
                <a16:creationId xmlns:a16="http://schemas.microsoft.com/office/drawing/2014/main" id="{97024C8D-756E-4224-B8C6-EFE6A7D936EE}"/>
              </a:ext>
            </a:extLst>
          </p:cNvPr>
          <p:cNvSpPr/>
          <p:nvPr/>
        </p:nvSpPr>
        <p:spPr>
          <a:xfrm>
            <a:off x="903265" y="4739609"/>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y</a:t>
            </a:r>
          </a:p>
        </p:txBody>
      </p:sp>
      <p:sp>
        <p:nvSpPr>
          <p:cNvPr id="42" name="Oval 41">
            <a:extLst>
              <a:ext uri="{FF2B5EF4-FFF2-40B4-BE49-F238E27FC236}">
                <a16:creationId xmlns:a16="http://schemas.microsoft.com/office/drawing/2014/main" id="{F9ED1C67-5770-EED6-927F-D9096DD47D17}"/>
              </a:ext>
            </a:extLst>
          </p:cNvPr>
          <p:cNvSpPr/>
          <p:nvPr/>
        </p:nvSpPr>
        <p:spPr>
          <a:xfrm>
            <a:off x="464118" y="4248682"/>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z</a:t>
            </a:r>
          </a:p>
        </p:txBody>
      </p:sp>
      <p:sp>
        <p:nvSpPr>
          <p:cNvPr id="43" name="Oval 42">
            <a:extLst>
              <a:ext uri="{FF2B5EF4-FFF2-40B4-BE49-F238E27FC236}">
                <a16:creationId xmlns:a16="http://schemas.microsoft.com/office/drawing/2014/main" id="{7866A9C6-67F7-ADF9-165A-446A4E2002A0}"/>
              </a:ext>
            </a:extLst>
          </p:cNvPr>
          <p:cNvSpPr/>
          <p:nvPr/>
        </p:nvSpPr>
        <p:spPr>
          <a:xfrm>
            <a:off x="464118" y="3478399"/>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u</a:t>
            </a:r>
          </a:p>
        </p:txBody>
      </p:sp>
      <p:sp>
        <p:nvSpPr>
          <p:cNvPr id="44" name="Oval 43">
            <a:extLst>
              <a:ext uri="{FF2B5EF4-FFF2-40B4-BE49-F238E27FC236}">
                <a16:creationId xmlns:a16="http://schemas.microsoft.com/office/drawing/2014/main" id="{BF77DDEB-A662-BF5E-442F-95EBDF1677F3}"/>
              </a:ext>
            </a:extLst>
          </p:cNvPr>
          <p:cNvSpPr/>
          <p:nvPr/>
        </p:nvSpPr>
        <p:spPr>
          <a:xfrm>
            <a:off x="903265" y="2928448"/>
            <a:ext cx="457200" cy="45720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v</a:t>
            </a:r>
          </a:p>
        </p:txBody>
      </p:sp>
      <p:sp>
        <p:nvSpPr>
          <p:cNvPr id="45" name="TextBox 44">
            <a:extLst>
              <a:ext uri="{FF2B5EF4-FFF2-40B4-BE49-F238E27FC236}">
                <a16:creationId xmlns:a16="http://schemas.microsoft.com/office/drawing/2014/main" id="{21BC54C0-237F-BCA8-495E-A739ADDF9A8D}"/>
              </a:ext>
            </a:extLst>
          </p:cNvPr>
          <p:cNvSpPr txBox="1"/>
          <p:nvPr/>
        </p:nvSpPr>
        <p:spPr>
          <a:xfrm>
            <a:off x="8290421" y="1556092"/>
            <a:ext cx="2579552" cy="461665"/>
          </a:xfrm>
          <a:prstGeom prst="rect">
            <a:avLst/>
          </a:prstGeom>
          <a:noFill/>
        </p:spPr>
        <p:txBody>
          <a:bodyPr wrap="none" rtlCol="0">
            <a:spAutoFit/>
          </a:bodyPr>
          <a:lstStyle/>
          <a:p>
            <a:r>
              <a:rPr lang="en-US" sz="2400" dirty="0">
                <a:solidFill>
                  <a:prstClr val="white"/>
                </a:solidFill>
                <a:latin typeface="Meiryo" panose="020B0604030504040204" pitchFamily="34" charset="-128"/>
                <a:ea typeface="Meiryo" panose="020B0604030504040204" pitchFamily="34" charset="-128"/>
              </a:rPr>
              <a:t>HW 10 = 456ns</a:t>
            </a:r>
          </a:p>
        </p:txBody>
      </p:sp>
      <p:cxnSp>
        <p:nvCxnSpPr>
          <p:cNvPr id="46" name="Straight Arrow Connector 45">
            <a:extLst>
              <a:ext uri="{FF2B5EF4-FFF2-40B4-BE49-F238E27FC236}">
                <a16:creationId xmlns:a16="http://schemas.microsoft.com/office/drawing/2014/main" id="{33CAC91A-D15B-2249-1967-D9A0A33CDED2}"/>
              </a:ext>
            </a:extLst>
          </p:cNvPr>
          <p:cNvCxnSpPr>
            <a:cxnSpLocks/>
            <a:stCxn id="34" idx="3"/>
            <a:endCxn id="47" idx="1"/>
          </p:cNvCxnSpPr>
          <p:nvPr/>
        </p:nvCxnSpPr>
        <p:spPr>
          <a:xfrm flipV="1">
            <a:off x="8884253" y="4092574"/>
            <a:ext cx="384814" cy="1447"/>
          </a:xfrm>
          <a:prstGeom prst="straightConnector1">
            <a:avLst/>
          </a:prstGeom>
          <a:noFill/>
          <a:ln w="38100" cap="flat" cmpd="sng" algn="ctr">
            <a:solidFill>
              <a:sysClr val="windowText" lastClr="000000"/>
            </a:solidFill>
            <a:prstDash val="solid"/>
            <a:miter lim="800000"/>
            <a:tailEnd type="triangle"/>
          </a:ln>
          <a:effectLst/>
        </p:spPr>
      </p:cxnSp>
      <p:sp>
        <p:nvSpPr>
          <p:cNvPr id="47" name="Rectangle 46">
            <a:extLst>
              <a:ext uri="{FF2B5EF4-FFF2-40B4-BE49-F238E27FC236}">
                <a16:creationId xmlns:a16="http://schemas.microsoft.com/office/drawing/2014/main" id="{F4057B99-6F6D-6DC1-1F4F-2ED58CA03001}"/>
              </a:ext>
            </a:extLst>
          </p:cNvPr>
          <p:cNvSpPr/>
          <p:nvPr/>
        </p:nvSpPr>
        <p:spPr>
          <a:xfrm>
            <a:off x="9269067" y="2869263"/>
            <a:ext cx="828053" cy="2446622"/>
          </a:xfrm>
          <a:prstGeom prst="rect">
            <a:avLst/>
          </a:prstGeom>
          <a:solidFill>
            <a:srgbClr val="FFF7E9"/>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C24F1104-7FAA-77DC-A48D-A5611A4838E3}"/>
              </a:ext>
            </a:extLst>
          </p:cNvPr>
          <p:cNvSpPr txBox="1"/>
          <p:nvPr/>
        </p:nvSpPr>
        <p:spPr>
          <a:xfrm>
            <a:off x="9269067" y="2924095"/>
            <a:ext cx="813043" cy="461665"/>
          </a:xfrm>
          <a:prstGeom prst="rect">
            <a:avLst/>
          </a:prstGeom>
          <a:noFill/>
        </p:spPr>
        <p:txBody>
          <a:bodyPr wrap="none" rtlCol="0">
            <a:spAutoFit/>
          </a:bodyPr>
          <a:lstStyle/>
          <a:p>
            <a:pPr algn="ctr"/>
            <a:r>
              <a:rPr lang="en-US" sz="2400" dirty="0">
                <a:solidFill>
                  <a:prstClr val="black"/>
                </a:solidFill>
                <a:latin typeface="Meiryo" panose="020B0604030504040204" pitchFamily="34" charset="-128"/>
                <a:ea typeface="Meiryo" panose="020B0604030504040204" pitchFamily="34" charset="-128"/>
              </a:rPr>
              <a:t>PM1</a:t>
            </a:r>
          </a:p>
        </p:txBody>
      </p:sp>
      <p:sp>
        <p:nvSpPr>
          <p:cNvPr id="49" name="TextBox 48">
            <a:extLst>
              <a:ext uri="{FF2B5EF4-FFF2-40B4-BE49-F238E27FC236}">
                <a16:creationId xmlns:a16="http://schemas.microsoft.com/office/drawing/2014/main" id="{BE715A67-BB87-6301-20F6-86559DF6B22E}"/>
              </a:ext>
            </a:extLst>
          </p:cNvPr>
          <p:cNvSpPr txBox="1"/>
          <p:nvPr/>
        </p:nvSpPr>
        <p:spPr>
          <a:xfrm>
            <a:off x="9284420" y="4826334"/>
            <a:ext cx="813043" cy="461665"/>
          </a:xfrm>
          <a:prstGeom prst="rect">
            <a:avLst/>
          </a:prstGeom>
          <a:noFill/>
        </p:spPr>
        <p:txBody>
          <a:bodyPr wrap="none" rtlCol="0">
            <a:spAutoFit/>
          </a:bodyPr>
          <a:lstStyle/>
          <a:p>
            <a:pPr algn="ctr"/>
            <a:r>
              <a:rPr lang="en-US" sz="2400" dirty="0">
                <a:solidFill>
                  <a:prstClr val="black"/>
                </a:solidFill>
                <a:latin typeface="Meiryo" panose="020B0604030504040204" pitchFamily="34" charset="-128"/>
                <a:ea typeface="Meiryo" panose="020B0604030504040204" pitchFamily="34" charset="-128"/>
              </a:rPr>
              <a:t>PM9</a:t>
            </a:r>
          </a:p>
        </p:txBody>
      </p:sp>
      <p:sp>
        <p:nvSpPr>
          <p:cNvPr id="50" name="TextBox 49">
            <a:extLst>
              <a:ext uri="{FF2B5EF4-FFF2-40B4-BE49-F238E27FC236}">
                <a16:creationId xmlns:a16="http://schemas.microsoft.com/office/drawing/2014/main" id="{19869B6C-5878-509E-5EF0-D8C07E118872}"/>
              </a:ext>
            </a:extLst>
          </p:cNvPr>
          <p:cNvSpPr txBox="1"/>
          <p:nvPr/>
        </p:nvSpPr>
        <p:spPr>
          <a:xfrm rot="16200000">
            <a:off x="9113690" y="3852906"/>
            <a:ext cx="1043877" cy="461665"/>
          </a:xfrm>
          <a:prstGeom prst="rect">
            <a:avLst/>
          </a:prstGeom>
          <a:noFill/>
        </p:spPr>
        <p:txBody>
          <a:bodyPr wrap="none" rtlCol="0" anchor="ctr">
            <a:spAutoFit/>
          </a:bodyPr>
          <a:lstStyle/>
          <a:p>
            <a:pPr algn="ctr"/>
            <a:r>
              <a:rPr lang="en-US" sz="2400" dirty="0">
                <a:solidFill>
                  <a:prstClr val="black"/>
                </a:solidFill>
                <a:latin typeface="Meiryo" panose="020B0604030504040204" pitchFamily="34" charset="-128"/>
                <a:ea typeface="Meiryo" panose="020B0604030504040204" pitchFamily="34" charset="-128"/>
              </a:rPr>
              <a:t>........</a:t>
            </a:r>
          </a:p>
        </p:txBody>
      </p:sp>
      <p:cxnSp>
        <p:nvCxnSpPr>
          <p:cNvPr id="51" name="Straight Arrow Connector 50">
            <a:extLst>
              <a:ext uri="{FF2B5EF4-FFF2-40B4-BE49-F238E27FC236}">
                <a16:creationId xmlns:a16="http://schemas.microsoft.com/office/drawing/2014/main" id="{AE3E8E00-F68A-9912-9788-316DDF415DF5}"/>
              </a:ext>
            </a:extLst>
          </p:cNvPr>
          <p:cNvCxnSpPr>
            <a:cxnSpLocks/>
            <a:stCxn id="47" idx="3"/>
            <a:endCxn id="52" idx="1"/>
          </p:cNvCxnSpPr>
          <p:nvPr/>
        </p:nvCxnSpPr>
        <p:spPr>
          <a:xfrm>
            <a:off x="10097120" y="4092574"/>
            <a:ext cx="536046" cy="2233"/>
          </a:xfrm>
          <a:prstGeom prst="straightConnector1">
            <a:avLst/>
          </a:prstGeom>
          <a:noFill/>
          <a:ln w="38100" cap="flat" cmpd="sng" algn="ctr">
            <a:solidFill>
              <a:sysClr val="windowText" lastClr="000000"/>
            </a:solidFill>
            <a:prstDash val="solid"/>
            <a:miter lim="800000"/>
            <a:tailEnd type="triangle"/>
          </a:ln>
          <a:effectLst/>
        </p:spPr>
      </p:cxnSp>
      <p:sp>
        <p:nvSpPr>
          <p:cNvPr id="52" name="TextBox 51">
            <a:extLst>
              <a:ext uri="{FF2B5EF4-FFF2-40B4-BE49-F238E27FC236}">
                <a16:creationId xmlns:a16="http://schemas.microsoft.com/office/drawing/2014/main" id="{58580164-113A-CC54-160B-19A8A67F5656}"/>
              </a:ext>
            </a:extLst>
          </p:cNvPr>
          <p:cNvSpPr txBox="1"/>
          <p:nvPr/>
        </p:nvSpPr>
        <p:spPr>
          <a:xfrm>
            <a:off x="10633166" y="3863974"/>
            <a:ext cx="1262743" cy="461665"/>
          </a:xfrm>
          <a:prstGeom prst="rect">
            <a:avLst/>
          </a:prstGeom>
          <a:solidFill>
            <a:srgbClr val="FFB84C"/>
          </a:solidFill>
          <a:ln>
            <a:solidFill>
              <a:sysClr val="windowText" lastClr="000000"/>
            </a:solidFill>
            <a:prstDash val="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MWPM</a:t>
            </a:r>
          </a:p>
        </p:txBody>
      </p:sp>
      <p:sp>
        <p:nvSpPr>
          <p:cNvPr id="54" name="Rectangle 53">
            <a:extLst>
              <a:ext uri="{FF2B5EF4-FFF2-40B4-BE49-F238E27FC236}">
                <a16:creationId xmlns:a16="http://schemas.microsoft.com/office/drawing/2014/main" id="{CC6D3F2F-1430-F731-F4F2-8EA365C3DDF9}"/>
              </a:ext>
            </a:extLst>
          </p:cNvPr>
          <p:cNvSpPr/>
          <p:nvPr/>
        </p:nvSpPr>
        <p:spPr>
          <a:xfrm>
            <a:off x="642938" y="2504126"/>
            <a:ext cx="10987087" cy="3182299"/>
          </a:xfrm>
          <a:prstGeom prst="rect">
            <a:avLst/>
          </a:prstGeom>
          <a:solidFill>
            <a:srgbClr val="C5D2F7"/>
          </a:solid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56" name="TextBox 55">
            <a:extLst>
              <a:ext uri="{FF2B5EF4-FFF2-40B4-BE49-F238E27FC236}">
                <a16:creationId xmlns:a16="http://schemas.microsoft.com/office/drawing/2014/main" id="{F13FD159-14AF-D24D-6038-1A06DAC580D0}"/>
              </a:ext>
            </a:extLst>
          </p:cNvPr>
          <p:cNvSpPr txBox="1"/>
          <p:nvPr/>
        </p:nvSpPr>
        <p:spPr>
          <a:xfrm>
            <a:off x="4143375" y="3802887"/>
            <a:ext cx="3986212" cy="584775"/>
          </a:xfrm>
          <a:prstGeom prst="rect">
            <a:avLst/>
          </a:prstGeom>
          <a:noFill/>
        </p:spPr>
        <p:txBody>
          <a:bodyPr wrap="square" rtlCol="0" anchor="ctr">
            <a:spAutoFit/>
          </a:bodyPr>
          <a:lstStyle/>
          <a:p>
            <a:pPr algn="ctr"/>
            <a:r>
              <a:rPr lang="en-US" sz="3200" b="1" dirty="0">
                <a:solidFill>
                  <a:prstClr val="black"/>
                </a:solidFill>
                <a:latin typeface="Meiryo" panose="020B0604030504040204" pitchFamily="34" charset="-128"/>
                <a:ea typeface="Meiryo" panose="020B0604030504040204" pitchFamily="34" charset="-128"/>
              </a:rPr>
              <a:t>HW 8 Decoder</a:t>
            </a:r>
          </a:p>
        </p:txBody>
      </p:sp>
    </p:spTree>
    <p:extLst>
      <p:ext uri="{BB962C8B-B14F-4D97-AF65-F5344CB8AC3E}">
        <p14:creationId xmlns:p14="http://schemas.microsoft.com/office/powerpoint/2010/main" val="16156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54"/>
                                        </p:tgtEl>
                                      </p:cBhvr>
                                      <p:by x="50000" y="50000"/>
                                    </p:animScale>
                                  </p:childTnLst>
                                </p:cTn>
                              </p:par>
                              <p:par>
                                <p:cTn id="7" presetID="9"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dissolve">
                                      <p:cBhvr>
                                        <p:cTn id="9" dur="500"/>
                                        <p:tgtEl>
                                          <p:spTgt spid="30"/>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dissolve">
                                      <p:cBhvr>
                                        <p:cTn id="24" dur="500"/>
                                        <p:tgtEl>
                                          <p:spTgt spid="3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dissolve">
                                      <p:cBhvr>
                                        <p:cTn id="33" dur="500"/>
                                        <p:tgtEl>
                                          <p:spTgt spid="4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dissolve">
                                      <p:cBhvr>
                                        <p:cTn id="36" dur="500"/>
                                        <p:tgtEl>
                                          <p:spTgt spid="4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dissolve">
                                      <p:cBhvr>
                                        <p:cTn id="39" dur="500"/>
                                        <p:tgtEl>
                                          <p:spTgt spid="44"/>
                                        </p:tgtEl>
                                      </p:cBhvr>
                                    </p:animEffect>
                                  </p:childTnLst>
                                </p:cTn>
                              </p:par>
                              <p:par>
                                <p:cTn id="40" presetID="9"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100" fill="hold"/>
                                        <p:tgtEl>
                                          <p:spTgt spid="36"/>
                                        </p:tgtEl>
                                        <p:attrNameLst>
                                          <p:attrName>fillcolor</p:attrName>
                                        </p:attrNameLst>
                                      </p:cBhvr>
                                      <p:to>
                                        <a:srgbClr val="FFB84C"/>
                                      </p:to>
                                    </p:animClr>
                                    <p:set>
                                      <p:cBhvr>
                                        <p:cTn id="47" dur="100" fill="hold"/>
                                        <p:tgtEl>
                                          <p:spTgt spid="36"/>
                                        </p:tgtEl>
                                        <p:attrNameLst>
                                          <p:attrName>fill.type</p:attrName>
                                        </p:attrNameLst>
                                      </p:cBhvr>
                                      <p:to>
                                        <p:strVal val="solid"/>
                                      </p:to>
                                    </p:set>
                                    <p:set>
                                      <p:cBhvr>
                                        <p:cTn id="48" dur="100" fill="hold"/>
                                        <p:tgtEl>
                                          <p:spTgt spid="36"/>
                                        </p:tgtEl>
                                        <p:attrNameLst>
                                          <p:attrName>fill.on</p:attrName>
                                        </p:attrNameLst>
                                      </p:cBhvr>
                                      <p:to>
                                        <p:strVal val="true"/>
                                      </p:to>
                                    </p:set>
                                  </p:childTnLst>
                                </p:cTn>
                              </p:par>
                              <p:par>
                                <p:cTn id="49" presetID="9"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dissolve">
                                      <p:cBhvr>
                                        <p:cTn id="51" dur="100"/>
                                        <p:tgtEl>
                                          <p:spTgt spid="4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dissolve">
                                      <p:cBhvr>
                                        <p:cTn id="54" dur="100"/>
                                        <p:tgtEl>
                                          <p:spTgt spid="47"/>
                                        </p:tgtEl>
                                      </p:cBhvr>
                                    </p:animEffect>
                                  </p:childTnLst>
                                </p:cTn>
                              </p:par>
                            </p:childTnLst>
                          </p:cTn>
                        </p:par>
                        <p:par>
                          <p:cTn id="55" fill="hold">
                            <p:stCondLst>
                              <p:cond delay="100"/>
                            </p:stCondLst>
                            <p:childTnLst>
                              <p:par>
                                <p:cTn id="56" presetID="1" presetClass="emph" presetSubtype="2" fill="hold" nodeType="afterEffect">
                                  <p:stCondLst>
                                    <p:cond delay="0"/>
                                  </p:stCondLst>
                                  <p:childTnLst>
                                    <p:animClr clrSpc="rgb" dir="cw">
                                      <p:cBhvr>
                                        <p:cTn id="57" dur="100" fill="hold"/>
                                        <p:tgtEl>
                                          <p:spTgt spid="37"/>
                                        </p:tgtEl>
                                        <p:attrNameLst>
                                          <p:attrName>fillcolor</p:attrName>
                                        </p:attrNameLst>
                                      </p:cBhvr>
                                      <p:to>
                                        <a:srgbClr val="FFB84C"/>
                                      </p:to>
                                    </p:animClr>
                                    <p:set>
                                      <p:cBhvr>
                                        <p:cTn id="58" dur="100" fill="hold"/>
                                        <p:tgtEl>
                                          <p:spTgt spid="37"/>
                                        </p:tgtEl>
                                        <p:attrNameLst>
                                          <p:attrName>fill.type</p:attrName>
                                        </p:attrNameLst>
                                      </p:cBhvr>
                                      <p:to>
                                        <p:strVal val="solid"/>
                                      </p:to>
                                    </p:set>
                                    <p:set>
                                      <p:cBhvr>
                                        <p:cTn id="59" dur="100" fill="hold"/>
                                        <p:tgtEl>
                                          <p:spTgt spid="37"/>
                                        </p:tgtEl>
                                        <p:attrNameLst>
                                          <p:attrName>fill.on</p:attrName>
                                        </p:attrNameLst>
                                      </p:cBhvr>
                                      <p:to>
                                        <p:strVal val="true"/>
                                      </p:to>
                                    </p:set>
                                  </p:childTnLst>
                                </p:cTn>
                              </p:par>
                            </p:childTnLst>
                          </p:cTn>
                        </p:par>
                        <p:par>
                          <p:cTn id="60" fill="hold">
                            <p:stCondLst>
                              <p:cond delay="200"/>
                            </p:stCondLst>
                            <p:childTnLst>
                              <p:par>
                                <p:cTn id="61" presetID="9"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dissolve">
                                      <p:cBhvr>
                                        <p:cTn id="63" dur="100"/>
                                        <p:tgtEl>
                                          <p:spTgt spid="48"/>
                                        </p:tgtEl>
                                      </p:cBhvr>
                                    </p:animEffect>
                                  </p:childTnLst>
                                </p:cTn>
                              </p:par>
                              <p:par>
                                <p:cTn id="64" presetID="1" presetClass="emph" presetSubtype="2" fill="hold" nodeType="withEffect">
                                  <p:stCondLst>
                                    <p:cond delay="0"/>
                                  </p:stCondLst>
                                  <p:childTnLst>
                                    <p:animClr clrSpc="rgb" dir="cw">
                                      <p:cBhvr>
                                        <p:cTn id="65" dur="100" fill="hold"/>
                                        <p:tgtEl>
                                          <p:spTgt spid="38"/>
                                        </p:tgtEl>
                                        <p:attrNameLst>
                                          <p:attrName>fillcolor</p:attrName>
                                        </p:attrNameLst>
                                      </p:cBhvr>
                                      <p:to>
                                        <a:srgbClr val="FFB84C"/>
                                      </p:to>
                                    </p:animClr>
                                    <p:set>
                                      <p:cBhvr>
                                        <p:cTn id="66" dur="100" fill="hold"/>
                                        <p:tgtEl>
                                          <p:spTgt spid="38"/>
                                        </p:tgtEl>
                                        <p:attrNameLst>
                                          <p:attrName>fill.type</p:attrName>
                                        </p:attrNameLst>
                                      </p:cBhvr>
                                      <p:to>
                                        <p:strVal val="solid"/>
                                      </p:to>
                                    </p:set>
                                    <p:set>
                                      <p:cBhvr>
                                        <p:cTn id="67" dur="100" fill="hold"/>
                                        <p:tgtEl>
                                          <p:spTgt spid="38"/>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 fill="hold"/>
                                        <p:tgtEl>
                                          <p:spTgt spid="37"/>
                                        </p:tgtEl>
                                        <p:attrNameLst>
                                          <p:attrName>fillcolor</p:attrName>
                                        </p:attrNameLst>
                                      </p:cBhvr>
                                      <p:to>
                                        <a:srgbClr val="F1F7B5"/>
                                      </p:to>
                                    </p:animClr>
                                    <p:set>
                                      <p:cBhvr>
                                        <p:cTn id="70" dur="100" fill="hold"/>
                                        <p:tgtEl>
                                          <p:spTgt spid="37"/>
                                        </p:tgtEl>
                                        <p:attrNameLst>
                                          <p:attrName>fill.type</p:attrName>
                                        </p:attrNameLst>
                                      </p:cBhvr>
                                      <p:to>
                                        <p:strVal val="solid"/>
                                      </p:to>
                                    </p:set>
                                    <p:set>
                                      <p:cBhvr>
                                        <p:cTn id="71" dur="100" fill="hold"/>
                                        <p:tgtEl>
                                          <p:spTgt spid="37"/>
                                        </p:tgtEl>
                                        <p:attrNameLst>
                                          <p:attrName>fill.on</p:attrName>
                                        </p:attrNameLst>
                                      </p:cBhvr>
                                      <p:to>
                                        <p:strVal val="true"/>
                                      </p:to>
                                    </p:set>
                                  </p:childTnLst>
                                </p:cTn>
                              </p:par>
                            </p:childTnLst>
                          </p:cTn>
                        </p:par>
                        <p:par>
                          <p:cTn id="72" fill="hold">
                            <p:stCondLst>
                              <p:cond delay="300"/>
                            </p:stCondLst>
                            <p:childTnLst>
                              <p:par>
                                <p:cTn id="73" presetID="1" presetClass="emph" presetSubtype="2" fill="hold" nodeType="afterEffect">
                                  <p:stCondLst>
                                    <p:cond delay="0"/>
                                  </p:stCondLst>
                                  <p:childTnLst>
                                    <p:animClr clrSpc="rgb" dir="cw">
                                      <p:cBhvr>
                                        <p:cTn id="74" dur="100" fill="hold"/>
                                        <p:tgtEl>
                                          <p:spTgt spid="39"/>
                                        </p:tgtEl>
                                        <p:attrNameLst>
                                          <p:attrName>fillcolor</p:attrName>
                                        </p:attrNameLst>
                                      </p:cBhvr>
                                      <p:to>
                                        <a:srgbClr val="FFB84C"/>
                                      </p:to>
                                    </p:animClr>
                                    <p:set>
                                      <p:cBhvr>
                                        <p:cTn id="75" dur="100" fill="hold"/>
                                        <p:tgtEl>
                                          <p:spTgt spid="39"/>
                                        </p:tgtEl>
                                        <p:attrNameLst>
                                          <p:attrName>fill.type</p:attrName>
                                        </p:attrNameLst>
                                      </p:cBhvr>
                                      <p:to>
                                        <p:strVal val="solid"/>
                                      </p:to>
                                    </p:set>
                                    <p:set>
                                      <p:cBhvr>
                                        <p:cTn id="76" dur="100" fill="hold"/>
                                        <p:tgtEl>
                                          <p:spTgt spid="39"/>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 fill="hold"/>
                                        <p:tgtEl>
                                          <p:spTgt spid="38"/>
                                        </p:tgtEl>
                                        <p:attrNameLst>
                                          <p:attrName>fillcolor</p:attrName>
                                        </p:attrNameLst>
                                      </p:cBhvr>
                                      <p:to>
                                        <a:srgbClr val="F1F7B5"/>
                                      </p:to>
                                    </p:animClr>
                                    <p:set>
                                      <p:cBhvr>
                                        <p:cTn id="79" dur="100" fill="hold"/>
                                        <p:tgtEl>
                                          <p:spTgt spid="38"/>
                                        </p:tgtEl>
                                        <p:attrNameLst>
                                          <p:attrName>fill.type</p:attrName>
                                        </p:attrNameLst>
                                      </p:cBhvr>
                                      <p:to>
                                        <p:strVal val="solid"/>
                                      </p:to>
                                    </p:set>
                                    <p:set>
                                      <p:cBhvr>
                                        <p:cTn id="80" dur="100" fill="hold"/>
                                        <p:tgtEl>
                                          <p:spTgt spid="38"/>
                                        </p:tgtEl>
                                        <p:attrNameLst>
                                          <p:attrName>fill.on</p:attrName>
                                        </p:attrNameLst>
                                      </p:cBhvr>
                                      <p:to>
                                        <p:strVal val="true"/>
                                      </p:to>
                                    </p:set>
                                  </p:childTnLst>
                                </p:cTn>
                              </p:par>
                            </p:childTnLst>
                          </p:cTn>
                        </p:par>
                        <p:par>
                          <p:cTn id="81" fill="hold">
                            <p:stCondLst>
                              <p:cond delay="400"/>
                            </p:stCondLst>
                            <p:childTnLst>
                              <p:par>
                                <p:cTn id="82" presetID="1" presetClass="emph" presetSubtype="2" fill="hold" nodeType="afterEffect">
                                  <p:stCondLst>
                                    <p:cond delay="0"/>
                                  </p:stCondLst>
                                  <p:childTnLst>
                                    <p:animClr clrSpc="rgb" dir="cw">
                                      <p:cBhvr>
                                        <p:cTn id="83" dur="100" fill="hold"/>
                                        <p:tgtEl>
                                          <p:spTgt spid="35"/>
                                        </p:tgtEl>
                                        <p:attrNameLst>
                                          <p:attrName>fillcolor</p:attrName>
                                        </p:attrNameLst>
                                      </p:cBhvr>
                                      <p:to>
                                        <a:srgbClr val="FFB84C"/>
                                      </p:to>
                                    </p:animClr>
                                    <p:set>
                                      <p:cBhvr>
                                        <p:cTn id="84" dur="100" fill="hold"/>
                                        <p:tgtEl>
                                          <p:spTgt spid="35"/>
                                        </p:tgtEl>
                                        <p:attrNameLst>
                                          <p:attrName>fill.type</p:attrName>
                                        </p:attrNameLst>
                                      </p:cBhvr>
                                      <p:to>
                                        <p:strVal val="solid"/>
                                      </p:to>
                                    </p:set>
                                    <p:set>
                                      <p:cBhvr>
                                        <p:cTn id="85" dur="100" fill="hold"/>
                                        <p:tgtEl>
                                          <p:spTgt spid="35"/>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100" fill="hold"/>
                                        <p:tgtEl>
                                          <p:spTgt spid="39"/>
                                        </p:tgtEl>
                                        <p:attrNameLst>
                                          <p:attrName>fillcolor</p:attrName>
                                        </p:attrNameLst>
                                      </p:cBhvr>
                                      <p:to>
                                        <a:srgbClr val="F1F7B5"/>
                                      </p:to>
                                    </p:animClr>
                                    <p:set>
                                      <p:cBhvr>
                                        <p:cTn id="88" dur="100" fill="hold"/>
                                        <p:tgtEl>
                                          <p:spTgt spid="39"/>
                                        </p:tgtEl>
                                        <p:attrNameLst>
                                          <p:attrName>fill.type</p:attrName>
                                        </p:attrNameLst>
                                      </p:cBhvr>
                                      <p:to>
                                        <p:strVal val="solid"/>
                                      </p:to>
                                    </p:set>
                                    <p:set>
                                      <p:cBhvr>
                                        <p:cTn id="89" dur="100" fill="hold"/>
                                        <p:tgtEl>
                                          <p:spTgt spid="39"/>
                                        </p:tgtEl>
                                        <p:attrNameLst>
                                          <p:attrName>fill.on</p:attrName>
                                        </p:attrNameLst>
                                      </p:cBhvr>
                                      <p:to>
                                        <p:strVal val="true"/>
                                      </p:to>
                                    </p:set>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100" fill="hold"/>
                                        <p:tgtEl>
                                          <p:spTgt spid="40"/>
                                        </p:tgtEl>
                                        <p:attrNameLst>
                                          <p:attrName>fillcolor</p:attrName>
                                        </p:attrNameLst>
                                      </p:cBhvr>
                                      <p:to>
                                        <a:srgbClr val="FFB84C"/>
                                      </p:to>
                                    </p:animClr>
                                    <p:set>
                                      <p:cBhvr>
                                        <p:cTn id="93" dur="100" fill="hold"/>
                                        <p:tgtEl>
                                          <p:spTgt spid="40"/>
                                        </p:tgtEl>
                                        <p:attrNameLst>
                                          <p:attrName>fill.type</p:attrName>
                                        </p:attrNameLst>
                                      </p:cBhvr>
                                      <p:to>
                                        <p:strVal val="solid"/>
                                      </p:to>
                                    </p:set>
                                    <p:set>
                                      <p:cBhvr>
                                        <p:cTn id="94" dur="100" fill="hold"/>
                                        <p:tgtEl>
                                          <p:spTgt spid="40"/>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100" fill="hold"/>
                                        <p:tgtEl>
                                          <p:spTgt spid="35"/>
                                        </p:tgtEl>
                                        <p:attrNameLst>
                                          <p:attrName>fillcolor</p:attrName>
                                        </p:attrNameLst>
                                      </p:cBhvr>
                                      <p:to>
                                        <a:srgbClr val="F1F7B5"/>
                                      </p:to>
                                    </p:animClr>
                                    <p:set>
                                      <p:cBhvr>
                                        <p:cTn id="97" dur="100" fill="hold"/>
                                        <p:tgtEl>
                                          <p:spTgt spid="35"/>
                                        </p:tgtEl>
                                        <p:attrNameLst>
                                          <p:attrName>fill.type</p:attrName>
                                        </p:attrNameLst>
                                      </p:cBhvr>
                                      <p:to>
                                        <p:strVal val="solid"/>
                                      </p:to>
                                    </p:set>
                                    <p:set>
                                      <p:cBhvr>
                                        <p:cTn id="98" dur="100" fill="hold"/>
                                        <p:tgtEl>
                                          <p:spTgt spid="35"/>
                                        </p:tgtEl>
                                        <p:attrNameLst>
                                          <p:attrName>fill.on</p:attrName>
                                        </p:attrNameLst>
                                      </p:cBhvr>
                                      <p:to>
                                        <p:strVal val="true"/>
                                      </p:to>
                                    </p:set>
                                  </p:childTnLst>
                                </p:cTn>
                              </p:par>
                            </p:childTnLst>
                          </p:cTn>
                        </p:par>
                        <p:par>
                          <p:cTn id="99" fill="hold">
                            <p:stCondLst>
                              <p:cond delay="600"/>
                            </p:stCondLst>
                            <p:childTnLst>
                              <p:par>
                                <p:cTn id="100" presetID="9" presetClass="entr" presetSubtype="0"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dissolve">
                                      <p:cBhvr>
                                        <p:cTn id="102" dur="100"/>
                                        <p:tgtEl>
                                          <p:spTgt spid="50"/>
                                        </p:tgtEl>
                                      </p:cBhvr>
                                    </p:animEffect>
                                  </p:childTnLst>
                                </p:cTn>
                              </p:par>
                              <p:par>
                                <p:cTn id="103" presetID="1" presetClass="emph" presetSubtype="2" fill="hold" nodeType="withEffect">
                                  <p:stCondLst>
                                    <p:cond delay="0"/>
                                  </p:stCondLst>
                                  <p:childTnLst>
                                    <p:animClr clrSpc="rgb" dir="cw">
                                      <p:cBhvr>
                                        <p:cTn id="104" dur="100" fill="hold"/>
                                        <p:tgtEl>
                                          <p:spTgt spid="41"/>
                                        </p:tgtEl>
                                        <p:attrNameLst>
                                          <p:attrName>fillcolor</p:attrName>
                                        </p:attrNameLst>
                                      </p:cBhvr>
                                      <p:to>
                                        <a:srgbClr val="FFB84C"/>
                                      </p:to>
                                    </p:animClr>
                                    <p:set>
                                      <p:cBhvr>
                                        <p:cTn id="105" dur="100" fill="hold"/>
                                        <p:tgtEl>
                                          <p:spTgt spid="41"/>
                                        </p:tgtEl>
                                        <p:attrNameLst>
                                          <p:attrName>fill.type</p:attrName>
                                        </p:attrNameLst>
                                      </p:cBhvr>
                                      <p:to>
                                        <p:strVal val="solid"/>
                                      </p:to>
                                    </p:set>
                                    <p:set>
                                      <p:cBhvr>
                                        <p:cTn id="106" dur="100" fill="hold"/>
                                        <p:tgtEl>
                                          <p:spTgt spid="41"/>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 fill="hold"/>
                                        <p:tgtEl>
                                          <p:spTgt spid="40"/>
                                        </p:tgtEl>
                                        <p:attrNameLst>
                                          <p:attrName>fillcolor</p:attrName>
                                        </p:attrNameLst>
                                      </p:cBhvr>
                                      <p:to>
                                        <a:srgbClr val="F1F7B5"/>
                                      </p:to>
                                    </p:animClr>
                                    <p:set>
                                      <p:cBhvr>
                                        <p:cTn id="109" dur="100" fill="hold"/>
                                        <p:tgtEl>
                                          <p:spTgt spid="40"/>
                                        </p:tgtEl>
                                        <p:attrNameLst>
                                          <p:attrName>fill.type</p:attrName>
                                        </p:attrNameLst>
                                      </p:cBhvr>
                                      <p:to>
                                        <p:strVal val="solid"/>
                                      </p:to>
                                    </p:set>
                                    <p:set>
                                      <p:cBhvr>
                                        <p:cTn id="110" dur="100" fill="hold"/>
                                        <p:tgtEl>
                                          <p:spTgt spid="40"/>
                                        </p:tgtEl>
                                        <p:attrNameLst>
                                          <p:attrName>fill.on</p:attrName>
                                        </p:attrNameLst>
                                      </p:cBhvr>
                                      <p:to>
                                        <p:strVal val="true"/>
                                      </p:to>
                                    </p:set>
                                  </p:childTnLst>
                                </p:cTn>
                              </p:par>
                            </p:childTnLst>
                          </p:cTn>
                        </p:par>
                        <p:par>
                          <p:cTn id="111" fill="hold">
                            <p:stCondLst>
                              <p:cond delay="700"/>
                            </p:stCondLst>
                            <p:childTnLst>
                              <p:par>
                                <p:cTn id="112" presetID="1" presetClass="emph" presetSubtype="2" fill="hold" nodeType="afterEffect">
                                  <p:stCondLst>
                                    <p:cond delay="0"/>
                                  </p:stCondLst>
                                  <p:childTnLst>
                                    <p:animClr clrSpc="rgb" dir="cw">
                                      <p:cBhvr>
                                        <p:cTn id="113" dur="100" fill="hold"/>
                                        <p:tgtEl>
                                          <p:spTgt spid="42"/>
                                        </p:tgtEl>
                                        <p:attrNameLst>
                                          <p:attrName>fillcolor</p:attrName>
                                        </p:attrNameLst>
                                      </p:cBhvr>
                                      <p:to>
                                        <a:srgbClr val="FFB84C"/>
                                      </p:to>
                                    </p:animClr>
                                    <p:set>
                                      <p:cBhvr>
                                        <p:cTn id="114" dur="100" fill="hold"/>
                                        <p:tgtEl>
                                          <p:spTgt spid="42"/>
                                        </p:tgtEl>
                                        <p:attrNameLst>
                                          <p:attrName>fill.type</p:attrName>
                                        </p:attrNameLst>
                                      </p:cBhvr>
                                      <p:to>
                                        <p:strVal val="solid"/>
                                      </p:to>
                                    </p:set>
                                    <p:set>
                                      <p:cBhvr>
                                        <p:cTn id="115" dur="100" fill="hold"/>
                                        <p:tgtEl>
                                          <p:spTgt spid="42"/>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100" fill="hold"/>
                                        <p:tgtEl>
                                          <p:spTgt spid="41"/>
                                        </p:tgtEl>
                                        <p:attrNameLst>
                                          <p:attrName>fillcolor</p:attrName>
                                        </p:attrNameLst>
                                      </p:cBhvr>
                                      <p:to>
                                        <a:srgbClr val="F1F7B5"/>
                                      </p:to>
                                    </p:animClr>
                                    <p:set>
                                      <p:cBhvr>
                                        <p:cTn id="118" dur="100" fill="hold"/>
                                        <p:tgtEl>
                                          <p:spTgt spid="41"/>
                                        </p:tgtEl>
                                        <p:attrNameLst>
                                          <p:attrName>fill.type</p:attrName>
                                        </p:attrNameLst>
                                      </p:cBhvr>
                                      <p:to>
                                        <p:strVal val="solid"/>
                                      </p:to>
                                    </p:set>
                                    <p:set>
                                      <p:cBhvr>
                                        <p:cTn id="119" dur="100" fill="hold"/>
                                        <p:tgtEl>
                                          <p:spTgt spid="41"/>
                                        </p:tgtEl>
                                        <p:attrNameLst>
                                          <p:attrName>fill.on</p:attrName>
                                        </p:attrNameLst>
                                      </p:cBhvr>
                                      <p:to>
                                        <p:strVal val="true"/>
                                      </p:to>
                                    </p:set>
                                  </p:childTnLst>
                                </p:cTn>
                              </p:par>
                            </p:childTnLst>
                          </p:cTn>
                        </p:par>
                        <p:par>
                          <p:cTn id="120" fill="hold">
                            <p:stCondLst>
                              <p:cond delay="800"/>
                            </p:stCondLst>
                            <p:childTnLst>
                              <p:par>
                                <p:cTn id="121" presetID="1" presetClass="emph" presetSubtype="2" fill="hold" nodeType="afterEffect">
                                  <p:stCondLst>
                                    <p:cond delay="0"/>
                                  </p:stCondLst>
                                  <p:childTnLst>
                                    <p:animClr clrSpc="rgb" dir="cw">
                                      <p:cBhvr>
                                        <p:cTn id="122" dur="100" fill="hold"/>
                                        <p:tgtEl>
                                          <p:spTgt spid="43"/>
                                        </p:tgtEl>
                                        <p:attrNameLst>
                                          <p:attrName>fillcolor</p:attrName>
                                        </p:attrNameLst>
                                      </p:cBhvr>
                                      <p:to>
                                        <a:srgbClr val="FFB84C"/>
                                      </p:to>
                                    </p:animClr>
                                    <p:set>
                                      <p:cBhvr>
                                        <p:cTn id="123" dur="100" fill="hold"/>
                                        <p:tgtEl>
                                          <p:spTgt spid="43"/>
                                        </p:tgtEl>
                                        <p:attrNameLst>
                                          <p:attrName>fill.type</p:attrName>
                                        </p:attrNameLst>
                                      </p:cBhvr>
                                      <p:to>
                                        <p:strVal val="solid"/>
                                      </p:to>
                                    </p:set>
                                    <p:set>
                                      <p:cBhvr>
                                        <p:cTn id="124" dur="100" fill="hold"/>
                                        <p:tgtEl>
                                          <p:spTgt spid="43"/>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100" fill="hold"/>
                                        <p:tgtEl>
                                          <p:spTgt spid="42"/>
                                        </p:tgtEl>
                                        <p:attrNameLst>
                                          <p:attrName>fillcolor</p:attrName>
                                        </p:attrNameLst>
                                      </p:cBhvr>
                                      <p:to>
                                        <a:srgbClr val="F1F7B5"/>
                                      </p:to>
                                    </p:animClr>
                                    <p:set>
                                      <p:cBhvr>
                                        <p:cTn id="127" dur="100" fill="hold"/>
                                        <p:tgtEl>
                                          <p:spTgt spid="42"/>
                                        </p:tgtEl>
                                        <p:attrNameLst>
                                          <p:attrName>fill.type</p:attrName>
                                        </p:attrNameLst>
                                      </p:cBhvr>
                                      <p:to>
                                        <p:strVal val="solid"/>
                                      </p:to>
                                    </p:set>
                                    <p:set>
                                      <p:cBhvr>
                                        <p:cTn id="128" dur="100" fill="hold"/>
                                        <p:tgtEl>
                                          <p:spTgt spid="42"/>
                                        </p:tgtEl>
                                        <p:attrNameLst>
                                          <p:attrName>fill.on</p:attrName>
                                        </p:attrNameLst>
                                      </p:cBhvr>
                                      <p:to>
                                        <p:strVal val="true"/>
                                      </p:to>
                                    </p:set>
                                  </p:childTnLst>
                                </p:cTn>
                              </p:par>
                            </p:childTnLst>
                          </p:cTn>
                        </p:par>
                        <p:par>
                          <p:cTn id="129" fill="hold">
                            <p:stCondLst>
                              <p:cond delay="900"/>
                            </p:stCondLst>
                            <p:childTnLst>
                              <p:par>
                                <p:cTn id="130" presetID="1" presetClass="emph" presetSubtype="2" fill="hold" nodeType="afterEffect">
                                  <p:stCondLst>
                                    <p:cond delay="0"/>
                                  </p:stCondLst>
                                  <p:childTnLst>
                                    <p:animClr clrSpc="rgb" dir="cw">
                                      <p:cBhvr>
                                        <p:cTn id="131" dur="100" fill="hold"/>
                                        <p:tgtEl>
                                          <p:spTgt spid="44"/>
                                        </p:tgtEl>
                                        <p:attrNameLst>
                                          <p:attrName>fillcolor</p:attrName>
                                        </p:attrNameLst>
                                      </p:cBhvr>
                                      <p:to>
                                        <a:srgbClr val="FFB84C"/>
                                      </p:to>
                                    </p:animClr>
                                    <p:set>
                                      <p:cBhvr>
                                        <p:cTn id="132" dur="100" fill="hold"/>
                                        <p:tgtEl>
                                          <p:spTgt spid="44"/>
                                        </p:tgtEl>
                                        <p:attrNameLst>
                                          <p:attrName>fill.type</p:attrName>
                                        </p:attrNameLst>
                                      </p:cBhvr>
                                      <p:to>
                                        <p:strVal val="solid"/>
                                      </p:to>
                                    </p:set>
                                    <p:set>
                                      <p:cBhvr>
                                        <p:cTn id="133" dur="100" fill="hold"/>
                                        <p:tgtEl>
                                          <p:spTgt spid="4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100" fill="hold"/>
                                        <p:tgtEl>
                                          <p:spTgt spid="43"/>
                                        </p:tgtEl>
                                        <p:attrNameLst>
                                          <p:attrName>fillcolor</p:attrName>
                                        </p:attrNameLst>
                                      </p:cBhvr>
                                      <p:to>
                                        <a:srgbClr val="F1F7B5"/>
                                      </p:to>
                                    </p:animClr>
                                    <p:set>
                                      <p:cBhvr>
                                        <p:cTn id="136" dur="100" fill="hold"/>
                                        <p:tgtEl>
                                          <p:spTgt spid="43"/>
                                        </p:tgtEl>
                                        <p:attrNameLst>
                                          <p:attrName>fill.type</p:attrName>
                                        </p:attrNameLst>
                                      </p:cBhvr>
                                      <p:to>
                                        <p:strVal val="solid"/>
                                      </p:to>
                                    </p:set>
                                    <p:set>
                                      <p:cBhvr>
                                        <p:cTn id="137" dur="100" fill="hold"/>
                                        <p:tgtEl>
                                          <p:spTgt spid="43"/>
                                        </p:tgtEl>
                                        <p:attrNameLst>
                                          <p:attrName>fill.on</p:attrName>
                                        </p:attrNameLst>
                                      </p:cBhvr>
                                      <p:to>
                                        <p:strVal val="true"/>
                                      </p:to>
                                    </p:set>
                                  </p:childTnLst>
                                </p:cTn>
                              </p:par>
                            </p:childTnLst>
                          </p:cTn>
                        </p:par>
                        <p:par>
                          <p:cTn id="138" fill="hold">
                            <p:stCondLst>
                              <p:cond delay="1000"/>
                            </p:stCondLst>
                            <p:childTnLst>
                              <p:par>
                                <p:cTn id="139" presetID="9"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dissolve">
                                      <p:cBhvr>
                                        <p:cTn id="141" dur="100"/>
                                        <p:tgtEl>
                                          <p:spTgt spid="49"/>
                                        </p:tgtEl>
                                      </p:cBhvr>
                                    </p:animEffect>
                                  </p:childTnLst>
                                </p:cTn>
                              </p:par>
                            </p:childTnLst>
                          </p:cTn>
                        </p:par>
                        <p:par>
                          <p:cTn id="142" fill="hold">
                            <p:stCondLst>
                              <p:cond delay="1100"/>
                            </p:stCondLst>
                            <p:childTnLst>
                              <p:par>
                                <p:cTn id="143" presetID="9" presetClass="entr" presetSubtype="0" fill="hold" nodeType="after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dissolve">
                                      <p:cBhvr>
                                        <p:cTn id="145" dur="500"/>
                                        <p:tgtEl>
                                          <p:spTgt spid="51"/>
                                        </p:tgtEl>
                                      </p:cBhvr>
                                    </p:animEffect>
                                  </p:childTnLst>
                                </p:cTn>
                              </p:par>
                            </p:childTnLst>
                          </p:cTn>
                        </p:par>
                        <p:par>
                          <p:cTn id="146" fill="hold">
                            <p:stCondLst>
                              <p:cond delay="1600"/>
                            </p:stCondLst>
                            <p:childTnLst>
                              <p:par>
                                <p:cTn id="147" presetID="9" presetClass="entr" presetSubtype="0" fill="hold" grpId="0" nodeType="after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dissolve">
                                      <p:cBhvr>
                                        <p:cTn id="149" dur="500"/>
                                        <p:tgtEl>
                                          <p:spTgt spid="52"/>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dissolve">
                                      <p:cBhvr>
                                        <p:cTn id="154" dur="500"/>
                                        <p:tgtEl>
                                          <p:spTgt spid="45"/>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7" grpId="0" animBg="1"/>
      <p:bldP spid="48" grpId="0"/>
      <p:bldP spid="49" grpId="0"/>
      <p:bldP spid="50" grpId="0"/>
      <p:bldP spid="5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Quantum Error Correction- 101</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What about phase errors?</a:t>
            </a:r>
          </a:p>
        </p:txBody>
      </p:sp>
      <p:cxnSp>
        <p:nvCxnSpPr>
          <p:cNvPr id="80" name="Straight Connector 79">
            <a:extLst>
              <a:ext uri="{FF2B5EF4-FFF2-40B4-BE49-F238E27FC236}">
                <a16:creationId xmlns:a16="http://schemas.microsoft.com/office/drawing/2014/main" id="{38FE97E8-C8FC-5BAC-26EC-D86A287DBBFC}"/>
              </a:ext>
            </a:extLst>
          </p:cNvPr>
          <p:cNvCxnSpPr>
            <a:cxnSpLocks/>
            <a:stCxn id="84" idx="6"/>
            <a:endCxn id="82" idx="2"/>
          </p:cNvCxnSpPr>
          <p:nvPr/>
        </p:nvCxnSpPr>
        <p:spPr>
          <a:xfrm>
            <a:off x="1650735" y="3624294"/>
            <a:ext cx="2836354" cy="0"/>
          </a:xfrm>
          <a:prstGeom prst="line">
            <a:avLst/>
          </a:prstGeom>
          <a:grpFill/>
          <a:ln w="38100" cap="flat" cmpd="sng" algn="ctr">
            <a:solidFill>
              <a:srgbClr val="4472C4"/>
            </a:solidFill>
            <a:prstDash val="solid"/>
            <a:miter lim="800000"/>
          </a:ln>
          <a:effectLst/>
        </p:spPr>
      </p:cxnSp>
      <p:sp>
        <p:nvSpPr>
          <p:cNvPr id="81" name="TextBox 80">
            <a:extLst>
              <a:ext uri="{FF2B5EF4-FFF2-40B4-BE49-F238E27FC236}">
                <a16:creationId xmlns:a16="http://schemas.microsoft.com/office/drawing/2014/main" id="{AD076F12-9DEB-E5E6-B656-A7FD5829801D}"/>
              </a:ext>
            </a:extLst>
          </p:cNvPr>
          <p:cNvSpPr txBox="1"/>
          <p:nvPr/>
        </p:nvSpPr>
        <p:spPr>
          <a:xfrm>
            <a:off x="-884" y="1016056"/>
            <a:ext cx="12191117" cy="523220"/>
          </a:xfrm>
          <a:prstGeom prst="rect">
            <a:avLst/>
          </a:prstGeom>
          <a:noFill/>
        </p:spPr>
        <p:txBody>
          <a:bodyPr wrap="square" rtlCol="0">
            <a:spAutoFit/>
          </a:bodyPr>
          <a:lstStyle/>
          <a:p>
            <a:pPr>
              <a:defRPr/>
            </a:pPr>
            <a:r>
              <a:rPr lang="en-US" sz="2800" dirty="0">
                <a:solidFill>
                  <a:srgbClr val="4472C4">
                    <a:lumMod val="50000"/>
                  </a:srgbClr>
                </a:solidFill>
                <a:cs typeface="Calibri" panose="020F0502020204030204" pitchFamily="34" charset="0"/>
              </a:rPr>
              <a:t>Data qubits store information in entangled state, parity qubits detect errors  </a:t>
            </a:r>
          </a:p>
        </p:txBody>
      </p:sp>
      <p:sp>
        <p:nvSpPr>
          <p:cNvPr id="82" name="Flowchart: Connector 154">
            <a:extLst>
              <a:ext uri="{FF2B5EF4-FFF2-40B4-BE49-F238E27FC236}">
                <a16:creationId xmlns:a16="http://schemas.microsoft.com/office/drawing/2014/main" id="{C8F13BF7-9734-6D85-7797-9F56304A4AE8}"/>
              </a:ext>
            </a:extLst>
          </p:cNvPr>
          <p:cNvSpPr/>
          <p:nvPr/>
        </p:nvSpPr>
        <p:spPr>
          <a:xfrm>
            <a:off x="4487089" y="3420996"/>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C</a:t>
            </a:r>
          </a:p>
        </p:txBody>
      </p:sp>
      <p:sp>
        <p:nvSpPr>
          <p:cNvPr id="83" name="Flowchart: Connector 159">
            <a:extLst>
              <a:ext uri="{FF2B5EF4-FFF2-40B4-BE49-F238E27FC236}">
                <a16:creationId xmlns:a16="http://schemas.microsoft.com/office/drawing/2014/main" id="{98FB0C5C-D873-BF76-A5D6-4AABFAFC9C8A}"/>
              </a:ext>
            </a:extLst>
          </p:cNvPr>
          <p:cNvSpPr/>
          <p:nvPr/>
        </p:nvSpPr>
        <p:spPr>
          <a:xfrm>
            <a:off x="2874792" y="3402525"/>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B</a:t>
            </a:r>
          </a:p>
        </p:txBody>
      </p:sp>
      <p:sp>
        <p:nvSpPr>
          <p:cNvPr id="84" name="Flowchart: Connector 164">
            <a:extLst>
              <a:ext uri="{FF2B5EF4-FFF2-40B4-BE49-F238E27FC236}">
                <a16:creationId xmlns:a16="http://schemas.microsoft.com/office/drawing/2014/main" id="{2D554334-D2C2-9791-89DC-AC7CDAC0F0BB}"/>
              </a:ext>
            </a:extLst>
          </p:cNvPr>
          <p:cNvSpPr/>
          <p:nvPr/>
        </p:nvSpPr>
        <p:spPr>
          <a:xfrm>
            <a:off x="1244381" y="3420996"/>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A</a:t>
            </a:r>
          </a:p>
        </p:txBody>
      </p:sp>
      <p:grpSp>
        <p:nvGrpSpPr>
          <p:cNvPr id="85" name="Group 84">
            <a:extLst>
              <a:ext uri="{FF2B5EF4-FFF2-40B4-BE49-F238E27FC236}">
                <a16:creationId xmlns:a16="http://schemas.microsoft.com/office/drawing/2014/main" id="{123D8057-DE7D-E9DC-B84D-0FE29318F337}"/>
              </a:ext>
            </a:extLst>
          </p:cNvPr>
          <p:cNvGrpSpPr/>
          <p:nvPr/>
        </p:nvGrpSpPr>
        <p:grpSpPr>
          <a:xfrm>
            <a:off x="2057453" y="3401825"/>
            <a:ext cx="2042161" cy="406354"/>
            <a:chOff x="2058336" y="3542097"/>
            <a:chExt cx="2042161" cy="406354"/>
          </a:xfrm>
        </p:grpSpPr>
        <p:sp>
          <p:nvSpPr>
            <p:cNvPr id="86" name="Flowchart: Connector 169">
              <a:extLst>
                <a:ext uri="{FF2B5EF4-FFF2-40B4-BE49-F238E27FC236}">
                  <a16:creationId xmlns:a16="http://schemas.microsoft.com/office/drawing/2014/main" id="{516EC68A-DE34-B49E-F87C-6BB9446BA8BD}"/>
                </a:ext>
              </a:extLst>
            </p:cNvPr>
            <p:cNvSpPr/>
            <p:nvPr/>
          </p:nvSpPr>
          <p:spPr>
            <a:xfrm rot="5400000">
              <a:off x="3694022" y="3541976"/>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87" name="Flowchart: Connector 172">
              <a:extLst>
                <a:ext uri="{FF2B5EF4-FFF2-40B4-BE49-F238E27FC236}">
                  <a16:creationId xmlns:a16="http://schemas.microsoft.com/office/drawing/2014/main" id="{498B37BC-E775-12E2-1939-B85B7D039BA9}"/>
                </a:ext>
              </a:extLst>
            </p:cNvPr>
            <p:cNvSpPr/>
            <p:nvPr/>
          </p:nvSpPr>
          <p:spPr>
            <a:xfrm rot="5400000">
              <a:off x="2058457" y="3541976"/>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88" name="Group 87">
            <a:extLst>
              <a:ext uri="{FF2B5EF4-FFF2-40B4-BE49-F238E27FC236}">
                <a16:creationId xmlns:a16="http://schemas.microsoft.com/office/drawing/2014/main" id="{95D6074F-0CF3-C2DD-4680-2465C7190B22}"/>
              </a:ext>
            </a:extLst>
          </p:cNvPr>
          <p:cNvGrpSpPr/>
          <p:nvPr/>
        </p:nvGrpSpPr>
        <p:grpSpPr>
          <a:xfrm>
            <a:off x="1649852" y="3627688"/>
            <a:ext cx="1224057" cy="19292"/>
            <a:chOff x="1650735" y="3840530"/>
            <a:chExt cx="1224057" cy="19292"/>
          </a:xfrm>
        </p:grpSpPr>
        <p:cxnSp>
          <p:nvCxnSpPr>
            <p:cNvPr id="89" name="Straight Arrow Connector 88">
              <a:extLst>
                <a:ext uri="{FF2B5EF4-FFF2-40B4-BE49-F238E27FC236}">
                  <a16:creationId xmlns:a16="http://schemas.microsoft.com/office/drawing/2014/main" id="{D9219C9E-55E9-4072-9B8D-69B773E3AD89}"/>
                </a:ext>
              </a:extLst>
            </p:cNvPr>
            <p:cNvCxnSpPr>
              <a:cxnSpLocks/>
              <a:stCxn id="84" idx="6"/>
              <a:endCxn id="87" idx="4"/>
            </p:cNvCxnSpPr>
            <p:nvPr/>
          </p:nvCxnSpPr>
          <p:spPr>
            <a:xfrm flipV="1">
              <a:off x="1650735" y="3840530"/>
              <a:ext cx="406718" cy="19292"/>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90" name="Straight Arrow Connector 89">
              <a:extLst>
                <a:ext uri="{FF2B5EF4-FFF2-40B4-BE49-F238E27FC236}">
                  <a16:creationId xmlns:a16="http://schemas.microsoft.com/office/drawing/2014/main" id="{F4840D90-B1E4-9232-3DEC-DEE87CDA62D8}"/>
                </a:ext>
              </a:extLst>
            </p:cNvPr>
            <p:cNvCxnSpPr>
              <a:cxnSpLocks/>
              <a:endCxn id="87" idx="0"/>
            </p:cNvCxnSpPr>
            <p:nvPr/>
          </p:nvCxnSpPr>
          <p:spPr>
            <a:xfrm flipH="1" flipV="1">
              <a:off x="2464049" y="3840530"/>
              <a:ext cx="410743" cy="19051"/>
            </a:xfrm>
            <a:prstGeom prst="straightConnector1">
              <a:avLst/>
            </a:prstGeom>
            <a:noFill/>
            <a:ln w="44450" cap="flat" cmpd="sng" algn="ctr">
              <a:solidFill>
                <a:srgbClr val="70AD47">
                  <a:lumMod val="50000"/>
                </a:srgbClr>
              </a:solidFill>
              <a:prstDash val="solid"/>
              <a:miter lim="800000"/>
              <a:tailEnd type="triangle" w="lg" len="lg"/>
            </a:ln>
            <a:effectLst/>
          </p:spPr>
        </p:cxnSp>
      </p:grpSp>
      <p:grpSp>
        <p:nvGrpSpPr>
          <p:cNvPr id="91" name="Group 90">
            <a:extLst>
              <a:ext uri="{FF2B5EF4-FFF2-40B4-BE49-F238E27FC236}">
                <a16:creationId xmlns:a16="http://schemas.microsoft.com/office/drawing/2014/main" id="{C3A42AE3-0064-A84F-CB22-832EF2D1B194}"/>
              </a:ext>
            </a:extLst>
          </p:cNvPr>
          <p:cNvGrpSpPr/>
          <p:nvPr/>
        </p:nvGrpSpPr>
        <p:grpSpPr>
          <a:xfrm>
            <a:off x="3280263" y="3634945"/>
            <a:ext cx="1205943" cy="19292"/>
            <a:chOff x="3281146" y="3840530"/>
            <a:chExt cx="1205943" cy="19292"/>
          </a:xfrm>
        </p:grpSpPr>
        <p:cxnSp>
          <p:nvCxnSpPr>
            <p:cNvPr id="92" name="Straight Arrow Connector 91">
              <a:extLst>
                <a:ext uri="{FF2B5EF4-FFF2-40B4-BE49-F238E27FC236}">
                  <a16:creationId xmlns:a16="http://schemas.microsoft.com/office/drawing/2014/main" id="{13DD536F-131E-A9F8-E90D-27E3C869FF07}"/>
                </a:ext>
              </a:extLst>
            </p:cNvPr>
            <p:cNvCxnSpPr>
              <a:cxnSpLocks/>
              <a:stCxn id="83" idx="6"/>
              <a:endCxn id="86" idx="4"/>
            </p:cNvCxnSpPr>
            <p:nvPr/>
          </p:nvCxnSpPr>
          <p:spPr>
            <a:xfrm flipV="1">
              <a:off x="3281146" y="3840530"/>
              <a:ext cx="411872" cy="821"/>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93" name="Straight Arrow Connector 92">
              <a:extLst>
                <a:ext uri="{FF2B5EF4-FFF2-40B4-BE49-F238E27FC236}">
                  <a16:creationId xmlns:a16="http://schemas.microsoft.com/office/drawing/2014/main" id="{A5FBD4E3-2772-B937-FFDE-33590B86647E}"/>
                </a:ext>
              </a:extLst>
            </p:cNvPr>
            <p:cNvCxnSpPr>
              <a:cxnSpLocks/>
              <a:stCxn id="82" idx="2"/>
              <a:endCxn id="86" idx="0"/>
            </p:cNvCxnSpPr>
            <p:nvPr/>
          </p:nvCxnSpPr>
          <p:spPr>
            <a:xfrm flipH="1" flipV="1">
              <a:off x="4099614" y="3840530"/>
              <a:ext cx="387475" cy="19292"/>
            </a:xfrm>
            <a:prstGeom prst="straightConnector1">
              <a:avLst/>
            </a:prstGeom>
            <a:noFill/>
            <a:ln w="44450" cap="flat" cmpd="sng" algn="ctr">
              <a:solidFill>
                <a:srgbClr val="70AD47">
                  <a:lumMod val="50000"/>
                </a:srgbClr>
              </a:solidFill>
              <a:prstDash val="solid"/>
              <a:miter lim="800000"/>
              <a:tailEnd type="triangle" w="lg" len="lg"/>
            </a:ln>
            <a:effectLst/>
          </p:spPr>
        </p:cxnSp>
      </p:grpSp>
      <p:pic>
        <p:nvPicPr>
          <p:cNvPr id="94" name="Picture 2" descr="Question Button Icon Vector Stock Illustration - Download Image Now -  Question Mark, Red, Asking - iStock">
            <a:extLst>
              <a:ext uri="{FF2B5EF4-FFF2-40B4-BE49-F238E27FC236}">
                <a16:creationId xmlns:a16="http://schemas.microsoft.com/office/drawing/2014/main" id="{D88126B9-38D9-DE62-F1F3-E9EFC02FE3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26" t="19447" r="20321" b="19566"/>
          <a:stretch/>
        </p:blipFill>
        <p:spPr bwMode="auto">
          <a:xfrm>
            <a:off x="2057453" y="4045412"/>
            <a:ext cx="406596" cy="41499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Question Button Icon Vector Stock Illustration - Download Image Now -  Question Mark, Red, Asking - iStock">
            <a:extLst>
              <a:ext uri="{FF2B5EF4-FFF2-40B4-BE49-F238E27FC236}">
                <a16:creationId xmlns:a16="http://schemas.microsoft.com/office/drawing/2014/main" id="{0C7BC9B2-9B81-E2FE-D09D-234FCD86BC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26" t="19447" r="20321" b="19566"/>
          <a:stretch/>
        </p:blipFill>
        <p:spPr bwMode="auto">
          <a:xfrm>
            <a:off x="3693018" y="4045412"/>
            <a:ext cx="406596" cy="414997"/>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F7DC5850-018C-383A-1186-EEC7A8841797}"/>
              </a:ext>
            </a:extLst>
          </p:cNvPr>
          <p:cNvGrpSpPr/>
          <p:nvPr/>
        </p:nvGrpSpPr>
        <p:grpSpPr>
          <a:xfrm>
            <a:off x="1200861" y="2722255"/>
            <a:ext cx="3736102" cy="560706"/>
            <a:chOff x="1201744" y="2862527"/>
            <a:chExt cx="3736102" cy="560706"/>
          </a:xfrm>
        </p:grpSpPr>
        <p:pic>
          <p:nvPicPr>
            <p:cNvPr id="97" name="Picture 16" descr="Green Tick Checkmark Vector Icon For Checkbox Marker Symbol Stock  Illustration - Download Image Now - iStock">
              <a:extLst>
                <a:ext uri="{FF2B5EF4-FFF2-40B4-BE49-F238E27FC236}">
                  <a16:creationId xmlns:a16="http://schemas.microsoft.com/office/drawing/2014/main" id="{26D3FD1F-70F2-61A8-E243-D594B1E66A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1201744" y="2862527"/>
              <a:ext cx="502426" cy="52720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6" descr="Green Tick Checkmark Vector Icon For Checkbox Marker Symbol Stock  Illustration - Download Image Now - iStock">
              <a:extLst>
                <a:ext uri="{FF2B5EF4-FFF2-40B4-BE49-F238E27FC236}">
                  <a16:creationId xmlns:a16="http://schemas.microsoft.com/office/drawing/2014/main" id="{F87A683B-867E-470B-A487-3FCEE55FE0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2818582" y="2862789"/>
              <a:ext cx="502426" cy="52720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Green Tick Checkmark Vector Icon For Checkbox Marker Symbol Stock  Illustration - Download Image Now - iStock">
              <a:extLst>
                <a:ext uri="{FF2B5EF4-FFF2-40B4-BE49-F238E27FC236}">
                  <a16:creationId xmlns:a16="http://schemas.microsoft.com/office/drawing/2014/main" id="{9798AA40-F3A0-A178-AAA3-FCE1AE43BB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4435420" y="2896030"/>
              <a:ext cx="502426" cy="527203"/>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extBox 99">
            <a:extLst>
              <a:ext uri="{FF2B5EF4-FFF2-40B4-BE49-F238E27FC236}">
                <a16:creationId xmlns:a16="http://schemas.microsoft.com/office/drawing/2014/main" id="{FBBDB493-EF70-CB2A-BD50-4D2C3770DC51}"/>
              </a:ext>
            </a:extLst>
          </p:cNvPr>
          <p:cNvSpPr txBox="1"/>
          <p:nvPr/>
        </p:nvSpPr>
        <p:spPr>
          <a:xfrm>
            <a:off x="7587898" y="1660289"/>
            <a:ext cx="3850670" cy="461665"/>
          </a:xfrm>
          <a:prstGeom prst="rect">
            <a:avLst/>
          </a:prstGeom>
          <a:noFill/>
        </p:spPr>
        <p:txBody>
          <a:bodyPr wrap="none" rtlCol="0">
            <a:spAutoFit/>
          </a:bodyPr>
          <a:lstStyle/>
          <a:p>
            <a:r>
              <a:rPr lang="en-US" sz="2400" b="1" dirty="0">
                <a:solidFill>
                  <a:srgbClr val="70AD47">
                    <a:lumMod val="50000"/>
                  </a:srgbClr>
                </a:solidFill>
                <a:cs typeface="Calibri" panose="020F0502020204030204" pitchFamily="34" charset="0"/>
              </a:rPr>
              <a:t>No error </a:t>
            </a:r>
            <a:r>
              <a:rPr lang="en-US" sz="2400" b="1" dirty="0">
                <a:solidFill>
                  <a:srgbClr val="70AD47">
                    <a:lumMod val="50000"/>
                  </a:srgbClr>
                </a:solidFill>
                <a:cs typeface="Calibri" panose="020F0502020204030204" pitchFamily="34" charset="0"/>
                <a:sym typeface="Wingdings" pitchFamily="2" charset="2"/>
              </a:rPr>
              <a:t> Parity is all-zeros</a:t>
            </a:r>
            <a:endParaRPr lang="en-US" sz="2400" b="1" dirty="0">
              <a:solidFill>
                <a:srgbClr val="70AD47">
                  <a:lumMod val="50000"/>
                </a:srgbClr>
              </a:solidFill>
              <a:cs typeface="Calibri" panose="020F0502020204030204" pitchFamily="34" charset="0"/>
            </a:endParaRPr>
          </a:p>
        </p:txBody>
      </p:sp>
      <p:sp>
        <p:nvSpPr>
          <p:cNvPr id="101" name="Flowchart: Connector 169">
            <a:extLst>
              <a:ext uri="{FF2B5EF4-FFF2-40B4-BE49-F238E27FC236}">
                <a16:creationId xmlns:a16="http://schemas.microsoft.com/office/drawing/2014/main" id="{2104E04A-19DD-0D28-01D5-B86187E0F535}"/>
              </a:ext>
            </a:extLst>
          </p:cNvPr>
          <p:cNvSpPr/>
          <p:nvPr/>
        </p:nvSpPr>
        <p:spPr>
          <a:xfrm>
            <a:off x="3693386" y="3411350"/>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E5E5E5"/>
                </a:solidFill>
                <a:effectLst/>
                <a:uLnTx/>
                <a:uFillTx/>
              </a:rPr>
              <a:t>0</a:t>
            </a:r>
          </a:p>
        </p:txBody>
      </p:sp>
      <p:sp>
        <p:nvSpPr>
          <p:cNvPr id="102" name="Flowchart: Connector 172">
            <a:extLst>
              <a:ext uri="{FF2B5EF4-FFF2-40B4-BE49-F238E27FC236}">
                <a16:creationId xmlns:a16="http://schemas.microsoft.com/office/drawing/2014/main" id="{6EC03F99-BA83-96A1-3C2A-6B7861BBF6ED}"/>
              </a:ext>
            </a:extLst>
          </p:cNvPr>
          <p:cNvSpPr/>
          <p:nvPr/>
        </p:nvSpPr>
        <p:spPr>
          <a:xfrm>
            <a:off x="2061478" y="3401825"/>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E5E5E5"/>
                </a:solidFill>
                <a:effectLst/>
                <a:uLnTx/>
                <a:uFillTx/>
              </a:rPr>
              <a:t>0</a:t>
            </a:r>
          </a:p>
        </p:txBody>
      </p:sp>
      <p:grpSp>
        <p:nvGrpSpPr>
          <p:cNvPr id="103" name="Group 102">
            <a:extLst>
              <a:ext uri="{FF2B5EF4-FFF2-40B4-BE49-F238E27FC236}">
                <a16:creationId xmlns:a16="http://schemas.microsoft.com/office/drawing/2014/main" id="{575B5E63-DC37-397F-A9E4-55890002E780}"/>
              </a:ext>
            </a:extLst>
          </p:cNvPr>
          <p:cNvGrpSpPr/>
          <p:nvPr/>
        </p:nvGrpSpPr>
        <p:grpSpPr>
          <a:xfrm>
            <a:off x="1644250" y="3604761"/>
            <a:ext cx="1223815" cy="19292"/>
            <a:chOff x="1651739" y="3745274"/>
            <a:chExt cx="1223815" cy="19292"/>
          </a:xfrm>
        </p:grpSpPr>
        <p:cxnSp>
          <p:nvCxnSpPr>
            <p:cNvPr id="104" name="Straight Arrow Connector 103">
              <a:extLst>
                <a:ext uri="{FF2B5EF4-FFF2-40B4-BE49-F238E27FC236}">
                  <a16:creationId xmlns:a16="http://schemas.microsoft.com/office/drawing/2014/main" id="{DB0F3B31-1979-549E-9F71-CC24B8C3A5C9}"/>
                </a:ext>
              </a:extLst>
            </p:cNvPr>
            <p:cNvCxnSpPr>
              <a:cxnSpLocks/>
            </p:cNvCxnSpPr>
            <p:nvPr/>
          </p:nvCxnSpPr>
          <p:spPr>
            <a:xfrm flipV="1">
              <a:off x="1651739" y="3745274"/>
              <a:ext cx="406597" cy="19292"/>
            </a:xfrm>
            <a:prstGeom prst="straightConnector1">
              <a:avLst/>
            </a:prstGeom>
            <a:noFill/>
            <a:ln w="44450" cap="flat" cmpd="sng" algn="ctr">
              <a:solidFill>
                <a:srgbClr val="C00000"/>
              </a:solidFill>
              <a:prstDash val="solid"/>
              <a:miter lim="800000"/>
              <a:tailEnd type="triangle" w="lg" len="lg"/>
            </a:ln>
            <a:effectLst/>
          </p:spPr>
        </p:cxnSp>
        <p:cxnSp>
          <p:nvCxnSpPr>
            <p:cNvPr id="105" name="Straight Arrow Connector 104">
              <a:extLst>
                <a:ext uri="{FF2B5EF4-FFF2-40B4-BE49-F238E27FC236}">
                  <a16:creationId xmlns:a16="http://schemas.microsoft.com/office/drawing/2014/main" id="{344AC9EF-EAA4-35C1-A079-C18E0EAD832D}"/>
                </a:ext>
              </a:extLst>
            </p:cNvPr>
            <p:cNvCxnSpPr>
              <a:cxnSpLocks/>
            </p:cNvCxnSpPr>
            <p:nvPr/>
          </p:nvCxnSpPr>
          <p:spPr>
            <a:xfrm flipH="1" flipV="1">
              <a:off x="2464932" y="3745274"/>
              <a:ext cx="410622" cy="821"/>
            </a:xfrm>
            <a:prstGeom prst="straightConnector1">
              <a:avLst/>
            </a:prstGeom>
            <a:noFill/>
            <a:ln w="44450" cap="flat" cmpd="sng" algn="ctr">
              <a:solidFill>
                <a:srgbClr val="70AD47">
                  <a:lumMod val="50000"/>
                </a:srgbClr>
              </a:solidFill>
              <a:prstDash val="solid"/>
              <a:miter lim="800000"/>
              <a:tailEnd type="triangle" w="lg" len="lg"/>
            </a:ln>
            <a:effectLst/>
          </p:spPr>
        </p:cxnSp>
      </p:grpSp>
      <p:grpSp>
        <p:nvGrpSpPr>
          <p:cNvPr id="106" name="Group 105">
            <a:extLst>
              <a:ext uri="{FF2B5EF4-FFF2-40B4-BE49-F238E27FC236}">
                <a16:creationId xmlns:a16="http://schemas.microsoft.com/office/drawing/2014/main" id="{3E6A9493-C830-0A4D-EE0A-22E97D8B1A97}"/>
              </a:ext>
            </a:extLst>
          </p:cNvPr>
          <p:cNvGrpSpPr/>
          <p:nvPr/>
        </p:nvGrpSpPr>
        <p:grpSpPr>
          <a:xfrm>
            <a:off x="1169728" y="2699653"/>
            <a:ext cx="3767235" cy="560444"/>
            <a:chOff x="5298333" y="4521660"/>
            <a:chExt cx="3767235" cy="560444"/>
          </a:xfrm>
        </p:grpSpPr>
        <p:pic>
          <p:nvPicPr>
            <p:cNvPr id="107" name="Picture 16" descr="Green Tick Checkmark Vector Icon For Checkbox Marker Symbol Stock  Illustration - Download Image Now - iStock">
              <a:extLst>
                <a:ext uri="{FF2B5EF4-FFF2-40B4-BE49-F238E27FC236}">
                  <a16:creationId xmlns:a16="http://schemas.microsoft.com/office/drawing/2014/main" id="{FAF59815-A120-FDEF-62FF-37195E774C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6946304" y="4521660"/>
              <a:ext cx="502426" cy="52720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Green Tick Checkmark Vector Icon For Checkbox Marker Symbol Stock  Illustration - Download Image Now - iStock">
              <a:extLst>
                <a:ext uri="{FF2B5EF4-FFF2-40B4-BE49-F238E27FC236}">
                  <a16:creationId xmlns:a16="http://schemas.microsoft.com/office/drawing/2014/main" id="{82628FD2-7EEA-B91A-1227-81F2CA41F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8563142" y="4554901"/>
              <a:ext cx="502426" cy="527203"/>
            </a:xfrm>
            <a:prstGeom prst="rect">
              <a:avLst/>
            </a:prstGeom>
            <a:noFill/>
            <a:extLst>
              <a:ext uri="{909E8E84-426E-40DD-AFC4-6F175D3DCCD1}">
                <a14:hiddenFill xmlns:a14="http://schemas.microsoft.com/office/drawing/2010/main">
                  <a:solidFill>
                    <a:srgbClr val="FFFFFF"/>
                  </a:solidFill>
                </a14:hiddenFill>
              </a:ext>
            </a:extLst>
          </p:spPr>
        </p:pic>
        <p:sp>
          <p:nvSpPr>
            <p:cNvPr id="109" name="Lightning Bolt 108">
              <a:extLst>
                <a:ext uri="{FF2B5EF4-FFF2-40B4-BE49-F238E27FC236}">
                  <a16:creationId xmlns:a16="http://schemas.microsoft.com/office/drawing/2014/main" id="{DBEB9D3A-29BC-C154-A9B0-64D3D7B78D77}"/>
                </a:ext>
              </a:extLst>
            </p:cNvPr>
            <p:cNvSpPr/>
            <p:nvPr/>
          </p:nvSpPr>
          <p:spPr bwMode="auto">
            <a:xfrm rot="4436091">
              <a:off x="5360565" y="4491081"/>
              <a:ext cx="463370" cy="587834"/>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mn-ea"/>
                <a:cs typeface="Calibri" panose="020F0502020204030204" pitchFamily="34" charset="0"/>
              </a:endParaRPr>
            </a:p>
          </p:txBody>
        </p:sp>
      </p:grpSp>
      <p:grpSp>
        <p:nvGrpSpPr>
          <p:cNvPr id="110" name="Group 109">
            <a:extLst>
              <a:ext uri="{FF2B5EF4-FFF2-40B4-BE49-F238E27FC236}">
                <a16:creationId xmlns:a16="http://schemas.microsoft.com/office/drawing/2014/main" id="{A6143655-2956-BC3C-3752-96898B546B23}"/>
              </a:ext>
            </a:extLst>
          </p:cNvPr>
          <p:cNvGrpSpPr/>
          <p:nvPr/>
        </p:nvGrpSpPr>
        <p:grpSpPr>
          <a:xfrm>
            <a:off x="2057328" y="3408925"/>
            <a:ext cx="2042161" cy="406354"/>
            <a:chOff x="2058336" y="3542097"/>
            <a:chExt cx="2042161" cy="406354"/>
          </a:xfrm>
        </p:grpSpPr>
        <p:sp>
          <p:nvSpPr>
            <p:cNvPr id="111" name="Flowchart: Connector 169">
              <a:extLst>
                <a:ext uri="{FF2B5EF4-FFF2-40B4-BE49-F238E27FC236}">
                  <a16:creationId xmlns:a16="http://schemas.microsoft.com/office/drawing/2014/main" id="{BD69ABC8-4D3C-BFAD-F93E-A96812A5DEB3}"/>
                </a:ext>
              </a:extLst>
            </p:cNvPr>
            <p:cNvSpPr/>
            <p:nvPr/>
          </p:nvSpPr>
          <p:spPr>
            <a:xfrm rot="5400000">
              <a:off x="3694022" y="3541976"/>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12" name="Flowchart: Connector 172">
              <a:extLst>
                <a:ext uri="{FF2B5EF4-FFF2-40B4-BE49-F238E27FC236}">
                  <a16:creationId xmlns:a16="http://schemas.microsoft.com/office/drawing/2014/main" id="{2006C05E-6848-68B7-E774-65EEA8662C59}"/>
                </a:ext>
              </a:extLst>
            </p:cNvPr>
            <p:cNvSpPr/>
            <p:nvPr/>
          </p:nvSpPr>
          <p:spPr>
            <a:xfrm rot="5400000">
              <a:off x="2058457" y="3541976"/>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113" name="Flowchart: Connector 169">
            <a:extLst>
              <a:ext uri="{FF2B5EF4-FFF2-40B4-BE49-F238E27FC236}">
                <a16:creationId xmlns:a16="http://schemas.microsoft.com/office/drawing/2014/main" id="{68646780-00B8-1447-9195-873B46FB57CA}"/>
              </a:ext>
            </a:extLst>
          </p:cNvPr>
          <p:cNvSpPr/>
          <p:nvPr/>
        </p:nvSpPr>
        <p:spPr>
          <a:xfrm>
            <a:off x="3702728" y="3419758"/>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0</a:t>
            </a:r>
          </a:p>
        </p:txBody>
      </p:sp>
      <p:sp>
        <p:nvSpPr>
          <p:cNvPr id="114" name="Flowchart: Connector 172">
            <a:extLst>
              <a:ext uri="{FF2B5EF4-FFF2-40B4-BE49-F238E27FC236}">
                <a16:creationId xmlns:a16="http://schemas.microsoft.com/office/drawing/2014/main" id="{F2C9F4C5-3B37-58CA-5EC9-3F6895601CAB}"/>
              </a:ext>
            </a:extLst>
          </p:cNvPr>
          <p:cNvSpPr/>
          <p:nvPr/>
        </p:nvSpPr>
        <p:spPr>
          <a:xfrm>
            <a:off x="2053846" y="3415784"/>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115" name="TextBox 114">
            <a:extLst>
              <a:ext uri="{FF2B5EF4-FFF2-40B4-BE49-F238E27FC236}">
                <a16:creationId xmlns:a16="http://schemas.microsoft.com/office/drawing/2014/main" id="{211DD46C-3E8E-1A47-9C06-4D5EEF218D8B}"/>
              </a:ext>
            </a:extLst>
          </p:cNvPr>
          <p:cNvSpPr txBox="1"/>
          <p:nvPr/>
        </p:nvSpPr>
        <p:spPr>
          <a:xfrm>
            <a:off x="7587898" y="2286579"/>
            <a:ext cx="4540602" cy="830997"/>
          </a:xfrm>
          <a:prstGeom prst="rect">
            <a:avLst/>
          </a:prstGeom>
          <a:noFill/>
        </p:spPr>
        <p:txBody>
          <a:bodyPr wrap="none" rtlCol="0">
            <a:spAutoFit/>
          </a:bodyPr>
          <a:lstStyle/>
          <a:p>
            <a:r>
              <a:rPr lang="en-US" sz="2400" b="1" dirty="0">
                <a:solidFill>
                  <a:srgbClr val="C00000"/>
                </a:solidFill>
                <a:cs typeface="Calibri" panose="020F0502020204030204" pitchFamily="34" charset="0"/>
              </a:rPr>
              <a:t>One error </a:t>
            </a:r>
            <a:r>
              <a:rPr lang="en-US" sz="2400" b="1" dirty="0">
                <a:solidFill>
                  <a:srgbClr val="C00000"/>
                </a:solidFill>
                <a:cs typeface="Calibri" panose="020F0502020204030204" pitchFamily="34" charset="0"/>
                <a:sym typeface="Wingdings" pitchFamily="2" charset="2"/>
              </a:rPr>
              <a:t> Parity is non-zero</a:t>
            </a:r>
          </a:p>
          <a:p>
            <a:r>
              <a:rPr lang="en-US" sz="2400" b="1" dirty="0">
                <a:solidFill>
                  <a:srgbClr val="C00000"/>
                </a:solidFill>
                <a:cs typeface="Calibri" panose="020F0502020204030204" pitchFamily="34" charset="0"/>
                <a:sym typeface="Wingdings" pitchFamily="2" charset="2"/>
              </a:rPr>
              <a:t>                        (Hamming Weight 1)</a:t>
            </a:r>
            <a:endParaRPr lang="en-US" sz="2400" b="1" dirty="0">
              <a:solidFill>
                <a:srgbClr val="C00000"/>
              </a:solidFill>
              <a:cs typeface="Calibri" panose="020F0502020204030204" pitchFamily="34" charset="0"/>
            </a:endParaRPr>
          </a:p>
        </p:txBody>
      </p:sp>
      <p:grpSp>
        <p:nvGrpSpPr>
          <p:cNvPr id="116" name="Group 115">
            <a:extLst>
              <a:ext uri="{FF2B5EF4-FFF2-40B4-BE49-F238E27FC236}">
                <a16:creationId xmlns:a16="http://schemas.microsoft.com/office/drawing/2014/main" id="{25B4DE37-038A-0483-685F-7B5B30575E10}"/>
              </a:ext>
            </a:extLst>
          </p:cNvPr>
          <p:cNvGrpSpPr/>
          <p:nvPr/>
        </p:nvGrpSpPr>
        <p:grpSpPr>
          <a:xfrm>
            <a:off x="1215703" y="2702183"/>
            <a:ext cx="3724531" cy="531526"/>
            <a:chOff x="6250591" y="4600681"/>
            <a:chExt cx="3724531" cy="531526"/>
          </a:xfrm>
        </p:grpSpPr>
        <p:pic>
          <p:nvPicPr>
            <p:cNvPr id="117" name="Picture 16" descr="Green Tick Checkmark Vector Icon For Checkbox Marker Symbol Stock  Illustration - Download Image Now - iStock">
              <a:extLst>
                <a:ext uri="{FF2B5EF4-FFF2-40B4-BE49-F238E27FC236}">
                  <a16:creationId xmlns:a16="http://schemas.microsoft.com/office/drawing/2014/main" id="{1AEF7022-62E9-22BA-83BF-B3CD2BE9E1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9472696" y="4605004"/>
              <a:ext cx="502426" cy="52720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6" descr="Green Tick Checkmark Vector Icon For Checkbox Marker Symbol Stock  Illustration - Download Image Now - iStock">
              <a:extLst>
                <a:ext uri="{FF2B5EF4-FFF2-40B4-BE49-F238E27FC236}">
                  <a16:creationId xmlns:a16="http://schemas.microsoft.com/office/drawing/2014/main" id="{200A7A19-A227-7FD9-5B68-3708D5DBF2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6250591" y="4600681"/>
              <a:ext cx="502426" cy="527203"/>
            </a:xfrm>
            <a:prstGeom prst="rect">
              <a:avLst/>
            </a:prstGeom>
            <a:noFill/>
            <a:extLst>
              <a:ext uri="{909E8E84-426E-40DD-AFC4-6F175D3DCCD1}">
                <a14:hiddenFill xmlns:a14="http://schemas.microsoft.com/office/drawing/2010/main">
                  <a:solidFill>
                    <a:srgbClr val="FFFFFF"/>
                  </a:solidFill>
                </a14:hiddenFill>
              </a:ext>
            </a:extLst>
          </p:spPr>
        </p:pic>
        <p:sp>
          <p:nvSpPr>
            <p:cNvPr id="119" name="Lightning Bolt 118">
              <a:extLst>
                <a:ext uri="{FF2B5EF4-FFF2-40B4-BE49-F238E27FC236}">
                  <a16:creationId xmlns:a16="http://schemas.microsoft.com/office/drawing/2014/main" id="{777CC4D9-64B5-DA25-D8D5-B167600B2767}"/>
                </a:ext>
              </a:extLst>
            </p:cNvPr>
            <p:cNvSpPr/>
            <p:nvPr/>
          </p:nvSpPr>
          <p:spPr bwMode="auto">
            <a:xfrm rot="4436091">
              <a:off x="7877461" y="4541184"/>
              <a:ext cx="463370" cy="587834"/>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mn-ea"/>
                <a:cs typeface="Calibri" panose="020F0502020204030204" pitchFamily="34" charset="0"/>
              </a:endParaRPr>
            </a:p>
          </p:txBody>
        </p:sp>
      </p:grpSp>
      <p:grpSp>
        <p:nvGrpSpPr>
          <p:cNvPr id="120" name="Group 119">
            <a:extLst>
              <a:ext uri="{FF2B5EF4-FFF2-40B4-BE49-F238E27FC236}">
                <a16:creationId xmlns:a16="http://schemas.microsoft.com/office/drawing/2014/main" id="{D9E6A1AB-C6E2-91F1-6304-98FE2111C881}"/>
              </a:ext>
            </a:extLst>
          </p:cNvPr>
          <p:cNvGrpSpPr/>
          <p:nvPr/>
        </p:nvGrpSpPr>
        <p:grpSpPr>
          <a:xfrm>
            <a:off x="2055148" y="3403683"/>
            <a:ext cx="2055236" cy="410570"/>
            <a:chOff x="5939899" y="4997143"/>
            <a:chExt cx="2055236" cy="410570"/>
          </a:xfrm>
        </p:grpSpPr>
        <p:sp>
          <p:nvSpPr>
            <p:cNvPr id="121" name="Flowchart: Connector 169">
              <a:extLst>
                <a:ext uri="{FF2B5EF4-FFF2-40B4-BE49-F238E27FC236}">
                  <a16:creationId xmlns:a16="http://schemas.microsoft.com/office/drawing/2014/main" id="{75F55AF2-1D98-9D07-A7D8-E8065B6F0934}"/>
                </a:ext>
              </a:extLst>
            </p:cNvPr>
            <p:cNvSpPr/>
            <p:nvPr/>
          </p:nvSpPr>
          <p:spPr>
            <a:xfrm>
              <a:off x="7588781" y="5001117"/>
              <a:ext cx="406354" cy="406596"/>
            </a:xfrm>
            <a:prstGeom prst="flowChartConnector">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122" name="Flowchart: Connector 172">
              <a:extLst>
                <a:ext uri="{FF2B5EF4-FFF2-40B4-BE49-F238E27FC236}">
                  <a16:creationId xmlns:a16="http://schemas.microsoft.com/office/drawing/2014/main" id="{AB669C8E-979A-558E-0F46-989359AC017D}"/>
                </a:ext>
              </a:extLst>
            </p:cNvPr>
            <p:cNvSpPr/>
            <p:nvPr/>
          </p:nvSpPr>
          <p:spPr>
            <a:xfrm>
              <a:off x="5939899" y="4997143"/>
              <a:ext cx="406354" cy="406596"/>
            </a:xfrm>
            <a:prstGeom prst="flowChartConnector">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grpSp>
      <p:sp>
        <p:nvSpPr>
          <p:cNvPr id="123" name="Flowchart: Connector 172">
            <a:extLst>
              <a:ext uri="{FF2B5EF4-FFF2-40B4-BE49-F238E27FC236}">
                <a16:creationId xmlns:a16="http://schemas.microsoft.com/office/drawing/2014/main" id="{97814053-1319-532F-F381-68E5E0EF8C85}"/>
              </a:ext>
            </a:extLst>
          </p:cNvPr>
          <p:cNvSpPr/>
          <p:nvPr/>
        </p:nvSpPr>
        <p:spPr>
          <a:xfrm>
            <a:off x="2055499" y="3422147"/>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grpSp>
        <p:nvGrpSpPr>
          <p:cNvPr id="124" name="Group 123">
            <a:extLst>
              <a:ext uri="{FF2B5EF4-FFF2-40B4-BE49-F238E27FC236}">
                <a16:creationId xmlns:a16="http://schemas.microsoft.com/office/drawing/2014/main" id="{E18E6FE8-4653-DDAB-435A-7091C18B7718}"/>
              </a:ext>
            </a:extLst>
          </p:cNvPr>
          <p:cNvGrpSpPr/>
          <p:nvPr/>
        </p:nvGrpSpPr>
        <p:grpSpPr>
          <a:xfrm>
            <a:off x="3281267" y="3608387"/>
            <a:ext cx="1205701" cy="19292"/>
            <a:chOff x="3282150" y="3745274"/>
            <a:chExt cx="1205701" cy="19292"/>
          </a:xfrm>
        </p:grpSpPr>
        <p:cxnSp>
          <p:nvCxnSpPr>
            <p:cNvPr id="125" name="Straight Arrow Connector 124">
              <a:extLst>
                <a:ext uri="{FF2B5EF4-FFF2-40B4-BE49-F238E27FC236}">
                  <a16:creationId xmlns:a16="http://schemas.microsoft.com/office/drawing/2014/main" id="{4B8133C3-C2FE-9277-BDCE-838B3123B20E}"/>
                </a:ext>
              </a:extLst>
            </p:cNvPr>
            <p:cNvCxnSpPr>
              <a:cxnSpLocks/>
            </p:cNvCxnSpPr>
            <p:nvPr/>
          </p:nvCxnSpPr>
          <p:spPr>
            <a:xfrm flipV="1">
              <a:off x="3282150" y="3745274"/>
              <a:ext cx="411751" cy="821"/>
            </a:xfrm>
            <a:prstGeom prst="straightConnector1">
              <a:avLst/>
            </a:prstGeom>
            <a:noFill/>
            <a:ln w="44450" cap="flat" cmpd="sng" algn="ctr">
              <a:solidFill>
                <a:srgbClr val="C00000"/>
              </a:solidFill>
              <a:prstDash val="solid"/>
              <a:miter lim="800000"/>
              <a:tailEnd type="triangle" w="lg" len="lg"/>
            </a:ln>
            <a:effectLst/>
          </p:spPr>
        </p:cxnSp>
        <p:cxnSp>
          <p:nvCxnSpPr>
            <p:cNvPr id="126" name="Straight Arrow Connector 125">
              <a:extLst>
                <a:ext uri="{FF2B5EF4-FFF2-40B4-BE49-F238E27FC236}">
                  <a16:creationId xmlns:a16="http://schemas.microsoft.com/office/drawing/2014/main" id="{5C479D85-797E-E27F-454B-5C4180F3D69E}"/>
                </a:ext>
              </a:extLst>
            </p:cNvPr>
            <p:cNvCxnSpPr>
              <a:cxnSpLocks/>
            </p:cNvCxnSpPr>
            <p:nvPr/>
          </p:nvCxnSpPr>
          <p:spPr>
            <a:xfrm flipH="1" flipV="1">
              <a:off x="4100497" y="3745274"/>
              <a:ext cx="387354" cy="19292"/>
            </a:xfrm>
            <a:prstGeom prst="straightConnector1">
              <a:avLst/>
            </a:prstGeom>
            <a:noFill/>
            <a:ln w="44450" cap="flat" cmpd="sng" algn="ctr">
              <a:solidFill>
                <a:srgbClr val="70AD47">
                  <a:lumMod val="50000"/>
                </a:srgbClr>
              </a:solidFill>
              <a:prstDash val="solid"/>
              <a:miter lim="800000"/>
              <a:tailEnd type="triangle" w="lg" len="lg"/>
            </a:ln>
            <a:effectLst/>
          </p:spPr>
        </p:cxnSp>
      </p:grpSp>
      <p:grpSp>
        <p:nvGrpSpPr>
          <p:cNvPr id="127" name="Group 126">
            <a:extLst>
              <a:ext uri="{FF2B5EF4-FFF2-40B4-BE49-F238E27FC236}">
                <a16:creationId xmlns:a16="http://schemas.microsoft.com/office/drawing/2014/main" id="{56B680DE-F071-7E09-19C5-DD9680620CC2}"/>
              </a:ext>
            </a:extLst>
          </p:cNvPr>
          <p:cNvGrpSpPr/>
          <p:nvPr/>
        </p:nvGrpSpPr>
        <p:grpSpPr>
          <a:xfrm>
            <a:off x="1644250" y="3612764"/>
            <a:ext cx="1223815" cy="19292"/>
            <a:chOff x="1651739" y="3745274"/>
            <a:chExt cx="1223815" cy="19292"/>
          </a:xfrm>
        </p:grpSpPr>
        <p:cxnSp>
          <p:nvCxnSpPr>
            <p:cNvPr id="128" name="Straight Arrow Connector 127">
              <a:extLst>
                <a:ext uri="{FF2B5EF4-FFF2-40B4-BE49-F238E27FC236}">
                  <a16:creationId xmlns:a16="http://schemas.microsoft.com/office/drawing/2014/main" id="{3E2DAC20-B521-2C58-C786-41AC87A16603}"/>
                </a:ext>
              </a:extLst>
            </p:cNvPr>
            <p:cNvCxnSpPr>
              <a:cxnSpLocks/>
            </p:cNvCxnSpPr>
            <p:nvPr/>
          </p:nvCxnSpPr>
          <p:spPr>
            <a:xfrm flipV="1">
              <a:off x="1651739" y="3745274"/>
              <a:ext cx="406597" cy="19292"/>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129" name="Straight Arrow Connector 128">
              <a:extLst>
                <a:ext uri="{FF2B5EF4-FFF2-40B4-BE49-F238E27FC236}">
                  <a16:creationId xmlns:a16="http://schemas.microsoft.com/office/drawing/2014/main" id="{67A05DBD-41DF-A957-FC3C-612EC787EBC0}"/>
                </a:ext>
              </a:extLst>
            </p:cNvPr>
            <p:cNvCxnSpPr>
              <a:cxnSpLocks/>
            </p:cNvCxnSpPr>
            <p:nvPr/>
          </p:nvCxnSpPr>
          <p:spPr>
            <a:xfrm flipH="1" flipV="1">
              <a:off x="2464932" y="3745274"/>
              <a:ext cx="410622" cy="821"/>
            </a:xfrm>
            <a:prstGeom prst="straightConnector1">
              <a:avLst/>
            </a:prstGeom>
            <a:noFill/>
            <a:ln w="44450" cap="flat" cmpd="sng" algn="ctr">
              <a:solidFill>
                <a:srgbClr val="C00000"/>
              </a:solidFill>
              <a:prstDash val="solid"/>
              <a:miter lim="800000"/>
              <a:tailEnd type="triangle" w="lg" len="lg"/>
            </a:ln>
            <a:effectLst/>
          </p:spPr>
        </p:cxnSp>
      </p:grpSp>
      <p:sp>
        <p:nvSpPr>
          <p:cNvPr id="130" name="TextBox 129">
            <a:extLst>
              <a:ext uri="{FF2B5EF4-FFF2-40B4-BE49-F238E27FC236}">
                <a16:creationId xmlns:a16="http://schemas.microsoft.com/office/drawing/2014/main" id="{04D53D4C-F59C-7A76-DE55-48990583D798}"/>
              </a:ext>
            </a:extLst>
          </p:cNvPr>
          <p:cNvSpPr txBox="1"/>
          <p:nvPr/>
        </p:nvSpPr>
        <p:spPr>
          <a:xfrm>
            <a:off x="7587898" y="3279584"/>
            <a:ext cx="4540602" cy="830997"/>
          </a:xfrm>
          <a:prstGeom prst="rect">
            <a:avLst/>
          </a:prstGeom>
          <a:noFill/>
        </p:spPr>
        <p:txBody>
          <a:bodyPr wrap="none" rtlCol="0">
            <a:spAutoFit/>
          </a:bodyPr>
          <a:lstStyle/>
          <a:p>
            <a:r>
              <a:rPr lang="en-US" sz="2400" b="1" dirty="0">
                <a:solidFill>
                  <a:srgbClr val="C00000"/>
                </a:solidFill>
                <a:cs typeface="Calibri" panose="020F0502020204030204" pitchFamily="34" charset="0"/>
              </a:rPr>
              <a:t>One error </a:t>
            </a:r>
            <a:r>
              <a:rPr lang="en-US" sz="2400" b="1" dirty="0">
                <a:solidFill>
                  <a:srgbClr val="C00000"/>
                </a:solidFill>
                <a:cs typeface="Calibri" panose="020F0502020204030204" pitchFamily="34" charset="0"/>
                <a:sym typeface="Wingdings" pitchFamily="2" charset="2"/>
              </a:rPr>
              <a:t> Parity is non-zero</a:t>
            </a:r>
          </a:p>
          <a:p>
            <a:r>
              <a:rPr lang="en-US" sz="2400" b="1" dirty="0">
                <a:solidFill>
                  <a:srgbClr val="C00000"/>
                </a:solidFill>
                <a:cs typeface="Calibri" panose="020F0502020204030204" pitchFamily="34" charset="0"/>
                <a:sym typeface="Wingdings" pitchFamily="2" charset="2"/>
              </a:rPr>
              <a:t>                        (Hamming Weight 2)</a:t>
            </a:r>
            <a:endParaRPr lang="en-US" sz="2400" b="1" dirty="0">
              <a:solidFill>
                <a:srgbClr val="C00000"/>
              </a:solidFill>
              <a:cs typeface="Calibri" panose="020F0502020204030204" pitchFamily="34" charset="0"/>
            </a:endParaRPr>
          </a:p>
        </p:txBody>
      </p:sp>
      <p:sp>
        <p:nvSpPr>
          <p:cNvPr id="131" name="Flowchart: Connector 172">
            <a:extLst>
              <a:ext uri="{FF2B5EF4-FFF2-40B4-BE49-F238E27FC236}">
                <a16:creationId xmlns:a16="http://schemas.microsoft.com/office/drawing/2014/main" id="{B0E7C249-BA03-99C1-578F-DC9DB8B5BD44}"/>
              </a:ext>
            </a:extLst>
          </p:cNvPr>
          <p:cNvSpPr/>
          <p:nvPr/>
        </p:nvSpPr>
        <p:spPr>
          <a:xfrm>
            <a:off x="3702728" y="3419758"/>
            <a:ext cx="406354" cy="406596"/>
          </a:xfrm>
          <a:prstGeom prst="flowChartConnector">
            <a:avLst/>
          </a:prstGeom>
          <a:solidFill>
            <a:srgbClr val="C00000"/>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grpSp>
        <p:nvGrpSpPr>
          <p:cNvPr id="132" name="Group 131">
            <a:extLst>
              <a:ext uri="{FF2B5EF4-FFF2-40B4-BE49-F238E27FC236}">
                <a16:creationId xmlns:a16="http://schemas.microsoft.com/office/drawing/2014/main" id="{52B9F96B-C0C0-B931-FECA-7BDBC6AF1441}"/>
              </a:ext>
            </a:extLst>
          </p:cNvPr>
          <p:cNvGrpSpPr/>
          <p:nvPr/>
        </p:nvGrpSpPr>
        <p:grpSpPr>
          <a:xfrm>
            <a:off x="2053847" y="3412046"/>
            <a:ext cx="2055236" cy="410570"/>
            <a:chOff x="5939899" y="4997143"/>
            <a:chExt cx="2055236" cy="410570"/>
          </a:xfrm>
        </p:grpSpPr>
        <p:sp>
          <p:nvSpPr>
            <p:cNvPr id="133" name="Flowchart: Connector 169">
              <a:extLst>
                <a:ext uri="{FF2B5EF4-FFF2-40B4-BE49-F238E27FC236}">
                  <a16:creationId xmlns:a16="http://schemas.microsoft.com/office/drawing/2014/main" id="{8B2F2D47-522A-ED5F-66E8-065B755AD9F0}"/>
                </a:ext>
              </a:extLst>
            </p:cNvPr>
            <p:cNvSpPr/>
            <p:nvPr/>
          </p:nvSpPr>
          <p:spPr>
            <a:xfrm>
              <a:off x="7588781" y="5001117"/>
              <a:ext cx="406354" cy="406596"/>
            </a:xfrm>
            <a:prstGeom prst="flowChartConnector">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134" name="Flowchart: Connector 172">
              <a:extLst>
                <a:ext uri="{FF2B5EF4-FFF2-40B4-BE49-F238E27FC236}">
                  <a16:creationId xmlns:a16="http://schemas.microsoft.com/office/drawing/2014/main" id="{DA2B1212-1627-91E5-31F8-5C3300E8D0BB}"/>
                </a:ext>
              </a:extLst>
            </p:cNvPr>
            <p:cNvSpPr/>
            <p:nvPr/>
          </p:nvSpPr>
          <p:spPr>
            <a:xfrm>
              <a:off x="5939899" y="4997143"/>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0</a:t>
              </a:r>
            </a:p>
          </p:txBody>
        </p:sp>
      </p:grpSp>
      <p:grpSp>
        <p:nvGrpSpPr>
          <p:cNvPr id="135" name="Group 134">
            <a:extLst>
              <a:ext uri="{FF2B5EF4-FFF2-40B4-BE49-F238E27FC236}">
                <a16:creationId xmlns:a16="http://schemas.microsoft.com/office/drawing/2014/main" id="{7E83A3CF-4062-A6C5-E1AE-42DEE69D3702}"/>
              </a:ext>
            </a:extLst>
          </p:cNvPr>
          <p:cNvGrpSpPr/>
          <p:nvPr/>
        </p:nvGrpSpPr>
        <p:grpSpPr>
          <a:xfrm>
            <a:off x="3277365" y="3610260"/>
            <a:ext cx="1205701" cy="19292"/>
            <a:chOff x="3282150" y="3745274"/>
            <a:chExt cx="1205701" cy="19292"/>
          </a:xfrm>
        </p:grpSpPr>
        <p:cxnSp>
          <p:nvCxnSpPr>
            <p:cNvPr id="136" name="Straight Arrow Connector 135">
              <a:extLst>
                <a:ext uri="{FF2B5EF4-FFF2-40B4-BE49-F238E27FC236}">
                  <a16:creationId xmlns:a16="http://schemas.microsoft.com/office/drawing/2014/main" id="{EB16066F-C0F4-93D3-F39B-7454DECCFC37}"/>
                </a:ext>
              </a:extLst>
            </p:cNvPr>
            <p:cNvCxnSpPr>
              <a:cxnSpLocks/>
            </p:cNvCxnSpPr>
            <p:nvPr/>
          </p:nvCxnSpPr>
          <p:spPr>
            <a:xfrm flipV="1">
              <a:off x="3282150" y="3745274"/>
              <a:ext cx="411751" cy="821"/>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137" name="Straight Arrow Connector 136">
              <a:extLst>
                <a:ext uri="{FF2B5EF4-FFF2-40B4-BE49-F238E27FC236}">
                  <a16:creationId xmlns:a16="http://schemas.microsoft.com/office/drawing/2014/main" id="{01730065-E779-638C-4BB7-2CF25D28CDCB}"/>
                </a:ext>
              </a:extLst>
            </p:cNvPr>
            <p:cNvCxnSpPr>
              <a:cxnSpLocks/>
            </p:cNvCxnSpPr>
            <p:nvPr/>
          </p:nvCxnSpPr>
          <p:spPr>
            <a:xfrm flipH="1" flipV="1">
              <a:off x="4100497" y="3745274"/>
              <a:ext cx="387354" cy="19292"/>
            </a:xfrm>
            <a:prstGeom prst="straightConnector1">
              <a:avLst/>
            </a:prstGeom>
            <a:noFill/>
            <a:ln w="44450" cap="flat" cmpd="sng" algn="ctr">
              <a:solidFill>
                <a:srgbClr val="C00000"/>
              </a:solidFill>
              <a:prstDash val="solid"/>
              <a:miter lim="800000"/>
              <a:tailEnd type="triangle" w="lg" len="lg"/>
            </a:ln>
            <a:effectLst/>
          </p:spPr>
        </p:cxnSp>
      </p:grpSp>
      <p:grpSp>
        <p:nvGrpSpPr>
          <p:cNvPr id="138" name="Group 137">
            <a:extLst>
              <a:ext uri="{FF2B5EF4-FFF2-40B4-BE49-F238E27FC236}">
                <a16:creationId xmlns:a16="http://schemas.microsoft.com/office/drawing/2014/main" id="{1FAD18B4-3B84-5930-9CF1-913ADCBB689C}"/>
              </a:ext>
            </a:extLst>
          </p:cNvPr>
          <p:cNvGrpSpPr/>
          <p:nvPr/>
        </p:nvGrpSpPr>
        <p:grpSpPr>
          <a:xfrm>
            <a:off x="1640348" y="3606721"/>
            <a:ext cx="1223815" cy="19292"/>
            <a:chOff x="1651739" y="3745274"/>
            <a:chExt cx="1223815" cy="19292"/>
          </a:xfrm>
        </p:grpSpPr>
        <p:cxnSp>
          <p:nvCxnSpPr>
            <p:cNvPr id="139" name="Straight Arrow Connector 138">
              <a:extLst>
                <a:ext uri="{FF2B5EF4-FFF2-40B4-BE49-F238E27FC236}">
                  <a16:creationId xmlns:a16="http://schemas.microsoft.com/office/drawing/2014/main" id="{6519C037-929D-46B8-44EA-9CF70E3F08D7}"/>
                </a:ext>
              </a:extLst>
            </p:cNvPr>
            <p:cNvCxnSpPr>
              <a:cxnSpLocks/>
            </p:cNvCxnSpPr>
            <p:nvPr/>
          </p:nvCxnSpPr>
          <p:spPr>
            <a:xfrm flipV="1">
              <a:off x="1651739" y="3745274"/>
              <a:ext cx="406597" cy="19292"/>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140" name="Straight Arrow Connector 139">
              <a:extLst>
                <a:ext uri="{FF2B5EF4-FFF2-40B4-BE49-F238E27FC236}">
                  <a16:creationId xmlns:a16="http://schemas.microsoft.com/office/drawing/2014/main" id="{A334C2BC-B6A7-4A7B-7FD3-AABA698DB47D}"/>
                </a:ext>
              </a:extLst>
            </p:cNvPr>
            <p:cNvCxnSpPr>
              <a:cxnSpLocks/>
            </p:cNvCxnSpPr>
            <p:nvPr/>
          </p:nvCxnSpPr>
          <p:spPr>
            <a:xfrm flipH="1" flipV="1">
              <a:off x="2464932" y="3745274"/>
              <a:ext cx="410622" cy="821"/>
            </a:xfrm>
            <a:prstGeom prst="straightConnector1">
              <a:avLst/>
            </a:prstGeom>
            <a:noFill/>
            <a:ln w="44450" cap="flat" cmpd="sng" algn="ctr">
              <a:solidFill>
                <a:srgbClr val="70AD47">
                  <a:lumMod val="50000"/>
                </a:srgbClr>
              </a:solidFill>
              <a:prstDash val="solid"/>
              <a:miter lim="800000"/>
              <a:tailEnd type="triangle" w="lg" len="lg"/>
            </a:ln>
            <a:effectLst/>
          </p:spPr>
        </p:cxnSp>
      </p:grpSp>
      <p:grpSp>
        <p:nvGrpSpPr>
          <p:cNvPr id="141" name="Group 140">
            <a:extLst>
              <a:ext uri="{FF2B5EF4-FFF2-40B4-BE49-F238E27FC236}">
                <a16:creationId xmlns:a16="http://schemas.microsoft.com/office/drawing/2014/main" id="{DCA8000B-07AD-F526-4422-11A64F26B03B}"/>
              </a:ext>
            </a:extLst>
          </p:cNvPr>
          <p:cNvGrpSpPr/>
          <p:nvPr/>
        </p:nvGrpSpPr>
        <p:grpSpPr>
          <a:xfrm>
            <a:off x="1183679" y="2578389"/>
            <a:ext cx="3816289" cy="547124"/>
            <a:chOff x="6250591" y="4600681"/>
            <a:chExt cx="3816289" cy="547124"/>
          </a:xfrm>
        </p:grpSpPr>
        <p:pic>
          <p:nvPicPr>
            <p:cNvPr id="142" name="Picture 16" descr="Green Tick Checkmark Vector Icon For Checkbox Marker Symbol Stock  Illustration - Download Image Now - iStock">
              <a:extLst>
                <a:ext uri="{FF2B5EF4-FFF2-40B4-BE49-F238E27FC236}">
                  <a16:creationId xmlns:a16="http://schemas.microsoft.com/office/drawing/2014/main" id="{43464BDA-F169-95D2-F720-E811F43F84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7898697" y="4620602"/>
              <a:ext cx="502426" cy="527203"/>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6" descr="Green Tick Checkmark Vector Icon For Checkbox Marker Symbol Stock  Illustration - Download Image Now - iStock">
              <a:extLst>
                <a:ext uri="{FF2B5EF4-FFF2-40B4-BE49-F238E27FC236}">
                  <a16:creationId xmlns:a16="http://schemas.microsoft.com/office/drawing/2014/main" id="{064DDBA8-2A61-F8D9-16C2-E442BDD001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3" t="19761" r="16420" b="13443"/>
            <a:stretch/>
          </p:blipFill>
          <p:spPr bwMode="auto">
            <a:xfrm>
              <a:off x="6250591" y="4600681"/>
              <a:ext cx="502426" cy="527203"/>
            </a:xfrm>
            <a:prstGeom prst="rect">
              <a:avLst/>
            </a:prstGeom>
            <a:noFill/>
            <a:extLst>
              <a:ext uri="{909E8E84-426E-40DD-AFC4-6F175D3DCCD1}">
                <a14:hiddenFill xmlns:a14="http://schemas.microsoft.com/office/drawing/2010/main">
                  <a:solidFill>
                    <a:srgbClr val="FFFFFF"/>
                  </a:solidFill>
                </a14:hiddenFill>
              </a:ext>
            </a:extLst>
          </p:spPr>
        </p:pic>
        <p:sp>
          <p:nvSpPr>
            <p:cNvPr id="144" name="Lightning Bolt 143">
              <a:extLst>
                <a:ext uri="{FF2B5EF4-FFF2-40B4-BE49-F238E27FC236}">
                  <a16:creationId xmlns:a16="http://schemas.microsoft.com/office/drawing/2014/main" id="{3DC8B063-928E-6709-D1F8-9D1A2D11C9A3}"/>
                </a:ext>
              </a:extLst>
            </p:cNvPr>
            <p:cNvSpPr/>
            <p:nvPr/>
          </p:nvSpPr>
          <p:spPr bwMode="auto">
            <a:xfrm rot="4436091">
              <a:off x="9541278" y="4551179"/>
              <a:ext cx="463370" cy="587834"/>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mn-ea"/>
                <a:cs typeface="Calibri" panose="020F0502020204030204" pitchFamily="34" charset="0"/>
              </a:endParaRPr>
            </a:p>
          </p:txBody>
        </p:sp>
      </p:grpSp>
      <p:sp>
        <p:nvSpPr>
          <p:cNvPr id="145" name="Flowchart: Connector 169">
            <a:extLst>
              <a:ext uri="{FF2B5EF4-FFF2-40B4-BE49-F238E27FC236}">
                <a16:creationId xmlns:a16="http://schemas.microsoft.com/office/drawing/2014/main" id="{5F0DEA8A-7D2A-6D39-3C48-1EF76E092ED4}"/>
              </a:ext>
            </a:extLst>
          </p:cNvPr>
          <p:cNvSpPr/>
          <p:nvPr/>
        </p:nvSpPr>
        <p:spPr>
          <a:xfrm>
            <a:off x="3695722" y="3409633"/>
            <a:ext cx="406354" cy="406596"/>
          </a:xfrm>
          <a:prstGeom prst="flowChartConnector">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1</a:t>
            </a:r>
          </a:p>
        </p:txBody>
      </p:sp>
      <p:sp>
        <p:nvSpPr>
          <p:cNvPr id="146" name="Flowchart: Connector 169">
            <a:extLst>
              <a:ext uri="{FF2B5EF4-FFF2-40B4-BE49-F238E27FC236}">
                <a16:creationId xmlns:a16="http://schemas.microsoft.com/office/drawing/2014/main" id="{37252420-0FD9-29D3-8DB0-2DF4DC803AAC}"/>
              </a:ext>
            </a:extLst>
          </p:cNvPr>
          <p:cNvSpPr/>
          <p:nvPr/>
        </p:nvSpPr>
        <p:spPr>
          <a:xfrm>
            <a:off x="2059728" y="3416454"/>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0</a:t>
            </a:r>
          </a:p>
        </p:txBody>
      </p:sp>
      <p:sp>
        <p:nvSpPr>
          <p:cNvPr id="147" name="TextBox 146">
            <a:extLst>
              <a:ext uri="{FF2B5EF4-FFF2-40B4-BE49-F238E27FC236}">
                <a16:creationId xmlns:a16="http://schemas.microsoft.com/office/drawing/2014/main" id="{DEE0D98E-6772-D69B-D71B-5DACDA0ABCFC}"/>
              </a:ext>
            </a:extLst>
          </p:cNvPr>
          <p:cNvSpPr txBox="1"/>
          <p:nvPr/>
        </p:nvSpPr>
        <p:spPr>
          <a:xfrm>
            <a:off x="7587898" y="4398954"/>
            <a:ext cx="4540602" cy="830997"/>
          </a:xfrm>
          <a:prstGeom prst="rect">
            <a:avLst/>
          </a:prstGeom>
          <a:noFill/>
        </p:spPr>
        <p:txBody>
          <a:bodyPr wrap="none" rtlCol="0">
            <a:spAutoFit/>
          </a:bodyPr>
          <a:lstStyle/>
          <a:p>
            <a:r>
              <a:rPr lang="en-US" sz="2400" b="1" dirty="0">
                <a:solidFill>
                  <a:srgbClr val="C00000"/>
                </a:solidFill>
                <a:cs typeface="Calibri" panose="020F0502020204030204" pitchFamily="34" charset="0"/>
              </a:rPr>
              <a:t>One error </a:t>
            </a:r>
            <a:r>
              <a:rPr lang="en-US" sz="2400" b="1" dirty="0">
                <a:solidFill>
                  <a:srgbClr val="C00000"/>
                </a:solidFill>
                <a:cs typeface="Calibri" panose="020F0502020204030204" pitchFamily="34" charset="0"/>
                <a:sym typeface="Wingdings" pitchFamily="2" charset="2"/>
              </a:rPr>
              <a:t> Parity is non-zero</a:t>
            </a:r>
          </a:p>
          <a:p>
            <a:r>
              <a:rPr lang="en-US" sz="2400" b="1" dirty="0">
                <a:solidFill>
                  <a:srgbClr val="C00000"/>
                </a:solidFill>
                <a:cs typeface="Calibri" panose="020F0502020204030204" pitchFamily="34" charset="0"/>
                <a:sym typeface="Wingdings" pitchFamily="2" charset="2"/>
              </a:rPr>
              <a:t>                        (Hamming Weight 1)</a:t>
            </a:r>
            <a:endParaRPr lang="en-US" sz="2400" b="1" dirty="0">
              <a:solidFill>
                <a:srgbClr val="C00000"/>
              </a:solidFill>
              <a:cs typeface="Calibri" panose="020F0502020204030204" pitchFamily="34" charset="0"/>
            </a:endParaRPr>
          </a:p>
        </p:txBody>
      </p:sp>
      <p:pic>
        <p:nvPicPr>
          <p:cNvPr id="148" name="Picture 2" descr="Question Button Icon Vector Stock Illustration - Download Image Now -  Question Mark, Red, Asking - iStock">
            <a:extLst>
              <a:ext uri="{FF2B5EF4-FFF2-40B4-BE49-F238E27FC236}">
                <a16:creationId xmlns:a16="http://schemas.microsoft.com/office/drawing/2014/main" id="{2A9DB254-4C44-9632-7F89-78C7DD76C3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26" t="19447" r="20321" b="19566"/>
          <a:stretch/>
        </p:blipFill>
        <p:spPr bwMode="auto">
          <a:xfrm>
            <a:off x="1215703" y="5646593"/>
            <a:ext cx="406596" cy="414997"/>
          </a:xfrm>
          <a:prstGeom prst="rect">
            <a:avLst/>
          </a:prstGeom>
          <a:noFill/>
          <a:extLst>
            <a:ext uri="{909E8E84-426E-40DD-AFC4-6F175D3DCCD1}">
              <a14:hiddenFill xmlns:a14="http://schemas.microsoft.com/office/drawing/2010/main">
                <a:solidFill>
                  <a:srgbClr val="FFFFFF"/>
                </a:solidFill>
              </a14:hiddenFill>
            </a:ext>
          </a:extLst>
        </p:spPr>
      </p:pic>
      <p:sp>
        <p:nvSpPr>
          <p:cNvPr id="149" name="Rounded Rectangular Callout 10">
            <a:extLst>
              <a:ext uri="{FF2B5EF4-FFF2-40B4-BE49-F238E27FC236}">
                <a16:creationId xmlns:a16="http://schemas.microsoft.com/office/drawing/2014/main" id="{5EAF3DCB-A1CA-D5C7-E427-EEC3B78BAAAD}"/>
              </a:ext>
            </a:extLst>
          </p:cNvPr>
          <p:cNvSpPr/>
          <p:nvPr/>
        </p:nvSpPr>
        <p:spPr>
          <a:xfrm>
            <a:off x="1820507" y="5594467"/>
            <a:ext cx="3204388" cy="52322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4472C4">
                    <a:lumMod val="50000"/>
                  </a:srgbClr>
                </a:solidFill>
                <a:effectLst/>
                <a:uLnTx/>
                <a:uFillTx/>
              </a:rPr>
              <a:t>Syndrome Extraction</a:t>
            </a:r>
          </a:p>
        </p:txBody>
      </p:sp>
      <p:sp>
        <p:nvSpPr>
          <p:cNvPr id="150" name="Rounded Rectangular Callout 10">
            <a:extLst>
              <a:ext uri="{FF2B5EF4-FFF2-40B4-BE49-F238E27FC236}">
                <a16:creationId xmlns:a16="http://schemas.microsoft.com/office/drawing/2014/main" id="{B02ADE92-5945-CACC-DD18-2758F6D84D6C}"/>
              </a:ext>
            </a:extLst>
          </p:cNvPr>
          <p:cNvSpPr/>
          <p:nvPr/>
        </p:nvSpPr>
        <p:spPr>
          <a:xfrm>
            <a:off x="8321321" y="5592481"/>
            <a:ext cx="1536878" cy="52322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4472C4">
                    <a:lumMod val="50000"/>
                  </a:srgbClr>
                </a:solidFill>
                <a:effectLst/>
                <a:uLnTx/>
                <a:uFillTx/>
              </a:rPr>
              <a:t>Decoding</a:t>
            </a:r>
          </a:p>
        </p:txBody>
      </p:sp>
      <p:pic>
        <p:nvPicPr>
          <p:cNvPr id="151" name="Graphic 150" descr="Magnifying glass with solid fill">
            <a:extLst>
              <a:ext uri="{FF2B5EF4-FFF2-40B4-BE49-F238E27FC236}">
                <a16:creationId xmlns:a16="http://schemas.microsoft.com/office/drawing/2014/main" id="{87BD2D25-FB86-F1CC-5048-75FFAB40A6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2793" y="5519827"/>
            <a:ext cx="668528" cy="668528"/>
          </a:xfrm>
          <a:prstGeom prst="rect">
            <a:avLst/>
          </a:prstGeom>
        </p:spPr>
      </p:pic>
      <p:cxnSp>
        <p:nvCxnSpPr>
          <p:cNvPr id="152" name="Straight Arrow Connector 151">
            <a:extLst>
              <a:ext uri="{FF2B5EF4-FFF2-40B4-BE49-F238E27FC236}">
                <a16:creationId xmlns:a16="http://schemas.microsoft.com/office/drawing/2014/main" id="{3246394B-5DA7-609E-9ECF-500E20030F78}"/>
              </a:ext>
            </a:extLst>
          </p:cNvPr>
          <p:cNvCxnSpPr>
            <a:cxnSpLocks/>
            <a:stCxn id="149" idx="3"/>
            <a:endCxn id="151" idx="1"/>
          </p:cNvCxnSpPr>
          <p:nvPr/>
        </p:nvCxnSpPr>
        <p:spPr>
          <a:xfrm flipV="1">
            <a:off x="5024895" y="5854091"/>
            <a:ext cx="2627898" cy="1986"/>
          </a:xfrm>
          <a:prstGeom prst="straightConnector1">
            <a:avLst/>
          </a:prstGeom>
          <a:noFill/>
          <a:ln w="25400" cap="flat" cmpd="sng" algn="ctr">
            <a:solidFill>
              <a:srgbClr val="002050"/>
            </a:solidFill>
            <a:prstDash val="solid"/>
            <a:headEnd type="none"/>
            <a:tailEnd type="triangle" w="lg" len="lg"/>
          </a:ln>
          <a:effectLst/>
        </p:spPr>
      </p:cxnSp>
      <p:sp>
        <p:nvSpPr>
          <p:cNvPr id="153" name="Rounded Rectangular Callout 10">
            <a:extLst>
              <a:ext uri="{FF2B5EF4-FFF2-40B4-BE49-F238E27FC236}">
                <a16:creationId xmlns:a16="http://schemas.microsoft.com/office/drawing/2014/main" id="{4817EFD5-0029-F34B-925D-C6CBE66DB988}"/>
              </a:ext>
            </a:extLst>
          </p:cNvPr>
          <p:cNvSpPr/>
          <p:nvPr/>
        </p:nvSpPr>
        <p:spPr>
          <a:xfrm>
            <a:off x="5535324" y="5258217"/>
            <a:ext cx="1607039" cy="52322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4472C4">
                    <a:lumMod val="50000"/>
                  </a:srgbClr>
                </a:solidFill>
                <a:effectLst/>
                <a:uLnTx/>
                <a:uFillTx/>
              </a:rPr>
              <a:t>Syndrome</a:t>
            </a:r>
          </a:p>
        </p:txBody>
      </p:sp>
      <p:sp>
        <p:nvSpPr>
          <p:cNvPr id="154" name="Rounded Rectangular Callout 10">
            <a:extLst>
              <a:ext uri="{FF2B5EF4-FFF2-40B4-BE49-F238E27FC236}">
                <a16:creationId xmlns:a16="http://schemas.microsoft.com/office/drawing/2014/main" id="{169EAB91-49B4-D2DE-41E0-C1672E278896}"/>
              </a:ext>
            </a:extLst>
          </p:cNvPr>
          <p:cNvSpPr/>
          <p:nvPr/>
        </p:nvSpPr>
        <p:spPr>
          <a:xfrm>
            <a:off x="2177372" y="1612669"/>
            <a:ext cx="1783080" cy="813816"/>
          </a:xfrm>
          <a:prstGeom prst="wedgeRoundRectCallout">
            <a:avLst>
              <a:gd name="adj1" fmla="val -41475"/>
              <a:gd name="adj2" fmla="val -49150"/>
              <a:gd name="adj3" fmla="val 16667"/>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a:ln>
                  <a:noFill/>
                </a:ln>
                <a:solidFill>
                  <a:srgbClr val="4472C4">
                    <a:lumMod val="50000"/>
                  </a:srgbClr>
                </a:solidFill>
                <a:effectLst/>
                <a:uLnTx/>
                <a:uFillTx/>
              </a:rPr>
              <a:t>One bit-flip error</a:t>
            </a:r>
          </a:p>
        </p:txBody>
      </p:sp>
    </p:spTree>
    <p:extLst>
      <p:ext uri="{BB962C8B-B14F-4D97-AF65-F5344CB8AC3E}">
        <p14:creationId xmlns:p14="http://schemas.microsoft.com/office/powerpoint/2010/main" val="25607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2.70833E-6 -4.44444E-6 L 0.38346 -0.24976 " pathEditMode="relative" rAng="0" ptsTypes="AA">
                                      <p:cBhvr>
                                        <p:cTn id="28" dur="2000" fill="hold"/>
                                        <p:tgtEl>
                                          <p:spTgt spid="102"/>
                                        </p:tgtEl>
                                        <p:attrNameLst>
                                          <p:attrName>ppt_x</p:attrName>
                                          <p:attrName>ppt_y</p:attrName>
                                        </p:attrNameLst>
                                      </p:cBhvr>
                                      <p:rCtr x="19167" y="-12500"/>
                                    </p:animMotion>
                                  </p:childTnLst>
                                </p:cTn>
                              </p:par>
                              <p:par>
                                <p:cTn id="29" presetID="1" presetClass="entr" presetSubtype="0" fill="hold" grpId="1"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0" presetClass="path" presetSubtype="0" accel="50000" decel="50000" fill="hold" grpId="0" nodeType="withEffect">
                                  <p:stCondLst>
                                    <p:cond delay="0"/>
                                  </p:stCondLst>
                                  <p:childTnLst>
                                    <p:animMotion origin="layout" path="M -1.45833E-6 0.00139 L 0.28659 -0.24953 " pathEditMode="relative" rAng="0" ptsTypes="AA">
                                      <p:cBhvr>
                                        <p:cTn id="32" dur="2000" fill="hold"/>
                                        <p:tgtEl>
                                          <p:spTgt spid="101"/>
                                        </p:tgtEl>
                                        <p:attrNameLst>
                                          <p:attrName>ppt_x</p:attrName>
                                          <p:attrName>ppt_y</p:attrName>
                                        </p:attrNameLst>
                                      </p:cBhvr>
                                      <p:rCtr x="14323" y="-12546"/>
                                    </p:animMotion>
                                  </p:childTnLst>
                                </p:cTn>
                              </p:par>
                              <p:par>
                                <p:cTn id="33" presetID="1" presetClass="entr" presetSubtype="0" fill="hold" grpId="0" nodeType="withEffect">
                                  <p:stCondLst>
                                    <p:cond delay="200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9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0" presetClass="path" presetSubtype="0" accel="50000" decel="50000" fill="hold" grpId="1" nodeType="withEffect">
                                  <p:stCondLst>
                                    <p:cond delay="0"/>
                                  </p:stCondLst>
                                  <p:childTnLst>
                                    <p:animMotion origin="layout" path="M 3.75E-6 2.22222E-6 L 0.38294 -0.16065 " pathEditMode="relative" rAng="0" ptsTypes="AA">
                                      <p:cBhvr>
                                        <p:cTn id="56" dur="2000" fill="hold"/>
                                        <p:tgtEl>
                                          <p:spTgt spid="114"/>
                                        </p:tgtEl>
                                        <p:attrNameLst>
                                          <p:attrName>ppt_x</p:attrName>
                                          <p:attrName>ppt_y</p:attrName>
                                        </p:attrNameLst>
                                      </p:cBhvr>
                                      <p:rCtr x="19141" y="-8032"/>
                                    </p:animMotion>
                                  </p:childTnLst>
                                </p:cTn>
                              </p:par>
                              <p:par>
                                <p:cTn id="57" presetID="0" presetClass="path" presetSubtype="0" accel="50000" decel="50000" fill="hold" grpId="1" nodeType="withEffect">
                                  <p:stCondLst>
                                    <p:cond delay="0"/>
                                  </p:stCondLst>
                                  <p:childTnLst>
                                    <p:animMotion origin="layout" path="M -2.5E-6 -7.40741E-7 L 0.28503 -0.16412 " pathEditMode="relative" rAng="0" ptsTypes="AA">
                                      <p:cBhvr>
                                        <p:cTn id="58" dur="2000" fill="hold"/>
                                        <p:tgtEl>
                                          <p:spTgt spid="113"/>
                                        </p:tgtEl>
                                        <p:attrNameLst>
                                          <p:attrName>ppt_x</p:attrName>
                                          <p:attrName>ppt_y</p:attrName>
                                        </p:attrNameLst>
                                      </p:cBhvr>
                                      <p:rCtr x="14245" y="-8218"/>
                                    </p:animMotion>
                                  </p:childTnLst>
                                </p:cTn>
                              </p:par>
                              <p:par>
                                <p:cTn id="59" presetID="1" presetClass="entr" presetSubtype="0" fill="hold" grpId="0" nodeType="withEffect">
                                  <p:stCondLst>
                                    <p:cond delay="2000"/>
                                  </p:stCondLst>
                                  <p:childTnLst>
                                    <p:set>
                                      <p:cBhvr>
                                        <p:cTn id="60" dur="1" fill="hold">
                                          <p:stCondLst>
                                            <p:cond delay="0"/>
                                          </p:stCondLst>
                                        </p:cTn>
                                        <p:tgtEl>
                                          <p:spTgt spid="1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3.54167E-6 -3.7037E-6 L 0.38372 -0.00439 " pathEditMode="relative" rAng="0" ptsTypes="AA">
                                      <p:cBhvr>
                                        <p:cTn id="80" dur="2000" fill="hold"/>
                                        <p:tgtEl>
                                          <p:spTgt spid="123"/>
                                        </p:tgtEl>
                                        <p:attrNameLst>
                                          <p:attrName>ppt_x</p:attrName>
                                          <p:attrName>ppt_y</p:attrName>
                                        </p:attrNameLst>
                                      </p:cBhvr>
                                      <p:rCtr x="19180" y="-231"/>
                                    </p:animMotion>
                                  </p:childTnLst>
                                </p:cTn>
                              </p:par>
                              <p:par>
                                <p:cTn id="81" presetID="0" presetClass="path" presetSubtype="0" accel="50000" decel="50000" fill="hold" grpId="1" nodeType="withEffect">
                                  <p:stCondLst>
                                    <p:cond delay="0"/>
                                  </p:stCondLst>
                                  <p:childTnLst>
                                    <p:animMotion origin="layout" path="M -2.5E-6 -7.40741E-7 L 0.28347 -0.00486 " pathEditMode="relative" rAng="0" ptsTypes="AA">
                                      <p:cBhvr>
                                        <p:cTn id="82" dur="2000" fill="hold"/>
                                        <p:tgtEl>
                                          <p:spTgt spid="131"/>
                                        </p:tgtEl>
                                        <p:attrNameLst>
                                          <p:attrName>ppt_x</p:attrName>
                                          <p:attrName>ppt_y</p:attrName>
                                        </p:attrNameLst>
                                      </p:cBhvr>
                                      <p:rCtr x="14167" y="-255"/>
                                    </p:animMotion>
                                  </p:childTnLst>
                                </p:cTn>
                              </p:par>
                              <p:par>
                                <p:cTn id="83" presetID="1" presetClass="entr" presetSubtype="0" fill="hold" grpId="0" nodeType="withEffect">
                                  <p:stCondLst>
                                    <p:cond delay="2000"/>
                                  </p:stCondLst>
                                  <p:childTnLst>
                                    <p:set>
                                      <p:cBhvr>
                                        <p:cTn id="84" dur="1" fill="hold">
                                          <p:stCondLst>
                                            <p:cond delay="0"/>
                                          </p:stCondLst>
                                        </p:cTn>
                                        <p:tgtEl>
                                          <p:spTgt spid="1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41"/>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16"/>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3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par>
                                <p:cTn id="101" presetID="0" presetClass="path" presetSubtype="0" accel="50000" decel="50000" fill="hold" grpId="1" nodeType="withEffect">
                                  <p:stCondLst>
                                    <p:cond delay="0"/>
                                  </p:stCondLst>
                                  <p:childTnLst>
                                    <p:animMotion origin="layout" path="M 3.125E-6 2.22222E-6 L 0.3832 0.1493 " pathEditMode="relative" rAng="0" ptsTypes="AA">
                                      <p:cBhvr>
                                        <p:cTn id="102" dur="2000" fill="hold"/>
                                        <p:tgtEl>
                                          <p:spTgt spid="146"/>
                                        </p:tgtEl>
                                        <p:attrNameLst>
                                          <p:attrName>ppt_x</p:attrName>
                                          <p:attrName>ppt_y</p:attrName>
                                        </p:attrNameLst>
                                      </p:cBhvr>
                                      <p:rCtr x="19154" y="7454"/>
                                    </p:animMotion>
                                  </p:childTnLst>
                                </p:cTn>
                              </p:par>
                              <p:par>
                                <p:cTn id="103" presetID="1" presetClass="entr" presetSubtype="0" fill="hold" grpId="0" nodeType="withEffect">
                                  <p:stCondLst>
                                    <p:cond delay="0"/>
                                  </p:stCondLst>
                                  <p:childTnLst>
                                    <p:set>
                                      <p:cBhvr>
                                        <p:cTn id="104" dur="1" fill="hold">
                                          <p:stCondLst>
                                            <p:cond delay="0"/>
                                          </p:stCondLst>
                                        </p:cTn>
                                        <p:tgtEl>
                                          <p:spTgt spid="145"/>
                                        </p:tgtEl>
                                        <p:attrNameLst>
                                          <p:attrName>style.visibility</p:attrName>
                                        </p:attrNameLst>
                                      </p:cBhvr>
                                      <p:to>
                                        <p:strVal val="visible"/>
                                      </p:to>
                                    </p:set>
                                  </p:childTnLst>
                                </p:cTn>
                              </p:par>
                              <p:par>
                                <p:cTn id="105" presetID="0" presetClass="path" presetSubtype="0" accel="50000" decel="50000" fill="hold" grpId="1" nodeType="withEffect">
                                  <p:stCondLst>
                                    <p:cond delay="0"/>
                                  </p:stCondLst>
                                  <p:childTnLst>
                                    <p:animMotion origin="layout" path="M -1.66667E-6 -1.85185E-6 L 0.28399 0.15185 " pathEditMode="relative" rAng="0" ptsTypes="AA">
                                      <p:cBhvr>
                                        <p:cTn id="106" dur="2000" fill="hold"/>
                                        <p:tgtEl>
                                          <p:spTgt spid="145"/>
                                        </p:tgtEl>
                                        <p:attrNameLst>
                                          <p:attrName>ppt_x</p:attrName>
                                          <p:attrName>ppt_y</p:attrName>
                                        </p:attrNameLst>
                                      </p:cBhvr>
                                      <p:rCtr x="14193" y="7593"/>
                                    </p:animMotion>
                                  </p:childTnLst>
                                </p:cTn>
                              </p:par>
                              <p:par>
                                <p:cTn id="107" presetID="1" presetClass="entr" presetSubtype="0" fill="hold" grpId="0" nodeType="withEffect">
                                  <p:stCondLst>
                                    <p:cond delay="2000"/>
                                  </p:stCondLst>
                                  <p:childTnLst>
                                    <p:set>
                                      <p:cBhvr>
                                        <p:cTn id="108" dur="1" fill="hold">
                                          <p:stCondLst>
                                            <p:cond delay="0"/>
                                          </p:stCondLst>
                                        </p:cTn>
                                        <p:tgtEl>
                                          <p:spTgt spid="14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4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4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5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5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5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0" grpId="0"/>
      <p:bldP spid="101" grpId="0" animBg="1"/>
      <p:bldP spid="101" grpId="1" animBg="1"/>
      <p:bldP spid="102" grpId="0" animBg="1"/>
      <p:bldP spid="102" grpId="1" animBg="1"/>
      <p:bldP spid="113" grpId="0" animBg="1"/>
      <p:bldP spid="113" grpId="1" animBg="1"/>
      <p:bldP spid="114" grpId="0" animBg="1"/>
      <p:bldP spid="114" grpId="1" animBg="1"/>
      <p:bldP spid="115" grpId="0"/>
      <p:bldP spid="123" grpId="0" animBg="1"/>
      <p:bldP spid="123" grpId="1" animBg="1"/>
      <p:bldP spid="130" grpId="0"/>
      <p:bldP spid="131" grpId="0" animBg="1"/>
      <p:bldP spid="131" grpId="1" animBg="1"/>
      <p:bldP spid="145" grpId="0" animBg="1"/>
      <p:bldP spid="145" grpId="1" animBg="1"/>
      <p:bldP spid="146" grpId="0" animBg="1"/>
      <p:bldP spid="146" grpId="1" animBg="1"/>
      <p:bldP spid="147" grpId="0"/>
      <p:bldP spid="149" grpId="0" animBg="1"/>
      <p:bldP spid="150" grpId="0" animBg="1"/>
      <p:bldP spid="153" grpId="0" animBg="1"/>
      <p:bldP spid="1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Coping With Larger Hamming</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 Weights</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a:t>Filter out large weights to reduce search space</a:t>
            </a:r>
          </a:p>
        </p:txBody>
      </p:sp>
      <p:sp>
        <p:nvSpPr>
          <p:cNvPr id="87" name="Oval 86">
            <a:extLst>
              <a:ext uri="{FF2B5EF4-FFF2-40B4-BE49-F238E27FC236}">
                <a16:creationId xmlns:a16="http://schemas.microsoft.com/office/drawing/2014/main" id="{7215A5B3-D456-FB8B-C615-80BC56BADFF0}"/>
              </a:ext>
            </a:extLst>
          </p:cNvPr>
          <p:cNvSpPr/>
          <p:nvPr/>
        </p:nvSpPr>
        <p:spPr>
          <a:xfrm>
            <a:off x="5978090" y="1637178"/>
            <a:ext cx="4297680" cy="4297680"/>
          </a:xfrm>
          <a:prstGeom prst="ellipse">
            <a:avLst/>
          </a:prstGeom>
          <a:noFill/>
          <a:ln w="3175"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614FD705-AF61-133B-2003-36CE10B991C6}"/>
              </a:ext>
            </a:extLst>
          </p:cNvPr>
          <p:cNvSpPr/>
          <p:nvPr/>
        </p:nvSpPr>
        <p:spPr>
          <a:xfrm>
            <a:off x="6505273" y="2105705"/>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0E96D955-B0E4-F0D9-5D0E-6E1AE8A03100}"/>
              </a:ext>
            </a:extLst>
          </p:cNvPr>
          <p:cNvSpPr/>
          <p:nvPr/>
        </p:nvSpPr>
        <p:spPr>
          <a:xfrm>
            <a:off x="7989770" y="1505117"/>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a:t>
            </a:r>
          </a:p>
        </p:txBody>
      </p:sp>
      <p:sp>
        <p:nvSpPr>
          <p:cNvPr id="90" name="Oval 89">
            <a:extLst>
              <a:ext uri="{FF2B5EF4-FFF2-40B4-BE49-F238E27FC236}">
                <a16:creationId xmlns:a16="http://schemas.microsoft.com/office/drawing/2014/main" id="{B826D623-8BAB-D11E-CB12-1A339E3953E6}"/>
              </a:ext>
            </a:extLst>
          </p:cNvPr>
          <p:cNvSpPr/>
          <p:nvPr/>
        </p:nvSpPr>
        <p:spPr>
          <a:xfrm>
            <a:off x="9494147" y="517900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74C8DB73-9B95-2896-EF6F-B49C2A0F7D82}"/>
              </a:ext>
            </a:extLst>
          </p:cNvPr>
          <p:cNvSpPr/>
          <p:nvPr/>
        </p:nvSpPr>
        <p:spPr>
          <a:xfrm>
            <a:off x="9494147" y="2105705"/>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254CA659-F819-99E2-EF7B-E263BD7B4DEB}"/>
              </a:ext>
            </a:extLst>
          </p:cNvPr>
          <p:cNvSpPr/>
          <p:nvPr/>
        </p:nvSpPr>
        <p:spPr>
          <a:xfrm>
            <a:off x="7155801" y="168203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49055065-DFF3-A29E-D5EE-61B13A585BDA}"/>
              </a:ext>
            </a:extLst>
          </p:cNvPr>
          <p:cNvSpPr/>
          <p:nvPr/>
        </p:nvSpPr>
        <p:spPr>
          <a:xfrm>
            <a:off x="10138610" y="365472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20F018FA-245C-0DCC-089E-648EC2D08D71}"/>
              </a:ext>
            </a:extLst>
          </p:cNvPr>
          <p:cNvSpPr/>
          <p:nvPr/>
        </p:nvSpPr>
        <p:spPr>
          <a:xfrm>
            <a:off x="6505273" y="517900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4B6D53EB-6F9A-367A-00A1-3BCA05B91B01}"/>
              </a:ext>
            </a:extLst>
          </p:cNvPr>
          <p:cNvSpPr/>
          <p:nvPr/>
        </p:nvSpPr>
        <p:spPr>
          <a:xfrm>
            <a:off x="5840930" y="365472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DB61885B-0A16-DF39-5F69-42F5D39BB1FF}"/>
              </a:ext>
            </a:extLst>
          </p:cNvPr>
          <p:cNvSpPr/>
          <p:nvPr/>
        </p:nvSpPr>
        <p:spPr>
          <a:xfrm>
            <a:off x="7989770" y="579259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BDF39D0F-7F38-7F75-D5B6-DB1FD0F7DD9B}"/>
              </a:ext>
            </a:extLst>
          </p:cNvPr>
          <p:cNvSpPr/>
          <p:nvPr/>
        </p:nvSpPr>
        <p:spPr>
          <a:xfrm>
            <a:off x="7155801" y="5614482"/>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0DED6533-B84E-29EB-C59D-A62E0BF55993}"/>
              </a:ext>
            </a:extLst>
          </p:cNvPr>
          <p:cNvSpPr/>
          <p:nvPr/>
        </p:nvSpPr>
        <p:spPr>
          <a:xfrm>
            <a:off x="8858450" y="5618691"/>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CAC533FF-C3A7-A844-DAFD-5864F8AD38C0}"/>
              </a:ext>
            </a:extLst>
          </p:cNvPr>
          <p:cNvSpPr/>
          <p:nvPr/>
        </p:nvSpPr>
        <p:spPr>
          <a:xfrm>
            <a:off x="8867101" y="168206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1B7F2116-E795-046A-27AF-728D1C654384}"/>
              </a:ext>
            </a:extLst>
          </p:cNvPr>
          <p:cNvSpPr/>
          <p:nvPr/>
        </p:nvSpPr>
        <p:spPr>
          <a:xfrm>
            <a:off x="6026462" y="2818407"/>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98E0DB90-F195-0220-2575-983712B96BCB}"/>
              </a:ext>
            </a:extLst>
          </p:cNvPr>
          <p:cNvSpPr/>
          <p:nvPr/>
        </p:nvSpPr>
        <p:spPr>
          <a:xfrm>
            <a:off x="9967661" y="2818407"/>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027E584C-0EC4-21C9-8899-DB1BEA340063}"/>
              </a:ext>
            </a:extLst>
          </p:cNvPr>
          <p:cNvSpPr/>
          <p:nvPr/>
        </p:nvSpPr>
        <p:spPr>
          <a:xfrm>
            <a:off x="9967661" y="449103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6D7297CD-105C-7757-CACB-C0BB7E9E0114}"/>
              </a:ext>
            </a:extLst>
          </p:cNvPr>
          <p:cNvSpPr/>
          <p:nvPr/>
        </p:nvSpPr>
        <p:spPr>
          <a:xfrm>
            <a:off x="6026462" y="449103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4" name="Straight Connector 103">
            <a:extLst>
              <a:ext uri="{FF2B5EF4-FFF2-40B4-BE49-F238E27FC236}">
                <a16:creationId xmlns:a16="http://schemas.microsoft.com/office/drawing/2014/main" id="{BC0A9D89-CA77-35B7-AF92-15997FCBE16F}"/>
              </a:ext>
            </a:extLst>
          </p:cNvPr>
          <p:cNvCxnSpPr>
            <a:cxnSpLocks/>
            <a:stCxn id="89" idx="3"/>
            <a:endCxn id="88" idx="6"/>
          </p:cNvCxnSpPr>
          <p:nvPr/>
        </p:nvCxnSpPr>
        <p:spPr>
          <a:xfrm flipH="1">
            <a:off x="6779593" y="1739264"/>
            <a:ext cx="1250350" cy="503601"/>
          </a:xfrm>
          <a:prstGeom prst="line">
            <a:avLst/>
          </a:prstGeom>
          <a:noFill/>
          <a:ln w="12700" cap="flat" cmpd="sng" algn="ctr">
            <a:solidFill>
              <a:sysClr val="windowText" lastClr="000000"/>
            </a:solidFill>
            <a:prstDash val="solid"/>
            <a:miter lim="800000"/>
          </a:ln>
          <a:effectLst/>
        </p:spPr>
      </p:cxnSp>
      <p:sp>
        <p:nvSpPr>
          <p:cNvPr id="105" name="TextBox 104">
            <a:extLst>
              <a:ext uri="{FF2B5EF4-FFF2-40B4-BE49-F238E27FC236}">
                <a16:creationId xmlns:a16="http://schemas.microsoft.com/office/drawing/2014/main" id="{2A7C30C7-F2DF-FB1D-4BBC-5733CB8118C6}"/>
              </a:ext>
            </a:extLst>
          </p:cNvPr>
          <p:cNvSpPr txBox="1"/>
          <p:nvPr/>
        </p:nvSpPr>
        <p:spPr>
          <a:xfrm>
            <a:off x="1663077" y="1725520"/>
            <a:ext cx="3587842" cy="461665"/>
          </a:xfrm>
          <a:prstGeom prst="rect">
            <a:avLst/>
          </a:prstGeom>
          <a:noFill/>
          <a:ln>
            <a:noFill/>
            <a:prstDash val="dash"/>
          </a:ln>
        </p:spPr>
        <p:txBody>
          <a:bodyPr wrap="none" rtlCol="0">
            <a:spAutoFit/>
          </a:bodyPr>
          <a:lstStyle/>
          <a:p>
            <a:pPr algn="ctr"/>
            <a:r>
              <a:rPr lang="en-US" sz="2400" dirty="0">
                <a:solidFill>
                  <a:prstClr val="black"/>
                </a:solidFill>
                <a:latin typeface="Meiryo" panose="020B0604030504040204" pitchFamily="34" charset="-128"/>
                <a:ea typeface="Meiryo" panose="020B0604030504040204" pitchFamily="34" charset="-128"/>
              </a:rPr>
              <a:t>Hamming weight = 16</a:t>
            </a:r>
          </a:p>
        </p:txBody>
      </p:sp>
      <p:cxnSp>
        <p:nvCxnSpPr>
          <p:cNvPr id="106" name="Straight Arrow Connector 105">
            <a:extLst>
              <a:ext uri="{FF2B5EF4-FFF2-40B4-BE49-F238E27FC236}">
                <a16:creationId xmlns:a16="http://schemas.microsoft.com/office/drawing/2014/main" id="{E97D4691-5521-2257-F930-0B01241AC099}"/>
              </a:ext>
            </a:extLst>
          </p:cNvPr>
          <p:cNvCxnSpPr>
            <a:cxnSpLocks/>
            <a:stCxn id="105" idx="2"/>
            <a:endCxn id="107" idx="0"/>
          </p:cNvCxnSpPr>
          <p:nvPr/>
        </p:nvCxnSpPr>
        <p:spPr>
          <a:xfrm>
            <a:off x="3456998" y="2187185"/>
            <a:ext cx="5" cy="400389"/>
          </a:xfrm>
          <a:prstGeom prst="straightConnector1">
            <a:avLst/>
          </a:prstGeom>
          <a:noFill/>
          <a:ln w="38100" cap="flat" cmpd="sng" algn="ctr">
            <a:solidFill>
              <a:sysClr val="windowText" lastClr="000000"/>
            </a:solidFill>
            <a:prstDash val="solid"/>
            <a:miter lim="800000"/>
            <a:tailEnd type="triangle"/>
          </a:ln>
          <a:effectLst/>
        </p:spPr>
      </p:cxnSp>
      <p:sp>
        <p:nvSpPr>
          <p:cNvPr id="107" name="TextBox 106">
            <a:extLst>
              <a:ext uri="{FF2B5EF4-FFF2-40B4-BE49-F238E27FC236}">
                <a16:creationId xmlns:a16="http://schemas.microsoft.com/office/drawing/2014/main" id="{6360B373-D851-E883-6884-71D5FF5BC534}"/>
              </a:ext>
            </a:extLst>
          </p:cNvPr>
          <p:cNvSpPr txBox="1"/>
          <p:nvPr/>
        </p:nvSpPr>
        <p:spPr>
          <a:xfrm>
            <a:off x="1481943" y="2587574"/>
            <a:ext cx="3950120" cy="461665"/>
          </a:xfrm>
          <a:prstGeom prst="rect">
            <a:avLst/>
          </a:prstGeom>
          <a:solidFill>
            <a:srgbClr val="FFB84C"/>
          </a:solidFill>
          <a:ln w="12700">
            <a:solidFill>
              <a:sysClr val="windowText" lastClr="000000"/>
            </a:solidFill>
            <a:prstDash val="dash"/>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~2M possible matchings!</a:t>
            </a:r>
          </a:p>
        </p:txBody>
      </p:sp>
      <p:cxnSp>
        <p:nvCxnSpPr>
          <p:cNvPr id="108" name="Straight Connector 107">
            <a:extLst>
              <a:ext uri="{FF2B5EF4-FFF2-40B4-BE49-F238E27FC236}">
                <a16:creationId xmlns:a16="http://schemas.microsoft.com/office/drawing/2014/main" id="{C6AC7268-EC73-4E5E-55C0-795710059EE2}"/>
              </a:ext>
            </a:extLst>
          </p:cNvPr>
          <p:cNvCxnSpPr>
            <a:cxnSpLocks/>
            <a:stCxn id="89" idx="3"/>
            <a:endCxn id="100" idx="7"/>
          </p:cNvCxnSpPr>
          <p:nvPr/>
        </p:nvCxnSpPr>
        <p:spPr>
          <a:xfrm flipH="1">
            <a:off x="6260609" y="1739264"/>
            <a:ext cx="1769334" cy="1119316"/>
          </a:xfrm>
          <a:prstGeom prst="line">
            <a:avLst/>
          </a:prstGeom>
          <a:noFill/>
          <a:ln w="1270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E2A963D9-DE38-1937-B5A5-9ABF4646CF3D}"/>
              </a:ext>
            </a:extLst>
          </p:cNvPr>
          <p:cNvCxnSpPr>
            <a:cxnSpLocks/>
            <a:stCxn id="89" idx="2"/>
            <a:endCxn id="92" idx="7"/>
          </p:cNvCxnSpPr>
          <p:nvPr/>
        </p:nvCxnSpPr>
        <p:spPr>
          <a:xfrm flipH="1">
            <a:off x="7389948" y="1642277"/>
            <a:ext cx="599822" cy="79929"/>
          </a:xfrm>
          <a:prstGeom prst="line">
            <a:avLst/>
          </a:prstGeom>
          <a:noFill/>
          <a:ln w="12700"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91968D41-DCDC-7425-DB30-AA59E481211B}"/>
              </a:ext>
            </a:extLst>
          </p:cNvPr>
          <p:cNvCxnSpPr>
            <a:cxnSpLocks/>
            <a:stCxn id="89" idx="3"/>
            <a:endCxn id="95" idx="7"/>
          </p:cNvCxnSpPr>
          <p:nvPr/>
        </p:nvCxnSpPr>
        <p:spPr>
          <a:xfrm flipH="1">
            <a:off x="6075077" y="1739264"/>
            <a:ext cx="1954866" cy="1955632"/>
          </a:xfrm>
          <a:prstGeom prst="line">
            <a:avLst/>
          </a:prstGeom>
          <a:noFill/>
          <a:ln w="12700"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39BADFAA-FD11-401B-791B-B3B20FC3E479}"/>
              </a:ext>
            </a:extLst>
          </p:cNvPr>
          <p:cNvCxnSpPr>
            <a:cxnSpLocks/>
            <a:stCxn id="89" idx="3"/>
            <a:endCxn id="103" idx="7"/>
          </p:cNvCxnSpPr>
          <p:nvPr/>
        </p:nvCxnSpPr>
        <p:spPr>
          <a:xfrm flipH="1">
            <a:off x="6260609" y="1739264"/>
            <a:ext cx="1769334" cy="2791948"/>
          </a:xfrm>
          <a:prstGeom prst="line">
            <a:avLst/>
          </a:prstGeom>
          <a:noFill/>
          <a:ln w="12700"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E6D8D6F5-A7A6-868E-8888-626FC7F81207}"/>
              </a:ext>
            </a:extLst>
          </p:cNvPr>
          <p:cNvCxnSpPr>
            <a:cxnSpLocks/>
            <a:stCxn id="89" idx="3"/>
            <a:endCxn id="94" idx="0"/>
          </p:cNvCxnSpPr>
          <p:nvPr/>
        </p:nvCxnSpPr>
        <p:spPr>
          <a:xfrm flipH="1">
            <a:off x="6642433" y="1739264"/>
            <a:ext cx="1387510" cy="3439745"/>
          </a:xfrm>
          <a:prstGeom prst="line">
            <a:avLst/>
          </a:prstGeom>
          <a:noFill/>
          <a:ln w="12700" cap="flat" cmpd="sng" algn="ctr">
            <a:solidFill>
              <a:sysClr val="windowText" lastClr="000000"/>
            </a:solidFill>
            <a:prstDash val="solid"/>
            <a:miter lim="800000"/>
          </a:ln>
          <a:effectLst/>
        </p:spPr>
      </p:cxnSp>
      <p:cxnSp>
        <p:nvCxnSpPr>
          <p:cNvPr id="113" name="Straight Connector 112">
            <a:extLst>
              <a:ext uri="{FF2B5EF4-FFF2-40B4-BE49-F238E27FC236}">
                <a16:creationId xmlns:a16="http://schemas.microsoft.com/office/drawing/2014/main" id="{D22EDC3F-3E3A-B15F-F131-DC20AFB27B32}"/>
              </a:ext>
            </a:extLst>
          </p:cNvPr>
          <p:cNvCxnSpPr>
            <a:cxnSpLocks/>
            <a:stCxn id="89" idx="4"/>
            <a:endCxn id="97" idx="0"/>
          </p:cNvCxnSpPr>
          <p:nvPr/>
        </p:nvCxnSpPr>
        <p:spPr>
          <a:xfrm flipH="1">
            <a:off x="7292961" y="1779437"/>
            <a:ext cx="833969" cy="3835045"/>
          </a:xfrm>
          <a:prstGeom prst="line">
            <a:avLst/>
          </a:prstGeom>
          <a:noFill/>
          <a:ln w="12700" cap="flat" cmpd="sng" algn="ctr">
            <a:solidFill>
              <a:sysClr val="windowText" lastClr="000000"/>
            </a:solidFill>
            <a:prstDash val="solid"/>
            <a:miter lim="800000"/>
          </a:ln>
          <a:effectLst/>
        </p:spPr>
      </p:cxnSp>
      <p:cxnSp>
        <p:nvCxnSpPr>
          <p:cNvPr id="114" name="Straight Connector 113">
            <a:extLst>
              <a:ext uri="{FF2B5EF4-FFF2-40B4-BE49-F238E27FC236}">
                <a16:creationId xmlns:a16="http://schemas.microsoft.com/office/drawing/2014/main" id="{69A0CC7F-A2D5-94DB-64D2-86D04CFEA639}"/>
              </a:ext>
            </a:extLst>
          </p:cNvPr>
          <p:cNvCxnSpPr>
            <a:cxnSpLocks/>
            <a:stCxn id="89" idx="4"/>
            <a:endCxn id="96" idx="0"/>
          </p:cNvCxnSpPr>
          <p:nvPr/>
        </p:nvCxnSpPr>
        <p:spPr>
          <a:xfrm>
            <a:off x="8126930" y="1779437"/>
            <a:ext cx="0" cy="4013162"/>
          </a:xfrm>
          <a:prstGeom prst="line">
            <a:avLst/>
          </a:prstGeom>
          <a:noFill/>
          <a:ln w="12700" cap="flat" cmpd="sng" algn="ctr">
            <a:solidFill>
              <a:sysClr val="windowText" lastClr="000000"/>
            </a:solidFill>
            <a:prstDash val="solid"/>
            <a:miter lim="800000"/>
          </a:ln>
          <a:effectLst/>
        </p:spPr>
      </p:cxnSp>
      <p:cxnSp>
        <p:nvCxnSpPr>
          <p:cNvPr id="115" name="Straight Connector 114">
            <a:extLst>
              <a:ext uri="{FF2B5EF4-FFF2-40B4-BE49-F238E27FC236}">
                <a16:creationId xmlns:a16="http://schemas.microsoft.com/office/drawing/2014/main" id="{6A025390-AE4F-3AAD-3CD6-2479E1112A86}"/>
              </a:ext>
            </a:extLst>
          </p:cNvPr>
          <p:cNvCxnSpPr>
            <a:cxnSpLocks/>
            <a:stCxn id="89" idx="4"/>
            <a:endCxn id="98" idx="1"/>
          </p:cNvCxnSpPr>
          <p:nvPr/>
        </p:nvCxnSpPr>
        <p:spPr>
          <a:xfrm>
            <a:off x="8126930" y="1779437"/>
            <a:ext cx="771693" cy="3879427"/>
          </a:xfrm>
          <a:prstGeom prst="line">
            <a:avLst/>
          </a:prstGeom>
          <a:noFill/>
          <a:ln w="12700" cap="flat" cmpd="sng" algn="ctr">
            <a:solidFill>
              <a:sysClr val="windowText" lastClr="000000"/>
            </a:solidFill>
            <a:prstDash val="solid"/>
            <a:miter lim="800000"/>
          </a:ln>
          <a:effectLst/>
        </p:spPr>
      </p:cxnSp>
      <p:cxnSp>
        <p:nvCxnSpPr>
          <p:cNvPr id="116" name="Straight Connector 115">
            <a:extLst>
              <a:ext uri="{FF2B5EF4-FFF2-40B4-BE49-F238E27FC236}">
                <a16:creationId xmlns:a16="http://schemas.microsoft.com/office/drawing/2014/main" id="{E9DA5932-368E-0779-2E63-A3AFD62C1CAA}"/>
              </a:ext>
            </a:extLst>
          </p:cNvPr>
          <p:cNvCxnSpPr>
            <a:cxnSpLocks/>
            <a:stCxn id="89" idx="5"/>
            <a:endCxn id="90" idx="1"/>
          </p:cNvCxnSpPr>
          <p:nvPr/>
        </p:nvCxnSpPr>
        <p:spPr>
          <a:xfrm>
            <a:off x="8223917" y="1739264"/>
            <a:ext cx="1310403" cy="3479918"/>
          </a:xfrm>
          <a:prstGeom prst="line">
            <a:avLst/>
          </a:prstGeom>
          <a:noFill/>
          <a:ln w="12700" cap="flat" cmpd="sng" algn="ctr">
            <a:solidFill>
              <a:sysClr val="windowText" lastClr="000000"/>
            </a:solidFill>
            <a:prstDash val="solid"/>
            <a:miter lim="800000"/>
          </a:ln>
          <a:effectLst/>
        </p:spPr>
      </p:cxnSp>
      <p:cxnSp>
        <p:nvCxnSpPr>
          <p:cNvPr id="117" name="Straight Connector 116">
            <a:extLst>
              <a:ext uri="{FF2B5EF4-FFF2-40B4-BE49-F238E27FC236}">
                <a16:creationId xmlns:a16="http://schemas.microsoft.com/office/drawing/2014/main" id="{E9F47FE5-E2AD-37DF-249E-8DCB5243295B}"/>
              </a:ext>
            </a:extLst>
          </p:cNvPr>
          <p:cNvCxnSpPr>
            <a:cxnSpLocks/>
            <a:stCxn id="89" idx="5"/>
            <a:endCxn id="102" idx="1"/>
          </p:cNvCxnSpPr>
          <p:nvPr/>
        </p:nvCxnSpPr>
        <p:spPr>
          <a:xfrm>
            <a:off x="8223917" y="1739264"/>
            <a:ext cx="1783917" cy="2791948"/>
          </a:xfrm>
          <a:prstGeom prst="line">
            <a:avLst/>
          </a:prstGeom>
          <a:noFill/>
          <a:ln w="12700" cap="flat" cmpd="sng" algn="ctr">
            <a:solidFill>
              <a:sysClr val="windowText" lastClr="000000"/>
            </a:solidFill>
            <a:prstDash val="solid"/>
            <a:miter lim="800000"/>
          </a:ln>
          <a:effectLst/>
        </p:spPr>
      </p:cxnSp>
      <p:cxnSp>
        <p:nvCxnSpPr>
          <p:cNvPr id="118" name="Straight Connector 117">
            <a:extLst>
              <a:ext uri="{FF2B5EF4-FFF2-40B4-BE49-F238E27FC236}">
                <a16:creationId xmlns:a16="http://schemas.microsoft.com/office/drawing/2014/main" id="{1E3920D8-ED4B-1D4A-77AC-93E86A77C99D}"/>
              </a:ext>
            </a:extLst>
          </p:cNvPr>
          <p:cNvCxnSpPr>
            <a:cxnSpLocks/>
            <a:stCxn id="89" idx="5"/>
            <a:endCxn id="93" idx="1"/>
          </p:cNvCxnSpPr>
          <p:nvPr/>
        </p:nvCxnSpPr>
        <p:spPr>
          <a:xfrm>
            <a:off x="8223917" y="1739264"/>
            <a:ext cx="1954866" cy="1955632"/>
          </a:xfrm>
          <a:prstGeom prst="line">
            <a:avLst/>
          </a:prstGeom>
          <a:noFill/>
          <a:ln w="12700" cap="flat" cmpd="sng" algn="ctr">
            <a:solidFill>
              <a:sysClr val="windowText" lastClr="000000"/>
            </a:solidFill>
            <a:prstDash val="solid"/>
            <a:miter lim="800000"/>
          </a:ln>
          <a:effectLst/>
        </p:spPr>
      </p:cxnSp>
      <p:cxnSp>
        <p:nvCxnSpPr>
          <p:cNvPr id="119" name="Straight Connector 118">
            <a:extLst>
              <a:ext uri="{FF2B5EF4-FFF2-40B4-BE49-F238E27FC236}">
                <a16:creationId xmlns:a16="http://schemas.microsoft.com/office/drawing/2014/main" id="{101F60CC-89BA-259C-89AD-BC37AD7D3089}"/>
              </a:ext>
            </a:extLst>
          </p:cNvPr>
          <p:cNvCxnSpPr>
            <a:cxnSpLocks/>
            <a:stCxn id="89" idx="5"/>
            <a:endCxn id="101" idx="1"/>
          </p:cNvCxnSpPr>
          <p:nvPr/>
        </p:nvCxnSpPr>
        <p:spPr>
          <a:xfrm>
            <a:off x="8223917" y="1739264"/>
            <a:ext cx="1783917" cy="1119316"/>
          </a:xfrm>
          <a:prstGeom prst="line">
            <a:avLst/>
          </a:prstGeom>
          <a:noFill/>
          <a:ln w="1270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C79A5EA1-A3DE-A2D2-C491-80FC12BF782B}"/>
              </a:ext>
            </a:extLst>
          </p:cNvPr>
          <p:cNvCxnSpPr>
            <a:cxnSpLocks/>
            <a:stCxn id="89" idx="6"/>
            <a:endCxn id="99" idx="1"/>
          </p:cNvCxnSpPr>
          <p:nvPr/>
        </p:nvCxnSpPr>
        <p:spPr>
          <a:xfrm>
            <a:off x="8264090" y="1642277"/>
            <a:ext cx="643184" cy="79965"/>
          </a:xfrm>
          <a:prstGeom prst="line">
            <a:avLst/>
          </a:prstGeom>
          <a:noFill/>
          <a:ln w="12700" cap="flat" cmpd="sng" algn="ctr">
            <a:solidFill>
              <a:sysClr val="windowText" lastClr="000000"/>
            </a:solidFill>
            <a:prstDash val="solid"/>
            <a:miter lim="800000"/>
          </a:ln>
          <a:effectLst/>
        </p:spPr>
      </p:cxnSp>
      <p:cxnSp>
        <p:nvCxnSpPr>
          <p:cNvPr id="121" name="Straight Connector 120">
            <a:extLst>
              <a:ext uri="{FF2B5EF4-FFF2-40B4-BE49-F238E27FC236}">
                <a16:creationId xmlns:a16="http://schemas.microsoft.com/office/drawing/2014/main" id="{E8BB95B7-D9DC-96D2-ED8E-F598C931EBB0}"/>
              </a:ext>
            </a:extLst>
          </p:cNvPr>
          <p:cNvCxnSpPr>
            <a:cxnSpLocks/>
            <a:stCxn id="89" idx="5"/>
            <a:endCxn id="91" idx="2"/>
          </p:cNvCxnSpPr>
          <p:nvPr/>
        </p:nvCxnSpPr>
        <p:spPr>
          <a:xfrm>
            <a:off x="8223917" y="1739264"/>
            <a:ext cx="1270230" cy="503601"/>
          </a:xfrm>
          <a:prstGeom prst="line">
            <a:avLst/>
          </a:prstGeom>
          <a:noFill/>
          <a:ln w="12700" cap="flat" cmpd="sng" algn="ctr">
            <a:solidFill>
              <a:sysClr val="windowText" lastClr="000000"/>
            </a:solidFill>
            <a:prstDash val="solid"/>
            <a:miter lim="800000"/>
          </a:ln>
          <a:effectLst/>
        </p:spPr>
      </p:cxnSp>
      <p:cxnSp>
        <p:nvCxnSpPr>
          <p:cNvPr id="122" name="Straight Connector 121">
            <a:extLst>
              <a:ext uri="{FF2B5EF4-FFF2-40B4-BE49-F238E27FC236}">
                <a16:creationId xmlns:a16="http://schemas.microsoft.com/office/drawing/2014/main" id="{180FB8DC-FC76-6CB3-69A2-A1253B65A831}"/>
              </a:ext>
            </a:extLst>
          </p:cNvPr>
          <p:cNvCxnSpPr>
            <a:cxnSpLocks/>
            <a:stCxn id="89" idx="3"/>
            <a:endCxn id="88" idx="6"/>
          </p:cNvCxnSpPr>
          <p:nvPr/>
        </p:nvCxnSpPr>
        <p:spPr>
          <a:xfrm flipH="1">
            <a:off x="6779593" y="1739264"/>
            <a:ext cx="1250350" cy="503601"/>
          </a:xfrm>
          <a:prstGeom prst="line">
            <a:avLst/>
          </a:prstGeom>
          <a:noFill/>
          <a:ln w="38100" cap="flat" cmpd="sng" algn="ctr">
            <a:solidFill>
              <a:srgbClr val="EF255B"/>
            </a:solidFill>
            <a:prstDash val="solid"/>
            <a:miter lim="800000"/>
          </a:ln>
          <a:effectLst/>
        </p:spPr>
      </p:cxnSp>
      <p:cxnSp>
        <p:nvCxnSpPr>
          <p:cNvPr id="123" name="Straight Connector 122">
            <a:extLst>
              <a:ext uri="{FF2B5EF4-FFF2-40B4-BE49-F238E27FC236}">
                <a16:creationId xmlns:a16="http://schemas.microsoft.com/office/drawing/2014/main" id="{04F175C9-EDA1-9BEA-26DA-BEB4042544C2}"/>
              </a:ext>
            </a:extLst>
          </p:cNvPr>
          <p:cNvCxnSpPr>
            <a:cxnSpLocks/>
            <a:stCxn id="89" idx="3"/>
            <a:endCxn id="100" idx="7"/>
          </p:cNvCxnSpPr>
          <p:nvPr/>
        </p:nvCxnSpPr>
        <p:spPr>
          <a:xfrm flipH="1">
            <a:off x="6260609" y="1739264"/>
            <a:ext cx="1769334" cy="1119316"/>
          </a:xfrm>
          <a:prstGeom prst="line">
            <a:avLst/>
          </a:prstGeom>
          <a:noFill/>
          <a:ln w="38100" cap="flat" cmpd="sng" algn="ctr">
            <a:solidFill>
              <a:srgbClr val="EF255B"/>
            </a:solidFill>
            <a:prstDash val="solid"/>
            <a:miter lim="800000"/>
          </a:ln>
          <a:effectLst/>
        </p:spPr>
      </p:cxnSp>
      <p:cxnSp>
        <p:nvCxnSpPr>
          <p:cNvPr id="124" name="Straight Connector 123">
            <a:extLst>
              <a:ext uri="{FF2B5EF4-FFF2-40B4-BE49-F238E27FC236}">
                <a16:creationId xmlns:a16="http://schemas.microsoft.com/office/drawing/2014/main" id="{69261E3A-5E29-B9DB-62B1-97206E95F550}"/>
              </a:ext>
            </a:extLst>
          </p:cNvPr>
          <p:cNvCxnSpPr>
            <a:cxnSpLocks/>
            <a:stCxn id="89" idx="3"/>
            <a:endCxn id="103" idx="7"/>
          </p:cNvCxnSpPr>
          <p:nvPr/>
        </p:nvCxnSpPr>
        <p:spPr>
          <a:xfrm flipH="1">
            <a:off x="6260609" y="1739264"/>
            <a:ext cx="1769334" cy="2791948"/>
          </a:xfrm>
          <a:prstGeom prst="line">
            <a:avLst/>
          </a:prstGeom>
          <a:noFill/>
          <a:ln w="38100" cap="flat" cmpd="sng" algn="ctr">
            <a:solidFill>
              <a:srgbClr val="EF255B"/>
            </a:solidFill>
            <a:prstDash val="solid"/>
            <a:miter lim="800000"/>
          </a:ln>
          <a:effectLst/>
        </p:spPr>
      </p:cxnSp>
      <p:cxnSp>
        <p:nvCxnSpPr>
          <p:cNvPr id="125" name="Straight Connector 124">
            <a:extLst>
              <a:ext uri="{FF2B5EF4-FFF2-40B4-BE49-F238E27FC236}">
                <a16:creationId xmlns:a16="http://schemas.microsoft.com/office/drawing/2014/main" id="{BDD3018E-7D15-5541-462D-ADDEE10FD9E3}"/>
              </a:ext>
            </a:extLst>
          </p:cNvPr>
          <p:cNvCxnSpPr>
            <a:cxnSpLocks/>
            <a:stCxn id="89" idx="3"/>
            <a:endCxn id="94" idx="0"/>
          </p:cNvCxnSpPr>
          <p:nvPr/>
        </p:nvCxnSpPr>
        <p:spPr>
          <a:xfrm flipH="1">
            <a:off x="6642433" y="1739264"/>
            <a:ext cx="1387510" cy="3439745"/>
          </a:xfrm>
          <a:prstGeom prst="line">
            <a:avLst/>
          </a:prstGeom>
          <a:noFill/>
          <a:ln w="38100" cap="flat" cmpd="sng" algn="ctr">
            <a:solidFill>
              <a:srgbClr val="EF255B"/>
            </a:solidFill>
            <a:prstDash val="solid"/>
            <a:miter lim="800000"/>
          </a:ln>
          <a:effectLst/>
        </p:spPr>
      </p:cxnSp>
      <p:cxnSp>
        <p:nvCxnSpPr>
          <p:cNvPr id="126" name="Straight Connector 125">
            <a:extLst>
              <a:ext uri="{FF2B5EF4-FFF2-40B4-BE49-F238E27FC236}">
                <a16:creationId xmlns:a16="http://schemas.microsoft.com/office/drawing/2014/main" id="{96787427-BB3D-540D-3120-55A7F335D4DD}"/>
              </a:ext>
            </a:extLst>
          </p:cNvPr>
          <p:cNvCxnSpPr>
            <a:cxnSpLocks/>
            <a:stCxn id="89" idx="4"/>
            <a:endCxn id="97" idx="0"/>
          </p:cNvCxnSpPr>
          <p:nvPr/>
        </p:nvCxnSpPr>
        <p:spPr>
          <a:xfrm flipH="1">
            <a:off x="7292961" y="1779437"/>
            <a:ext cx="833969" cy="3835045"/>
          </a:xfrm>
          <a:prstGeom prst="line">
            <a:avLst/>
          </a:prstGeom>
          <a:noFill/>
          <a:ln w="38100" cap="flat" cmpd="sng" algn="ctr">
            <a:solidFill>
              <a:srgbClr val="EF255B"/>
            </a:solidFill>
            <a:prstDash val="solid"/>
            <a:miter lim="800000"/>
          </a:ln>
          <a:effectLst/>
        </p:spPr>
      </p:cxnSp>
      <p:cxnSp>
        <p:nvCxnSpPr>
          <p:cNvPr id="127" name="Straight Connector 126">
            <a:extLst>
              <a:ext uri="{FF2B5EF4-FFF2-40B4-BE49-F238E27FC236}">
                <a16:creationId xmlns:a16="http://schemas.microsoft.com/office/drawing/2014/main" id="{AE46EC69-C84E-E3AF-6B67-0A19C6757FEB}"/>
              </a:ext>
            </a:extLst>
          </p:cNvPr>
          <p:cNvCxnSpPr>
            <a:cxnSpLocks/>
            <a:stCxn id="89" idx="4"/>
            <a:endCxn id="98" idx="1"/>
          </p:cNvCxnSpPr>
          <p:nvPr/>
        </p:nvCxnSpPr>
        <p:spPr>
          <a:xfrm>
            <a:off x="8126930" y="1779437"/>
            <a:ext cx="771693" cy="3879427"/>
          </a:xfrm>
          <a:prstGeom prst="line">
            <a:avLst/>
          </a:prstGeom>
          <a:noFill/>
          <a:ln w="38100" cap="flat" cmpd="sng" algn="ctr">
            <a:solidFill>
              <a:srgbClr val="EF255B"/>
            </a:solidFill>
            <a:prstDash val="solid"/>
            <a:miter lim="800000"/>
          </a:ln>
          <a:effectLst/>
        </p:spPr>
      </p:cxnSp>
      <p:cxnSp>
        <p:nvCxnSpPr>
          <p:cNvPr id="128" name="Straight Connector 127">
            <a:extLst>
              <a:ext uri="{FF2B5EF4-FFF2-40B4-BE49-F238E27FC236}">
                <a16:creationId xmlns:a16="http://schemas.microsoft.com/office/drawing/2014/main" id="{6EAE784E-D52E-C32B-6BED-2B85CDDC4E79}"/>
              </a:ext>
            </a:extLst>
          </p:cNvPr>
          <p:cNvCxnSpPr>
            <a:cxnSpLocks/>
            <a:stCxn id="89" idx="5"/>
            <a:endCxn id="90" idx="1"/>
          </p:cNvCxnSpPr>
          <p:nvPr/>
        </p:nvCxnSpPr>
        <p:spPr>
          <a:xfrm>
            <a:off x="8223917" y="1739264"/>
            <a:ext cx="1310403" cy="3479918"/>
          </a:xfrm>
          <a:prstGeom prst="line">
            <a:avLst/>
          </a:prstGeom>
          <a:noFill/>
          <a:ln w="38100" cap="flat" cmpd="sng" algn="ctr">
            <a:solidFill>
              <a:srgbClr val="EF255B"/>
            </a:solidFill>
            <a:prstDash val="solid"/>
            <a:miter lim="800000"/>
          </a:ln>
          <a:effectLst/>
        </p:spPr>
      </p:cxnSp>
      <p:cxnSp>
        <p:nvCxnSpPr>
          <p:cNvPr id="129" name="Straight Connector 128">
            <a:extLst>
              <a:ext uri="{FF2B5EF4-FFF2-40B4-BE49-F238E27FC236}">
                <a16:creationId xmlns:a16="http://schemas.microsoft.com/office/drawing/2014/main" id="{21169F1E-30A4-4D9E-B6EE-9587A570D51A}"/>
              </a:ext>
            </a:extLst>
          </p:cNvPr>
          <p:cNvCxnSpPr>
            <a:cxnSpLocks/>
            <a:stCxn id="89" idx="5"/>
            <a:endCxn id="93" idx="1"/>
          </p:cNvCxnSpPr>
          <p:nvPr/>
        </p:nvCxnSpPr>
        <p:spPr>
          <a:xfrm>
            <a:off x="8223917" y="1739264"/>
            <a:ext cx="1954866" cy="1955632"/>
          </a:xfrm>
          <a:prstGeom prst="line">
            <a:avLst/>
          </a:prstGeom>
          <a:noFill/>
          <a:ln w="38100" cap="flat" cmpd="sng" algn="ctr">
            <a:solidFill>
              <a:srgbClr val="EF255B"/>
            </a:solidFill>
            <a:prstDash val="solid"/>
            <a:miter lim="800000"/>
          </a:ln>
          <a:effectLst/>
        </p:spPr>
      </p:cxnSp>
      <p:cxnSp>
        <p:nvCxnSpPr>
          <p:cNvPr id="130" name="Straight Connector 129">
            <a:extLst>
              <a:ext uri="{FF2B5EF4-FFF2-40B4-BE49-F238E27FC236}">
                <a16:creationId xmlns:a16="http://schemas.microsoft.com/office/drawing/2014/main" id="{7EF75525-5CE0-C4B9-F0C0-DB5283F6341E}"/>
              </a:ext>
            </a:extLst>
          </p:cNvPr>
          <p:cNvCxnSpPr>
            <a:cxnSpLocks/>
            <a:stCxn id="89" idx="5"/>
            <a:endCxn id="101" idx="1"/>
          </p:cNvCxnSpPr>
          <p:nvPr/>
        </p:nvCxnSpPr>
        <p:spPr>
          <a:xfrm>
            <a:off x="8223917" y="1739264"/>
            <a:ext cx="1783917" cy="1119316"/>
          </a:xfrm>
          <a:prstGeom prst="line">
            <a:avLst/>
          </a:prstGeom>
          <a:noFill/>
          <a:ln w="38100" cap="flat" cmpd="sng" algn="ctr">
            <a:solidFill>
              <a:srgbClr val="EF255B"/>
            </a:solidFill>
            <a:prstDash val="solid"/>
            <a:miter lim="800000"/>
          </a:ln>
          <a:effectLst/>
        </p:spPr>
      </p:cxnSp>
      <p:sp>
        <p:nvSpPr>
          <p:cNvPr id="131" name="TextBox 130">
            <a:extLst>
              <a:ext uri="{FF2B5EF4-FFF2-40B4-BE49-F238E27FC236}">
                <a16:creationId xmlns:a16="http://schemas.microsoft.com/office/drawing/2014/main" id="{C777B17B-A2D0-FC56-2930-B2F6AE3BEB03}"/>
              </a:ext>
            </a:extLst>
          </p:cNvPr>
          <p:cNvSpPr txBox="1"/>
          <p:nvPr/>
        </p:nvSpPr>
        <p:spPr>
          <a:xfrm>
            <a:off x="2208338" y="3279509"/>
            <a:ext cx="2489592" cy="461665"/>
          </a:xfrm>
          <a:prstGeom prst="rect">
            <a:avLst/>
          </a:prstGeom>
          <a:solidFill>
            <a:srgbClr val="FFF7E9"/>
          </a:solidFill>
          <a:ln>
            <a:solidFill>
              <a:sysClr val="windowText" lastClr="000000"/>
            </a:solidFill>
            <a:prstDash val="dash"/>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P</a:t>
            </a:r>
            <a:r>
              <a:rPr kumimoji="0" lang="en-US" sz="2400" b="0" i="0" u="none" strike="noStrike" kern="0" cap="none" spc="0" normalizeH="0" baseline="-25000" noProof="0" dirty="0" err="1">
                <a:ln>
                  <a:noFill/>
                </a:ln>
                <a:solidFill>
                  <a:prstClr val="black"/>
                </a:solidFill>
                <a:effectLst/>
                <a:uLnTx/>
                <a:uFillTx/>
                <a:latin typeface="Meiryo" panose="020B0604030504040204" pitchFamily="34" charset="-128"/>
                <a:ea typeface="Meiryo" panose="020B0604030504040204" pitchFamily="34" charset="-128"/>
              </a:rPr>
              <a:t>error</a:t>
            </a:r>
            <a:r>
              <a:rPr kumimoji="0" lang="en-US" sz="24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 10</a:t>
            </a:r>
            <a:r>
              <a:rPr kumimoji="0" lang="en-US" sz="2400" b="0" i="0" u="none" strike="noStrike" kern="0" cap="none" spc="0" normalizeH="0" baseline="30000" noProof="0" dirty="0">
                <a:ln>
                  <a:noFill/>
                </a:ln>
                <a:solidFill>
                  <a:prstClr val="black"/>
                </a:solidFill>
                <a:effectLst/>
                <a:uLnTx/>
                <a:uFillTx/>
                <a:latin typeface="Meiryo" panose="020B0604030504040204" pitchFamily="34" charset="-128"/>
                <a:ea typeface="Meiryo" panose="020B0604030504040204" pitchFamily="34" charset="-128"/>
              </a:rPr>
              <a:t>-weight</a:t>
            </a:r>
            <a:endParaRPr kumimoji="0" lang="en-US" sz="2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cxnSp>
        <p:nvCxnSpPr>
          <p:cNvPr id="132" name="Straight Arrow Connector 131">
            <a:extLst>
              <a:ext uri="{FF2B5EF4-FFF2-40B4-BE49-F238E27FC236}">
                <a16:creationId xmlns:a16="http://schemas.microsoft.com/office/drawing/2014/main" id="{2C93E4FC-D9D7-F202-DEE5-BA6D45701DF2}"/>
              </a:ext>
            </a:extLst>
          </p:cNvPr>
          <p:cNvCxnSpPr>
            <a:cxnSpLocks/>
            <a:stCxn id="131" idx="2"/>
            <a:endCxn id="133" idx="0"/>
          </p:cNvCxnSpPr>
          <p:nvPr/>
        </p:nvCxnSpPr>
        <p:spPr>
          <a:xfrm>
            <a:off x="3453134" y="3741174"/>
            <a:ext cx="3864" cy="961123"/>
          </a:xfrm>
          <a:prstGeom prst="straightConnector1">
            <a:avLst/>
          </a:prstGeom>
          <a:noFill/>
          <a:ln w="38100" cap="flat" cmpd="sng" algn="ctr">
            <a:solidFill>
              <a:sysClr val="windowText" lastClr="000000"/>
            </a:solidFill>
            <a:prstDash val="solid"/>
            <a:miter lim="800000"/>
            <a:tailEnd type="triangle"/>
          </a:ln>
          <a:effectLst/>
        </p:spPr>
      </p:cxnSp>
      <p:sp>
        <p:nvSpPr>
          <p:cNvPr id="133" name="TextBox 132">
            <a:extLst>
              <a:ext uri="{FF2B5EF4-FFF2-40B4-BE49-F238E27FC236}">
                <a16:creationId xmlns:a16="http://schemas.microsoft.com/office/drawing/2014/main" id="{51CC9058-1CE6-80E1-03FC-BD834680A3F4}"/>
              </a:ext>
            </a:extLst>
          </p:cNvPr>
          <p:cNvSpPr txBox="1"/>
          <p:nvPr/>
        </p:nvSpPr>
        <p:spPr>
          <a:xfrm>
            <a:off x="2001407" y="4702297"/>
            <a:ext cx="2911182" cy="461665"/>
          </a:xfrm>
          <a:prstGeom prst="rect">
            <a:avLst/>
          </a:prstGeom>
          <a:solidFill>
            <a:srgbClr val="FFB84C"/>
          </a:solidFill>
          <a:ln>
            <a:solidFill>
              <a:sysClr val="windowText" lastClr="000000"/>
            </a:solidFill>
            <a:prstDash val="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Filter!</a:t>
            </a:r>
          </a:p>
        </p:txBody>
      </p:sp>
      <p:sp>
        <p:nvSpPr>
          <p:cNvPr id="134" name="TextBox 133">
            <a:extLst>
              <a:ext uri="{FF2B5EF4-FFF2-40B4-BE49-F238E27FC236}">
                <a16:creationId xmlns:a16="http://schemas.microsoft.com/office/drawing/2014/main" id="{96AE4A19-F517-892D-B058-A2EA13536ED4}"/>
              </a:ext>
            </a:extLst>
          </p:cNvPr>
          <p:cNvSpPr txBox="1"/>
          <p:nvPr/>
        </p:nvSpPr>
        <p:spPr>
          <a:xfrm>
            <a:off x="3018415" y="3958804"/>
            <a:ext cx="877163" cy="369332"/>
          </a:xfrm>
          <a:prstGeom prst="rect">
            <a:avLst/>
          </a:prstGeom>
          <a:solidFill>
            <a:srgbClr val="C5D2F7"/>
          </a:solidFill>
          <a:ln w="38100">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&lt; LER</a:t>
            </a:r>
          </a:p>
        </p:txBody>
      </p:sp>
      <p:sp>
        <p:nvSpPr>
          <p:cNvPr id="135" name="TextBox 134">
            <a:extLst>
              <a:ext uri="{FF2B5EF4-FFF2-40B4-BE49-F238E27FC236}">
                <a16:creationId xmlns:a16="http://schemas.microsoft.com/office/drawing/2014/main" id="{AD158686-772F-2F09-4C69-10E96BDA5871}"/>
              </a:ext>
            </a:extLst>
          </p:cNvPr>
          <p:cNvSpPr txBox="1"/>
          <p:nvPr/>
        </p:nvSpPr>
        <p:spPr>
          <a:xfrm>
            <a:off x="2255386" y="5309607"/>
            <a:ext cx="2403222" cy="400110"/>
          </a:xfrm>
          <a:prstGeom prst="rect">
            <a:avLst/>
          </a:prstGeom>
          <a:noFill/>
        </p:spPr>
        <p:txBody>
          <a:bodyPr wrap="none" rtlCol="0">
            <a:spAutoFit/>
          </a:bodyPr>
          <a:lstStyle/>
          <a:p>
            <a:r>
              <a:rPr lang="en-US" sz="2000" dirty="0">
                <a:solidFill>
                  <a:srgbClr val="00B050"/>
                </a:solidFill>
                <a:latin typeface="Meiryo" panose="020B0604030504040204" pitchFamily="34" charset="-128"/>
                <a:ea typeface="Meiryo" panose="020B0604030504040204" pitchFamily="34" charset="-128"/>
              </a:rPr>
              <a:t>~</a:t>
            </a:r>
            <a:r>
              <a:rPr lang="en-US" sz="2000" u="sng" dirty="0">
                <a:solidFill>
                  <a:srgbClr val="00B050"/>
                </a:solidFill>
                <a:latin typeface="Meiryo" panose="020B0604030504040204" pitchFamily="34" charset="-128"/>
                <a:ea typeface="Meiryo" panose="020B0604030504040204" pitchFamily="34" charset="-128"/>
              </a:rPr>
              <a:t>2000</a:t>
            </a:r>
            <a:r>
              <a:rPr lang="en-US" sz="2000" dirty="0">
                <a:solidFill>
                  <a:srgbClr val="00B050"/>
                </a:solidFill>
                <a:latin typeface="Meiryo" panose="020B0604030504040204" pitchFamily="34" charset="-128"/>
                <a:ea typeface="Meiryo" panose="020B0604030504040204" pitchFamily="34" charset="-128"/>
              </a:rPr>
              <a:t> matchings</a:t>
            </a:r>
          </a:p>
        </p:txBody>
      </p:sp>
    </p:spTree>
    <p:extLst>
      <p:ext uri="{BB962C8B-B14F-4D97-AF65-F5344CB8AC3E}">
        <p14:creationId xmlns:p14="http://schemas.microsoft.com/office/powerpoint/2010/main" val="19328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dissolv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dissolve">
                                      <p:cBhvr>
                                        <p:cTn id="15" dur="500"/>
                                        <p:tgtEl>
                                          <p:spTgt spid="109"/>
                                        </p:tgtEl>
                                      </p:cBhvr>
                                    </p:animEffect>
                                  </p:childTnLst>
                                </p:cTn>
                              </p:par>
                              <p:par>
                                <p:cTn id="16" presetID="9"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dissolve">
                                      <p:cBhvr>
                                        <p:cTn id="18" dur="500"/>
                                        <p:tgtEl>
                                          <p:spTgt spid="104"/>
                                        </p:tgtEl>
                                      </p:cBhvr>
                                    </p:animEffect>
                                  </p:childTnLst>
                                </p:cTn>
                              </p:par>
                              <p:par>
                                <p:cTn id="19" presetID="9"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dissolve">
                                      <p:cBhvr>
                                        <p:cTn id="21" dur="500"/>
                                        <p:tgtEl>
                                          <p:spTgt spid="108"/>
                                        </p:tgtEl>
                                      </p:cBhvr>
                                    </p:animEffect>
                                  </p:childTnLst>
                                </p:cTn>
                              </p:par>
                              <p:par>
                                <p:cTn id="22" presetID="9" presetClass="entr" presetSubtype="0" fill="hold" nodeType="with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dissolve">
                                      <p:cBhvr>
                                        <p:cTn id="24" dur="500"/>
                                        <p:tgtEl>
                                          <p:spTgt spid="110"/>
                                        </p:tgtEl>
                                      </p:cBhvr>
                                    </p:animEffect>
                                  </p:childTnLst>
                                </p:cTn>
                              </p:par>
                              <p:par>
                                <p:cTn id="25" presetID="9"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dissolve">
                                      <p:cBhvr>
                                        <p:cTn id="27" dur="500"/>
                                        <p:tgtEl>
                                          <p:spTgt spid="111"/>
                                        </p:tgtEl>
                                      </p:cBhvr>
                                    </p:animEffect>
                                  </p:childTnLst>
                                </p:cTn>
                              </p:par>
                              <p:par>
                                <p:cTn id="28" presetID="9" presetClass="entr" presetSubtype="0" fill="hold" nodeType="with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dissolve">
                                      <p:cBhvr>
                                        <p:cTn id="30" dur="500"/>
                                        <p:tgtEl>
                                          <p:spTgt spid="112"/>
                                        </p:tgtEl>
                                      </p:cBhvr>
                                    </p:animEffect>
                                  </p:childTnLst>
                                </p:cTn>
                              </p:par>
                              <p:par>
                                <p:cTn id="31" presetID="9"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dissolve">
                                      <p:cBhvr>
                                        <p:cTn id="33" dur="500"/>
                                        <p:tgtEl>
                                          <p:spTgt spid="113"/>
                                        </p:tgtEl>
                                      </p:cBhvr>
                                    </p:animEffect>
                                  </p:childTnLst>
                                </p:cTn>
                              </p:par>
                              <p:par>
                                <p:cTn id="34" presetID="9" presetClass="entr" presetSubtype="0" fill="hold"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dissolve">
                                      <p:cBhvr>
                                        <p:cTn id="36" dur="500"/>
                                        <p:tgtEl>
                                          <p:spTgt spid="114"/>
                                        </p:tgtEl>
                                      </p:cBhvr>
                                    </p:animEffect>
                                  </p:childTnLst>
                                </p:cTn>
                              </p:par>
                              <p:par>
                                <p:cTn id="37" presetID="9" presetClass="entr" presetSubtype="0"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dissolve">
                                      <p:cBhvr>
                                        <p:cTn id="39" dur="500"/>
                                        <p:tgtEl>
                                          <p:spTgt spid="115"/>
                                        </p:tgtEl>
                                      </p:cBhvr>
                                    </p:animEffect>
                                  </p:childTnLst>
                                </p:cTn>
                              </p:par>
                              <p:par>
                                <p:cTn id="40" presetID="9" presetClass="entr" presetSubtype="0" fill="hold"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dissolve">
                                      <p:cBhvr>
                                        <p:cTn id="42" dur="500"/>
                                        <p:tgtEl>
                                          <p:spTgt spid="116"/>
                                        </p:tgtEl>
                                      </p:cBhvr>
                                    </p:animEffect>
                                  </p:childTnLst>
                                </p:cTn>
                              </p:par>
                              <p:par>
                                <p:cTn id="43" presetID="9"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dissolve">
                                      <p:cBhvr>
                                        <p:cTn id="45" dur="500"/>
                                        <p:tgtEl>
                                          <p:spTgt spid="118"/>
                                        </p:tgtEl>
                                      </p:cBhvr>
                                    </p:animEffect>
                                  </p:childTnLst>
                                </p:cTn>
                              </p:par>
                              <p:par>
                                <p:cTn id="46" presetID="9" presetClass="entr" presetSubtype="0" fill="hold" nodeType="with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dissolve">
                                      <p:cBhvr>
                                        <p:cTn id="48" dur="500"/>
                                        <p:tgtEl>
                                          <p:spTgt spid="117"/>
                                        </p:tgtEl>
                                      </p:cBhvr>
                                    </p:animEffect>
                                  </p:childTnLst>
                                </p:cTn>
                              </p:par>
                              <p:par>
                                <p:cTn id="49" presetID="9"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dissolve">
                                      <p:cBhvr>
                                        <p:cTn id="51" dur="500"/>
                                        <p:tgtEl>
                                          <p:spTgt spid="119"/>
                                        </p:tgtEl>
                                      </p:cBhvr>
                                    </p:animEffect>
                                  </p:childTnLst>
                                </p:cTn>
                              </p:par>
                              <p:par>
                                <p:cTn id="52" presetID="9" presetClass="entr" presetSubtype="0" fill="hold" nodeType="with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dissolve">
                                      <p:cBhvr>
                                        <p:cTn id="54" dur="500"/>
                                        <p:tgtEl>
                                          <p:spTgt spid="121"/>
                                        </p:tgtEl>
                                      </p:cBhvr>
                                    </p:animEffect>
                                  </p:childTnLst>
                                </p:cTn>
                              </p:par>
                              <p:par>
                                <p:cTn id="55" presetID="9"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dissolve">
                                      <p:cBhvr>
                                        <p:cTn id="57" dur="500"/>
                                        <p:tgtEl>
                                          <p:spTgt spid="1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dissolve">
                                      <p:cBhvr>
                                        <p:cTn id="62" dur="500"/>
                                        <p:tgtEl>
                                          <p:spTgt spid="122"/>
                                        </p:tgtEl>
                                      </p:cBhvr>
                                    </p:animEffect>
                                  </p:childTnLst>
                                </p:cTn>
                              </p:par>
                              <p:par>
                                <p:cTn id="63" presetID="9" presetClass="entr" presetSubtype="0"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dissolve">
                                      <p:cBhvr>
                                        <p:cTn id="65" dur="500"/>
                                        <p:tgtEl>
                                          <p:spTgt spid="123"/>
                                        </p:tgtEl>
                                      </p:cBhvr>
                                    </p:animEffect>
                                  </p:childTnLst>
                                </p:cTn>
                              </p:par>
                              <p:par>
                                <p:cTn id="66" presetID="9"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dissolve">
                                      <p:cBhvr>
                                        <p:cTn id="68" dur="500"/>
                                        <p:tgtEl>
                                          <p:spTgt spid="127"/>
                                        </p:tgtEl>
                                      </p:cBhvr>
                                    </p:animEffect>
                                  </p:childTnLst>
                                </p:cTn>
                              </p:par>
                              <p:par>
                                <p:cTn id="69" presetID="9" presetClass="entr" presetSubtype="0" fill="hold" nodeType="withEffect">
                                  <p:stCondLst>
                                    <p:cond delay="0"/>
                                  </p:stCondLst>
                                  <p:childTnLst>
                                    <p:set>
                                      <p:cBhvr>
                                        <p:cTn id="70" dur="1" fill="hold">
                                          <p:stCondLst>
                                            <p:cond delay="0"/>
                                          </p:stCondLst>
                                        </p:cTn>
                                        <p:tgtEl>
                                          <p:spTgt spid="125"/>
                                        </p:tgtEl>
                                        <p:attrNameLst>
                                          <p:attrName>style.visibility</p:attrName>
                                        </p:attrNameLst>
                                      </p:cBhvr>
                                      <p:to>
                                        <p:strVal val="visible"/>
                                      </p:to>
                                    </p:set>
                                    <p:animEffect transition="in" filter="dissolve">
                                      <p:cBhvr>
                                        <p:cTn id="71" dur="500"/>
                                        <p:tgtEl>
                                          <p:spTgt spid="125"/>
                                        </p:tgtEl>
                                      </p:cBhvr>
                                    </p:animEffect>
                                  </p:childTnLst>
                                </p:cTn>
                              </p:par>
                              <p:par>
                                <p:cTn id="72" presetID="9" presetClass="entr" presetSubtype="0" fill="hold"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dissolve">
                                      <p:cBhvr>
                                        <p:cTn id="74" dur="500"/>
                                        <p:tgtEl>
                                          <p:spTgt spid="124"/>
                                        </p:tgtEl>
                                      </p:cBhvr>
                                    </p:animEffect>
                                  </p:childTnLst>
                                </p:cTn>
                              </p:par>
                              <p:par>
                                <p:cTn id="75" presetID="9"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dissolve">
                                      <p:cBhvr>
                                        <p:cTn id="77" dur="500"/>
                                        <p:tgtEl>
                                          <p:spTgt spid="126"/>
                                        </p:tgtEl>
                                      </p:cBhvr>
                                    </p:animEffect>
                                  </p:childTnLst>
                                </p:cTn>
                              </p:par>
                              <p:par>
                                <p:cTn id="78" presetID="9" presetClass="entr" presetSubtype="0" fill="hold" nodeType="withEffect">
                                  <p:stCondLst>
                                    <p:cond delay="0"/>
                                  </p:stCondLst>
                                  <p:childTnLst>
                                    <p:set>
                                      <p:cBhvr>
                                        <p:cTn id="79" dur="1" fill="hold">
                                          <p:stCondLst>
                                            <p:cond delay="0"/>
                                          </p:stCondLst>
                                        </p:cTn>
                                        <p:tgtEl>
                                          <p:spTgt spid="130"/>
                                        </p:tgtEl>
                                        <p:attrNameLst>
                                          <p:attrName>style.visibility</p:attrName>
                                        </p:attrNameLst>
                                      </p:cBhvr>
                                      <p:to>
                                        <p:strVal val="visible"/>
                                      </p:to>
                                    </p:set>
                                    <p:animEffect transition="in" filter="dissolve">
                                      <p:cBhvr>
                                        <p:cTn id="80" dur="500"/>
                                        <p:tgtEl>
                                          <p:spTgt spid="130"/>
                                        </p:tgtEl>
                                      </p:cBhvr>
                                    </p:animEffect>
                                  </p:childTnLst>
                                </p:cTn>
                              </p:par>
                              <p:par>
                                <p:cTn id="81" presetID="9" presetClass="entr" presetSubtype="0" fill="hold"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dissolve">
                                      <p:cBhvr>
                                        <p:cTn id="83" dur="500"/>
                                        <p:tgtEl>
                                          <p:spTgt spid="128"/>
                                        </p:tgtEl>
                                      </p:cBhvr>
                                    </p:animEffect>
                                  </p:childTnLst>
                                </p:cTn>
                              </p:par>
                              <p:par>
                                <p:cTn id="84" presetID="9" presetClass="entr" presetSubtype="0" fill="hold"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dissolve">
                                      <p:cBhvr>
                                        <p:cTn id="86" dur="500"/>
                                        <p:tgtEl>
                                          <p:spTgt spid="12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31"/>
                                        </p:tgtEl>
                                        <p:attrNameLst>
                                          <p:attrName>style.visibility</p:attrName>
                                        </p:attrNameLst>
                                      </p:cBhvr>
                                      <p:to>
                                        <p:strVal val="visible"/>
                                      </p:to>
                                    </p:set>
                                    <p:animEffect transition="in" filter="dissolve">
                                      <p:cBhvr>
                                        <p:cTn id="91" dur="500"/>
                                        <p:tgtEl>
                                          <p:spTgt spid="131"/>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dissolve">
                                      <p:cBhvr>
                                        <p:cTn id="96" dur="500"/>
                                        <p:tgtEl>
                                          <p:spTgt spid="13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34"/>
                                        </p:tgtEl>
                                        <p:attrNameLst>
                                          <p:attrName>style.visibility</p:attrName>
                                        </p:attrNameLst>
                                      </p:cBhvr>
                                      <p:to>
                                        <p:strVal val="visible"/>
                                      </p:to>
                                    </p:set>
                                    <p:animEffect transition="in" filter="dissolve">
                                      <p:cBhvr>
                                        <p:cTn id="99" dur="500"/>
                                        <p:tgtEl>
                                          <p:spTgt spid="134"/>
                                        </p:tgtEl>
                                      </p:cBhvr>
                                    </p:animEffect>
                                  </p:childTnLst>
                                </p:cTn>
                              </p:par>
                            </p:childTnLst>
                          </p:cTn>
                        </p:par>
                        <p:par>
                          <p:cTn id="100" fill="hold">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133"/>
                                        </p:tgtEl>
                                        <p:attrNameLst>
                                          <p:attrName>style.visibility</p:attrName>
                                        </p:attrNameLst>
                                      </p:cBhvr>
                                      <p:to>
                                        <p:strVal val="visible"/>
                                      </p:to>
                                    </p:set>
                                    <p:animEffect transition="in" filter="dissolve">
                                      <p:cBhvr>
                                        <p:cTn id="103" dur="500"/>
                                        <p:tgtEl>
                                          <p:spTgt spid="133"/>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35"/>
                                        </p:tgtEl>
                                        <p:attrNameLst>
                                          <p:attrName>style.visibility</p:attrName>
                                        </p:attrNameLst>
                                      </p:cBhvr>
                                      <p:to>
                                        <p:strVal val="visible"/>
                                      </p:to>
                                    </p:set>
                                    <p:animEffect transition="in" filter="dissolve">
                                      <p:cBhvr>
                                        <p:cTn id="106" dur="500"/>
                                        <p:tgtEl>
                                          <p:spTgt spid="135"/>
                                        </p:tgtEl>
                                      </p:cBhvr>
                                    </p:animEffect>
                                  </p:childTnLst>
                                </p:cTn>
                              </p:par>
                              <p:par>
                                <p:cTn id="107" presetID="9" presetClass="exit" presetSubtype="0" fill="hold" nodeType="withEffect">
                                  <p:stCondLst>
                                    <p:cond delay="0"/>
                                  </p:stCondLst>
                                  <p:childTnLst>
                                    <p:animEffect transition="out" filter="dissolve">
                                      <p:cBhvr>
                                        <p:cTn id="108" dur="500"/>
                                        <p:tgtEl>
                                          <p:spTgt spid="104"/>
                                        </p:tgtEl>
                                      </p:cBhvr>
                                    </p:animEffect>
                                    <p:set>
                                      <p:cBhvr>
                                        <p:cTn id="109" dur="1" fill="hold">
                                          <p:stCondLst>
                                            <p:cond delay="499"/>
                                          </p:stCondLst>
                                        </p:cTn>
                                        <p:tgtEl>
                                          <p:spTgt spid="104"/>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108"/>
                                        </p:tgtEl>
                                      </p:cBhvr>
                                    </p:animEffect>
                                    <p:set>
                                      <p:cBhvr>
                                        <p:cTn id="112" dur="1" fill="hold">
                                          <p:stCondLst>
                                            <p:cond delay="499"/>
                                          </p:stCondLst>
                                        </p:cTn>
                                        <p:tgtEl>
                                          <p:spTgt spid="108"/>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111"/>
                                        </p:tgtEl>
                                      </p:cBhvr>
                                    </p:animEffect>
                                    <p:set>
                                      <p:cBhvr>
                                        <p:cTn id="115" dur="1" fill="hold">
                                          <p:stCondLst>
                                            <p:cond delay="499"/>
                                          </p:stCondLst>
                                        </p:cTn>
                                        <p:tgtEl>
                                          <p:spTgt spid="111"/>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12"/>
                                        </p:tgtEl>
                                      </p:cBhvr>
                                    </p:animEffect>
                                    <p:set>
                                      <p:cBhvr>
                                        <p:cTn id="118" dur="1" fill="hold">
                                          <p:stCondLst>
                                            <p:cond delay="499"/>
                                          </p:stCondLst>
                                        </p:cTn>
                                        <p:tgtEl>
                                          <p:spTgt spid="112"/>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113"/>
                                        </p:tgtEl>
                                      </p:cBhvr>
                                    </p:animEffect>
                                    <p:set>
                                      <p:cBhvr>
                                        <p:cTn id="121" dur="1" fill="hold">
                                          <p:stCondLst>
                                            <p:cond delay="499"/>
                                          </p:stCondLst>
                                        </p:cTn>
                                        <p:tgtEl>
                                          <p:spTgt spid="113"/>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115"/>
                                        </p:tgtEl>
                                      </p:cBhvr>
                                    </p:animEffect>
                                    <p:set>
                                      <p:cBhvr>
                                        <p:cTn id="124" dur="1" fill="hold">
                                          <p:stCondLst>
                                            <p:cond delay="499"/>
                                          </p:stCondLst>
                                        </p:cTn>
                                        <p:tgtEl>
                                          <p:spTgt spid="115"/>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116"/>
                                        </p:tgtEl>
                                      </p:cBhvr>
                                    </p:animEffect>
                                    <p:set>
                                      <p:cBhvr>
                                        <p:cTn id="127" dur="1" fill="hold">
                                          <p:stCondLst>
                                            <p:cond delay="499"/>
                                          </p:stCondLst>
                                        </p:cTn>
                                        <p:tgtEl>
                                          <p:spTgt spid="116"/>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118"/>
                                        </p:tgtEl>
                                      </p:cBhvr>
                                    </p:animEffect>
                                    <p:set>
                                      <p:cBhvr>
                                        <p:cTn id="130" dur="1" fill="hold">
                                          <p:stCondLst>
                                            <p:cond delay="499"/>
                                          </p:stCondLst>
                                        </p:cTn>
                                        <p:tgtEl>
                                          <p:spTgt spid="118"/>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119"/>
                                        </p:tgtEl>
                                      </p:cBhvr>
                                    </p:animEffect>
                                    <p:set>
                                      <p:cBhvr>
                                        <p:cTn id="133" dur="1" fill="hold">
                                          <p:stCondLst>
                                            <p:cond delay="499"/>
                                          </p:stCondLst>
                                        </p:cTn>
                                        <p:tgtEl>
                                          <p:spTgt spid="119"/>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122"/>
                                        </p:tgtEl>
                                      </p:cBhvr>
                                    </p:animEffect>
                                    <p:set>
                                      <p:cBhvr>
                                        <p:cTn id="136" dur="1" fill="hold">
                                          <p:stCondLst>
                                            <p:cond delay="499"/>
                                          </p:stCondLst>
                                        </p:cTn>
                                        <p:tgtEl>
                                          <p:spTgt spid="122"/>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500"/>
                                        <p:tgtEl>
                                          <p:spTgt spid="123"/>
                                        </p:tgtEl>
                                      </p:cBhvr>
                                    </p:animEffect>
                                    <p:set>
                                      <p:cBhvr>
                                        <p:cTn id="139" dur="1" fill="hold">
                                          <p:stCondLst>
                                            <p:cond delay="499"/>
                                          </p:stCondLst>
                                        </p:cTn>
                                        <p:tgtEl>
                                          <p:spTgt spid="123"/>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124"/>
                                        </p:tgtEl>
                                      </p:cBhvr>
                                    </p:animEffect>
                                    <p:set>
                                      <p:cBhvr>
                                        <p:cTn id="142" dur="1" fill="hold">
                                          <p:stCondLst>
                                            <p:cond delay="499"/>
                                          </p:stCondLst>
                                        </p:cTn>
                                        <p:tgtEl>
                                          <p:spTgt spid="124"/>
                                        </p:tgtEl>
                                        <p:attrNameLst>
                                          <p:attrName>style.visibility</p:attrName>
                                        </p:attrNameLst>
                                      </p:cBhvr>
                                      <p:to>
                                        <p:strVal val="hidden"/>
                                      </p:to>
                                    </p:set>
                                  </p:childTnLst>
                                </p:cTn>
                              </p:par>
                              <p:par>
                                <p:cTn id="143" presetID="9" presetClass="exit" presetSubtype="0" fill="hold" nodeType="withEffect">
                                  <p:stCondLst>
                                    <p:cond delay="0"/>
                                  </p:stCondLst>
                                  <p:childTnLst>
                                    <p:animEffect transition="out" filter="dissolve">
                                      <p:cBhvr>
                                        <p:cTn id="144" dur="500"/>
                                        <p:tgtEl>
                                          <p:spTgt spid="125"/>
                                        </p:tgtEl>
                                      </p:cBhvr>
                                    </p:animEffect>
                                    <p:set>
                                      <p:cBhvr>
                                        <p:cTn id="145" dur="1" fill="hold">
                                          <p:stCondLst>
                                            <p:cond delay="499"/>
                                          </p:stCondLst>
                                        </p:cTn>
                                        <p:tgtEl>
                                          <p:spTgt spid="125"/>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126"/>
                                        </p:tgtEl>
                                      </p:cBhvr>
                                    </p:animEffect>
                                    <p:set>
                                      <p:cBhvr>
                                        <p:cTn id="148" dur="1" fill="hold">
                                          <p:stCondLst>
                                            <p:cond delay="499"/>
                                          </p:stCondLst>
                                        </p:cTn>
                                        <p:tgtEl>
                                          <p:spTgt spid="126"/>
                                        </p:tgtEl>
                                        <p:attrNameLst>
                                          <p:attrName>style.visibility</p:attrName>
                                        </p:attrNameLst>
                                      </p:cBhvr>
                                      <p:to>
                                        <p:strVal val="hidden"/>
                                      </p:to>
                                    </p:set>
                                  </p:childTnLst>
                                </p:cTn>
                              </p:par>
                              <p:par>
                                <p:cTn id="149" presetID="9" presetClass="exit" presetSubtype="0" fill="hold" nodeType="withEffect">
                                  <p:stCondLst>
                                    <p:cond delay="0"/>
                                  </p:stCondLst>
                                  <p:childTnLst>
                                    <p:animEffect transition="out" filter="dissolve">
                                      <p:cBhvr>
                                        <p:cTn id="150" dur="500"/>
                                        <p:tgtEl>
                                          <p:spTgt spid="127"/>
                                        </p:tgtEl>
                                      </p:cBhvr>
                                    </p:animEffect>
                                    <p:set>
                                      <p:cBhvr>
                                        <p:cTn id="151" dur="1" fill="hold">
                                          <p:stCondLst>
                                            <p:cond delay="499"/>
                                          </p:stCondLst>
                                        </p:cTn>
                                        <p:tgtEl>
                                          <p:spTgt spid="127"/>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500"/>
                                        <p:tgtEl>
                                          <p:spTgt spid="128"/>
                                        </p:tgtEl>
                                      </p:cBhvr>
                                    </p:animEffect>
                                    <p:set>
                                      <p:cBhvr>
                                        <p:cTn id="154" dur="1" fill="hold">
                                          <p:stCondLst>
                                            <p:cond delay="499"/>
                                          </p:stCondLst>
                                        </p:cTn>
                                        <p:tgtEl>
                                          <p:spTgt spid="128"/>
                                        </p:tgtEl>
                                        <p:attrNameLst>
                                          <p:attrName>style.visibility</p:attrName>
                                        </p:attrNameLst>
                                      </p:cBhvr>
                                      <p:to>
                                        <p:strVal val="hidden"/>
                                      </p:to>
                                    </p:set>
                                  </p:childTnLst>
                                </p:cTn>
                              </p:par>
                              <p:par>
                                <p:cTn id="155" presetID="9" presetClass="exit" presetSubtype="0" fill="hold" nodeType="withEffect">
                                  <p:stCondLst>
                                    <p:cond delay="0"/>
                                  </p:stCondLst>
                                  <p:childTnLst>
                                    <p:animEffect transition="out" filter="dissolve">
                                      <p:cBhvr>
                                        <p:cTn id="156" dur="500"/>
                                        <p:tgtEl>
                                          <p:spTgt spid="129"/>
                                        </p:tgtEl>
                                      </p:cBhvr>
                                    </p:animEffect>
                                    <p:set>
                                      <p:cBhvr>
                                        <p:cTn id="157" dur="1" fill="hold">
                                          <p:stCondLst>
                                            <p:cond delay="499"/>
                                          </p:stCondLst>
                                        </p:cTn>
                                        <p:tgtEl>
                                          <p:spTgt spid="129"/>
                                        </p:tgtEl>
                                        <p:attrNameLst>
                                          <p:attrName>style.visibility</p:attrName>
                                        </p:attrNameLst>
                                      </p:cBhvr>
                                      <p:to>
                                        <p:strVal val="hidden"/>
                                      </p:to>
                                    </p:set>
                                  </p:childTnLst>
                                </p:cTn>
                              </p:par>
                              <p:par>
                                <p:cTn id="158" presetID="9" presetClass="exit" presetSubtype="0" fill="hold" nodeType="withEffect">
                                  <p:stCondLst>
                                    <p:cond delay="0"/>
                                  </p:stCondLst>
                                  <p:childTnLst>
                                    <p:animEffect transition="out" filter="dissolve">
                                      <p:cBhvr>
                                        <p:cTn id="159" dur="500"/>
                                        <p:tgtEl>
                                          <p:spTgt spid="130"/>
                                        </p:tgtEl>
                                      </p:cBhvr>
                                    </p:animEffect>
                                    <p:set>
                                      <p:cBhvr>
                                        <p:cTn id="160" dur="1" fill="hold">
                                          <p:stCondLst>
                                            <p:cond delay="499"/>
                                          </p:stCondLst>
                                        </p:cTn>
                                        <p:tgtEl>
                                          <p:spTgt spid="13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7" grpId="0" animBg="1"/>
      <p:bldP spid="131" grpId="0" animBg="1"/>
      <p:bldP spid="133" grpId="0" animBg="1"/>
      <p:bldP spid="134" grpId="0" animBg="1"/>
      <p:bldP spid="1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Finding MWPM Post</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 Filtering</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a:t>Prioritize lowest weights first to quickly find MWPM</a:t>
            </a:r>
          </a:p>
        </p:txBody>
      </p:sp>
      <p:sp>
        <p:nvSpPr>
          <p:cNvPr id="105" name="Rectangle 104">
            <a:extLst>
              <a:ext uri="{FF2B5EF4-FFF2-40B4-BE49-F238E27FC236}">
                <a16:creationId xmlns:a16="http://schemas.microsoft.com/office/drawing/2014/main" id="{2BBE4C62-9160-E5D0-F509-F7903A30EDFA}"/>
              </a:ext>
            </a:extLst>
          </p:cNvPr>
          <p:cNvSpPr/>
          <p:nvPr/>
        </p:nvSpPr>
        <p:spPr>
          <a:xfrm>
            <a:off x="2071351" y="1554986"/>
            <a:ext cx="2445978" cy="1823338"/>
          </a:xfrm>
          <a:prstGeom prst="rect">
            <a:avLst/>
          </a:prstGeom>
          <a:solidFill>
            <a:srgbClr val="FFF7E9"/>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C9747601-FBD1-56F7-F395-6CCBF2E17C77}"/>
              </a:ext>
            </a:extLst>
          </p:cNvPr>
          <p:cNvSpPr/>
          <p:nvPr/>
        </p:nvSpPr>
        <p:spPr>
          <a:xfrm>
            <a:off x="6096000" y="1374092"/>
            <a:ext cx="4297680" cy="4297680"/>
          </a:xfrm>
          <a:prstGeom prst="ellipse">
            <a:avLst/>
          </a:prstGeom>
          <a:noFill/>
          <a:ln w="3175"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6BE1C34A-E015-1CB5-6168-D109BE4C5EAC}"/>
              </a:ext>
            </a:extLst>
          </p:cNvPr>
          <p:cNvSpPr/>
          <p:nvPr/>
        </p:nvSpPr>
        <p:spPr>
          <a:xfrm>
            <a:off x="6623183" y="184261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BCAFBC26-B166-F61F-8A35-761693615E14}"/>
              </a:ext>
            </a:extLst>
          </p:cNvPr>
          <p:cNvSpPr/>
          <p:nvPr/>
        </p:nvSpPr>
        <p:spPr>
          <a:xfrm>
            <a:off x="8107680" y="1242031"/>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09" name="Oval 108">
            <a:extLst>
              <a:ext uri="{FF2B5EF4-FFF2-40B4-BE49-F238E27FC236}">
                <a16:creationId xmlns:a16="http://schemas.microsoft.com/office/drawing/2014/main" id="{74CF814C-1BD6-7925-2D2F-D6108B1538BA}"/>
              </a:ext>
            </a:extLst>
          </p:cNvPr>
          <p:cNvSpPr/>
          <p:nvPr/>
        </p:nvSpPr>
        <p:spPr>
          <a:xfrm>
            <a:off x="9612057" y="491592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DF502836-BC4F-4FE2-A49E-42F3A09B3F35}"/>
              </a:ext>
            </a:extLst>
          </p:cNvPr>
          <p:cNvSpPr/>
          <p:nvPr/>
        </p:nvSpPr>
        <p:spPr>
          <a:xfrm>
            <a:off x="9612057" y="1842619"/>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AB8D8670-C90D-EA8B-287A-FFEBD7873D4C}"/>
              </a:ext>
            </a:extLst>
          </p:cNvPr>
          <p:cNvSpPr/>
          <p:nvPr/>
        </p:nvSpPr>
        <p:spPr>
          <a:xfrm>
            <a:off x="7273711" y="1418947"/>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E8D5AB09-1558-57BE-8722-07CEEDE3B62F}"/>
              </a:ext>
            </a:extLst>
          </p:cNvPr>
          <p:cNvSpPr/>
          <p:nvPr/>
        </p:nvSpPr>
        <p:spPr>
          <a:xfrm>
            <a:off x="10256520" y="3391637"/>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E6964A3E-5115-FBFE-B31F-05F1DFC5967B}"/>
              </a:ext>
            </a:extLst>
          </p:cNvPr>
          <p:cNvSpPr/>
          <p:nvPr/>
        </p:nvSpPr>
        <p:spPr>
          <a:xfrm>
            <a:off x="6623183" y="491592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31DDCDBF-207F-AEBD-90DB-53F8853965A6}"/>
              </a:ext>
            </a:extLst>
          </p:cNvPr>
          <p:cNvSpPr/>
          <p:nvPr/>
        </p:nvSpPr>
        <p:spPr>
          <a:xfrm>
            <a:off x="5958840" y="3391637"/>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5D44A3E2-2783-F196-F6CA-FD2608AF0631}"/>
              </a:ext>
            </a:extLst>
          </p:cNvPr>
          <p:cNvSpPr/>
          <p:nvPr/>
        </p:nvSpPr>
        <p:spPr>
          <a:xfrm>
            <a:off x="8107680" y="552951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2A8575C5-A0CC-B8F5-59D7-34B36E0392A0}"/>
              </a:ext>
            </a:extLst>
          </p:cNvPr>
          <p:cNvSpPr/>
          <p:nvPr/>
        </p:nvSpPr>
        <p:spPr>
          <a:xfrm>
            <a:off x="7273711" y="5351396"/>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B55E5F1E-AC55-F785-8DDA-B83CACD7AD88}"/>
              </a:ext>
            </a:extLst>
          </p:cNvPr>
          <p:cNvSpPr/>
          <p:nvPr/>
        </p:nvSpPr>
        <p:spPr>
          <a:xfrm>
            <a:off x="8976360" y="5355605"/>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23247A99-72B0-1A1A-283C-09A47786369C}"/>
              </a:ext>
            </a:extLst>
          </p:cNvPr>
          <p:cNvSpPr/>
          <p:nvPr/>
        </p:nvSpPr>
        <p:spPr>
          <a:xfrm>
            <a:off x="8985011" y="141898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2031F817-D666-FC59-EF9A-DA572DCB63A7}"/>
              </a:ext>
            </a:extLst>
          </p:cNvPr>
          <p:cNvSpPr/>
          <p:nvPr/>
        </p:nvSpPr>
        <p:spPr>
          <a:xfrm>
            <a:off x="6144372" y="2555321"/>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35EE1C89-8496-EC71-378D-37DF23D0E4C0}"/>
              </a:ext>
            </a:extLst>
          </p:cNvPr>
          <p:cNvSpPr/>
          <p:nvPr/>
        </p:nvSpPr>
        <p:spPr>
          <a:xfrm>
            <a:off x="10085571" y="2555321"/>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CC32A3E9-3626-9FE6-0AC1-4A4601FEE7F0}"/>
              </a:ext>
            </a:extLst>
          </p:cNvPr>
          <p:cNvSpPr/>
          <p:nvPr/>
        </p:nvSpPr>
        <p:spPr>
          <a:xfrm>
            <a:off x="10085571" y="422795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21774A76-2A12-0AC6-299A-F795FA192D24}"/>
              </a:ext>
            </a:extLst>
          </p:cNvPr>
          <p:cNvSpPr/>
          <p:nvPr/>
        </p:nvSpPr>
        <p:spPr>
          <a:xfrm>
            <a:off x="6144372" y="4227953"/>
            <a:ext cx="274320" cy="274320"/>
          </a:xfrm>
          <a:prstGeom prst="ellipse">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81806A6B-7FB1-EB98-9C7D-98C81DCB2ADA}"/>
              </a:ext>
            </a:extLst>
          </p:cNvPr>
          <p:cNvSpPr txBox="1"/>
          <p:nvPr/>
        </p:nvSpPr>
        <p:spPr>
          <a:xfrm>
            <a:off x="6926474" y="3333571"/>
            <a:ext cx="1460080"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Bits left:</a:t>
            </a:r>
          </a:p>
        </p:txBody>
      </p:sp>
      <p:sp>
        <p:nvSpPr>
          <p:cNvPr id="124" name="TextBox 123">
            <a:extLst>
              <a:ext uri="{FF2B5EF4-FFF2-40B4-BE49-F238E27FC236}">
                <a16:creationId xmlns:a16="http://schemas.microsoft.com/office/drawing/2014/main" id="{1E78D937-77AF-7090-421E-8F61BC1D773C}"/>
              </a:ext>
            </a:extLst>
          </p:cNvPr>
          <p:cNvSpPr txBox="1"/>
          <p:nvPr/>
        </p:nvSpPr>
        <p:spPr>
          <a:xfrm>
            <a:off x="8277233" y="3322691"/>
            <a:ext cx="566181" cy="461665"/>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F255B"/>
                </a:solidFill>
                <a:effectLst/>
                <a:uLnTx/>
                <a:uFillTx/>
                <a:latin typeface="Meiryo" panose="020B0604030504040204" pitchFamily="34" charset="-128"/>
                <a:ea typeface="Meiryo" panose="020B0604030504040204" pitchFamily="34" charset="-128"/>
              </a:rPr>
              <a:t>16</a:t>
            </a:r>
          </a:p>
        </p:txBody>
      </p:sp>
      <p:sp>
        <p:nvSpPr>
          <p:cNvPr id="125" name="TextBox 124">
            <a:extLst>
              <a:ext uri="{FF2B5EF4-FFF2-40B4-BE49-F238E27FC236}">
                <a16:creationId xmlns:a16="http://schemas.microsoft.com/office/drawing/2014/main" id="{86BF7CE6-F89C-C33D-C7CA-3880B712B59E}"/>
              </a:ext>
            </a:extLst>
          </p:cNvPr>
          <p:cNvSpPr txBox="1"/>
          <p:nvPr/>
        </p:nvSpPr>
        <p:spPr>
          <a:xfrm>
            <a:off x="8277232" y="3328131"/>
            <a:ext cx="566181" cy="461665"/>
          </a:xfrm>
          <a:prstGeom prst="rect">
            <a:avLst/>
          </a:prstGeom>
          <a:noFill/>
        </p:spPr>
        <p:txBody>
          <a:bodyPr wrap="none" rtlCol="0">
            <a:spAutoFit/>
          </a:bodyPr>
          <a:lstStyle/>
          <a:p>
            <a:r>
              <a:rPr lang="en-US" sz="2400" dirty="0">
                <a:solidFill>
                  <a:srgbClr val="EF255B"/>
                </a:solidFill>
                <a:latin typeface="Meiryo" panose="020B0604030504040204" pitchFamily="34" charset="-128"/>
                <a:ea typeface="Meiryo" panose="020B0604030504040204" pitchFamily="34" charset="-128"/>
              </a:rPr>
              <a:t>14</a:t>
            </a:r>
          </a:p>
        </p:txBody>
      </p:sp>
      <p:sp>
        <p:nvSpPr>
          <p:cNvPr id="126" name="TextBox 125">
            <a:extLst>
              <a:ext uri="{FF2B5EF4-FFF2-40B4-BE49-F238E27FC236}">
                <a16:creationId xmlns:a16="http://schemas.microsoft.com/office/drawing/2014/main" id="{E8CEAAC1-7504-6FEA-BA6D-130715539B96}"/>
              </a:ext>
            </a:extLst>
          </p:cNvPr>
          <p:cNvSpPr txBox="1"/>
          <p:nvPr/>
        </p:nvSpPr>
        <p:spPr>
          <a:xfrm>
            <a:off x="8277231" y="3324050"/>
            <a:ext cx="566181" cy="461665"/>
          </a:xfrm>
          <a:prstGeom prst="rect">
            <a:avLst/>
          </a:prstGeom>
          <a:noFill/>
        </p:spPr>
        <p:txBody>
          <a:bodyPr wrap="none" rtlCol="0">
            <a:spAutoFit/>
          </a:bodyPr>
          <a:lstStyle/>
          <a:p>
            <a:r>
              <a:rPr lang="en-US" sz="2400" dirty="0">
                <a:solidFill>
                  <a:srgbClr val="EF255B"/>
                </a:solidFill>
                <a:latin typeface="Meiryo" panose="020B0604030504040204" pitchFamily="34" charset="-128"/>
                <a:ea typeface="Meiryo" panose="020B0604030504040204" pitchFamily="34" charset="-128"/>
              </a:rPr>
              <a:t>12</a:t>
            </a:r>
          </a:p>
        </p:txBody>
      </p:sp>
      <p:sp>
        <p:nvSpPr>
          <p:cNvPr id="127" name="TextBox 126">
            <a:extLst>
              <a:ext uri="{FF2B5EF4-FFF2-40B4-BE49-F238E27FC236}">
                <a16:creationId xmlns:a16="http://schemas.microsoft.com/office/drawing/2014/main" id="{1222228F-6833-8913-EF36-155FBC063DFC}"/>
              </a:ext>
            </a:extLst>
          </p:cNvPr>
          <p:cNvSpPr txBox="1"/>
          <p:nvPr/>
        </p:nvSpPr>
        <p:spPr>
          <a:xfrm>
            <a:off x="8277229" y="3323342"/>
            <a:ext cx="566181" cy="461665"/>
          </a:xfrm>
          <a:prstGeom prst="rect">
            <a:avLst/>
          </a:prstGeom>
          <a:noFill/>
        </p:spPr>
        <p:txBody>
          <a:bodyPr wrap="none" rtlCol="0">
            <a:spAutoFit/>
          </a:bodyPr>
          <a:lstStyle/>
          <a:p>
            <a:r>
              <a:rPr lang="en-US" sz="2400" dirty="0">
                <a:solidFill>
                  <a:srgbClr val="FFB84C"/>
                </a:solidFill>
                <a:latin typeface="Meiryo" panose="020B0604030504040204" pitchFamily="34" charset="-128"/>
                <a:ea typeface="Meiryo" panose="020B0604030504040204" pitchFamily="34" charset="-128"/>
              </a:rPr>
              <a:t>10</a:t>
            </a:r>
          </a:p>
        </p:txBody>
      </p:sp>
      <p:sp>
        <p:nvSpPr>
          <p:cNvPr id="128" name="TextBox 127">
            <a:extLst>
              <a:ext uri="{FF2B5EF4-FFF2-40B4-BE49-F238E27FC236}">
                <a16:creationId xmlns:a16="http://schemas.microsoft.com/office/drawing/2014/main" id="{1AEE6DAE-F0D5-8834-F161-114C184837EC}"/>
              </a:ext>
            </a:extLst>
          </p:cNvPr>
          <p:cNvSpPr txBox="1"/>
          <p:nvPr/>
        </p:nvSpPr>
        <p:spPr>
          <a:xfrm>
            <a:off x="8288843" y="3331972"/>
            <a:ext cx="375424" cy="461665"/>
          </a:xfrm>
          <a:prstGeom prst="rect">
            <a:avLst/>
          </a:prstGeom>
          <a:noFill/>
        </p:spPr>
        <p:txBody>
          <a:bodyPr wrap="none" rtlCol="0">
            <a:spAutoFit/>
          </a:bodyPr>
          <a:lstStyle/>
          <a:p>
            <a:r>
              <a:rPr lang="en-US" sz="2400" dirty="0">
                <a:solidFill>
                  <a:srgbClr val="FFB84C"/>
                </a:solidFill>
                <a:latin typeface="Meiryo" panose="020B0604030504040204" pitchFamily="34" charset="-128"/>
                <a:ea typeface="Meiryo" panose="020B0604030504040204" pitchFamily="34" charset="-128"/>
              </a:rPr>
              <a:t>8</a:t>
            </a:r>
          </a:p>
        </p:txBody>
      </p:sp>
      <p:sp>
        <p:nvSpPr>
          <p:cNvPr id="129" name="TextBox 128">
            <a:extLst>
              <a:ext uri="{FF2B5EF4-FFF2-40B4-BE49-F238E27FC236}">
                <a16:creationId xmlns:a16="http://schemas.microsoft.com/office/drawing/2014/main" id="{34FBE84F-6443-AF56-32BF-9CB3DD2EEEC0}"/>
              </a:ext>
            </a:extLst>
          </p:cNvPr>
          <p:cNvSpPr txBox="1"/>
          <p:nvPr/>
        </p:nvSpPr>
        <p:spPr>
          <a:xfrm>
            <a:off x="8288843" y="3331972"/>
            <a:ext cx="375424" cy="461665"/>
          </a:xfrm>
          <a:prstGeom prst="rect">
            <a:avLst/>
          </a:prstGeom>
          <a:noFill/>
        </p:spPr>
        <p:txBody>
          <a:bodyPr wrap="none" rtlCol="0">
            <a:spAutoFit/>
          </a:bodyPr>
          <a:lstStyle/>
          <a:p>
            <a:r>
              <a:rPr lang="en-US" sz="2400" dirty="0">
                <a:solidFill>
                  <a:srgbClr val="00B050"/>
                </a:solidFill>
                <a:latin typeface="Meiryo" panose="020B0604030504040204" pitchFamily="34" charset="-128"/>
                <a:ea typeface="Meiryo" panose="020B0604030504040204" pitchFamily="34" charset="-128"/>
              </a:rPr>
              <a:t>6</a:t>
            </a:r>
          </a:p>
        </p:txBody>
      </p:sp>
      <p:cxnSp>
        <p:nvCxnSpPr>
          <p:cNvPr id="130" name="Straight Arrow Connector 129">
            <a:extLst>
              <a:ext uri="{FF2B5EF4-FFF2-40B4-BE49-F238E27FC236}">
                <a16:creationId xmlns:a16="http://schemas.microsoft.com/office/drawing/2014/main" id="{3BCD94FA-8614-3E67-4840-0929434EDB0D}"/>
              </a:ext>
            </a:extLst>
          </p:cNvPr>
          <p:cNvCxnSpPr>
            <a:stCxn id="118" idx="5"/>
            <a:endCxn id="112" idx="1"/>
          </p:cNvCxnSpPr>
          <p:nvPr/>
        </p:nvCxnSpPr>
        <p:spPr>
          <a:xfrm>
            <a:off x="9219158" y="1653130"/>
            <a:ext cx="1077535" cy="1778680"/>
          </a:xfrm>
          <a:prstGeom prst="straightConnector1">
            <a:avLst/>
          </a:prstGeom>
          <a:noFill/>
          <a:ln w="38100" cap="flat" cmpd="sng" algn="ctr">
            <a:solidFill>
              <a:srgbClr val="00B050"/>
            </a:solidFill>
            <a:prstDash val="solid"/>
            <a:miter lim="800000"/>
            <a:headEnd type="triangle"/>
            <a:tailEnd type="triangle"/>
          </a:ln>
          <a:effectLst/>
        </p:spPr>
      </p:cxnSp>
      <p:cxnSp>
        <p:nvCxnSpPr>
          <p:cNvPr id="131" name="Straight Arrow Connector 130">
            <a:extLst>
              <a:ext uri="{FF2B5EF4-FFF2-40B4-BE49-F238E27FC236}">
                <a16:creationId xmlns:a16="http://schemas.microsoft.com/office/drawing/2014/main" id="{62D4E373-1785-3294-8CB6-D2966B8D594A}"/>
              </a:ext>
            </a:extLst>
          </p:cNvPr>
          <p:cNvCxnSpPr>
            <a:cxnSpLocks/>
            <a:stCxn id="110" idx="2"/>
            <a:endCxn id="114" idx="7"/>
          </p:cNvCxnSpPr>
          <p:nvPr/>
        </p:nvCxnSpPr>
        <p:spPr>
          <a:xfrm flipH="1">
            <a:off x="6192987" y="1979779"/>
            <a:ext cx="3419070" cy="1452031"/>
          </a:xfrm>
          <a:prstGeom prst="straightConnector1">
            <a:avLst/>
          </a:prstGeom>
          <a:noFill/>
          <a:ln w="38100" cap="flat" cmpd="sng" algn="ctr">
            <a:solidFill>
              <a:srgbClr val="00B050"/>
            </a:solidFill>
            <a:prstDash val="solid"/>
            <a:miter lim="800000"/>
            <a:headEnd type="triangle"/>
            <a:tailEnd type="triangle"/>
          </a:ln>
          <a:effectLst/>
        </p:spPr>
      </p:cxnSp>
      <p:cxnSp>
        <p:nvCxnSpPr>
          <p:cNvPr id="132" name="Straight Arrow Connector 131">
            <a:extLst>
              <a:ext uri="{FF2B5EF4-FFF2-40B4-BE49-F238E27FC236}">
                <a16:creationId xmlns:a16="http://schemas.microsoft.com/office/drawing/2014/main" id="{E4D38CA2-438A-D461-6832-84138F6EC30F}"/>
              </a:ext>
            </a:extLst>
          </p:cNvPr>
          <p:cNvCxnSpPr>
            <a:cxnSpLocks/>
            <a:stCxn id="121" idx="0"/>
            <a:endCxn id="120" idx="4"/>
          </p:cNvCxnSpPr>
          <p:nvPr/>
        </p:nvCxnSpPr>
        <p:spPr>
          <a:xfrm flipV="1">
            <a:off x="10222731" y="2829641"/>
            <a:ext cx="0" cy="1398312"/>
          </a:xfrm>
          <a:prstGeom prst="straightConnector1">
            <a:avLst/>
          </a:prstGeom>
          <a:noFill/>
          <a:ln w="38100" cap="flat" cmpd="sng" algn="ctr">
            <a:solidFill>
              <a:srgbClr val="00B050"/>
            </a:solidFill>
            <a:prstDash val="solid"/>
            <a:miter lim="800000"/>
            <a:headEnd type="triangle"/>
            <a:tailEnd type="triangle"/>
          </a:ln>
          <a:effectLst/>
        </p:spPr>
      </p:cxnSp>
      <p:cxnSp>
        <p:nvCxnSpPr>
          <p:cNvPr id="133" name="Straight Arrow Connector 132">
            <a:extLst>
              <a:ext uri="{FF2B5EF4-FFF2-40B4-BE49-F238E27FC236}">
                <a16:creationId xmlns:a16="http://schemas.microsoft.com/office/drawing/2014/main" id="{AD83E0DB-4CBE-4A99-151C-C6C728977D1F}"/>
              </a:ext>
            </a:extLst>
          </p:cNvPr>
          <p:cNvCxnSpPr>
            <a:cxnSpLocks/>
            <a:stCxn id="109" idx="1"/>
            <a:endCxn id="108" idx="4"/>
          </p:cNvCxnSpPr>
          <p:nvPr/>
        </p:nvCxnSpPr>
        <p:spPr>
          <a:xfrm flipH="1" flipV="1">
            <a:off x="8244840" y="1516351"/>
            <a:ext cx="1407390" cy="3439745"/>
          </a:xfrm>
          <a:prstGeom prst="straightConnector1">
            <a:avLst/>
          </a:prstGeom>
          <a:noFill/>
          <a:ln w="38100" cap="flat" cmpd="sng" algn="ctr">
            <a:solidFill>
              <a:srgbClr val="00B050"/>
            </a:solidFill>
            <a:prstDash val="solid"/>
            <a:miter lim="800000"/>
            <a:headEnd type="triangle"/>
            <a:tailEnd type="triangle"/>
          </a:ln>
          <a:effectLst/>
        </p:spPr>
      </p:cxnSp>
      <p:cxnSp>
        <p:nvCxnSpPr>
          <p:cNvPr id="134" name="Straight Arrow Connector 133">
            <a:extLst>
              <a:ext uri="{FF2B5EF4-FFF2-40B4-BE49-F238E27FC236}">
                <a16:creationId xmlns:a16="http://schemas.microsoft.com/office/drawing/2014/main" id="{E1718EE2-3ECA-882D-92B0-C406555A1EEF}"/>
              </a:ext>
            </a:extLst>
          </p:cNvPr>
          <p:cNvCxnSpPr>
            <a:cxnSpLocks/>
            <a:stCxn id="115" idx="6"/>
            <a:endCxn id="117" idx="2"/>
          </p:cNvCxnSpPr>
          <p:nvPr/>
        </p:nvCxnSpPr>
        <p:spPr>
          <a:xfrm flipV="1">
            <a:off x="8382000" y="5492765"/>
            <a:ext cx="594360" cy="173908"/>
          </a:xfrm>
          <a:prstGeom prst="straightConnector1">
            <a:avLst/>
          </a:prstGeom>
          <a:noFill/>
          <a:ln w="38100" cap="flat" cmpd="sng" algn="ctr">
            <a:solidFill>
              <a:srgbClr val="00B050"/>
            </a:solidFill>
            <a:prstDash val="solid"/>
            <a:miter lim="800000"/>
            <a:headEnd type="triangle"/>
            <a:tailEnd type="triangle"/>
          </a:ln>
          <a:effectLst/>
        </p:spPr>
      </p:cxnSp>
      <p:cxnSp>
        <p:nvCxnSpPr>
          <p:cNvPr id="135" name="Straight Arrow Connector 134">
            <a:extLst>
              <a:ext uri="{FF2B5EF4-FFF2-40B4-BE49-F238E27FC236}">
                <a16:creationId xmlns:a16="http://schemas.microsoft.com/office/drawing/2014/main" id="{CE6C608A-0838-287A-02B7-FB5231B3665C}"/>
              </a:ext>
            </a:extLst>
          </p:cNvPr>
          <p:cNvCxnSpPr/>
          <p:nvPr/>
        </p:nvCxnSpPr>
        <p:spPr>
          <a:xfrm>
            <a:off x="2451038" y="1819186"/>
            <a:ext cx="1619794" cy="0"/>
          </a:xfrm>
          <a:prstGeom prst="straightConnector1">
            <a:avLst/>
          </a:prstGeom>
          <a:noFill/>
          <a:ln w="38100" cap="flat" cmpd="sng" algn="ctr">
            <a:solidFill>
              <a:srgbClr val="00B050"/>
            </a:solidFill>
            <a:prstDash val="solid"/>
            <a:miter lim="800000"/>
            <a:headEnd type="triangle"/>
            <a:tailEnd type="triangle"/>
          </a:ln>
          <a:effectLst/>
        </p:spPr>
      </p:cxnSp>
      <p:sp>
        <p:nvSpPr>
          <p:cNvPr id="136" name="TextBox 135">
            <a:extLst>
              <a:ext uri="{FF2B5EF4-FFF2-40B4-BE49-F238E27FC236}">
                <a16:creationId xmlns:a16="http://schemas.microsoft.com/office/drawing/2014/main" id="{DCBB1ECE-0C03-4499-736A-900D09A52290}"/>
              </a:ext>
            </a:extLst>
          </p:cNvPr>
          <p:cNvSpPr txBox="1"/>
          <p:nvPr/>
        </p:nvSpPr>
        <p:spPr>
          <a:xfrm>
            <a:off x="2205244" y="1909246"/>
            <a:ext cx="2199641"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Pre-matching</a:t>
            </a:r>
          </a:p>
        </p:txBody>
      </p:sp>
      <p:sp>
        <p:nvSpPr>
          <p:cNvPr id="137" name="TextBox 136">
            <a:extLst>
              <a:ext uri="{FF2B5EF4-FFF2-40B4-BE49-F238E27FC236}">
                <a16:creationId xmlns:a16="http://schemas.microsoft.com/office/drawing/2014/main" id="{36126C1F-472C-B66F-5BB1-AF27461039E0}"/>
              </a:ext>
            </a:extLst>
          </p:cNvPr>
          <p:cNvSpPr txBox="1"/>
          <p:nvPr/>
        </p:nvSpPr>
        <p:spPr>
          <a:xfrm>
            <a:off x="3089300" y="2261157"/>
            <a:ext cx="431528"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a:t>
            </a:r>
          </a:p>
        </p:txBody>
      </p:sp>
      <p:cxnSp>
        <p:nvCxnSpPr>
          <p:cNvPr id="138" name="Straight Arrow Connector 137">
            <a:extLst>
              <a:ext uri="{FF2B5EF4-FFF2-40B4-BE49-F238E27FC236}">
                <a16:creationId xmlns:a16="http://schemas.microsoft.com/office/drawing/2014/main" id="{F29FE18C-2D6E-48A0-1103-1E4D8B6526C7}"/>
              </a:ext>
            </a:extLst>
          </p:cNvPr>
          <p:cNvCxnSpPr/>
          <p:nvPr/>
        </p:nvCxnSpPr>
        <p:spPr>
          <a:xfrm>
            <a:off x="2450661" y="2757320"/>
            <a:ext cx="1619794" cy="0"/>
          </a:xfrm>
          <a:prstGeom prst="straightConnector1">
            <a:avLst/>
          </a:prstGeom>
          <a:noFill/>
          <a:ln w="38100" cap="flat" cmpd="sng" algn="ctr">
            <a:solidFill>
              <a:srgbClr val="4472C4"/>
            </a:solidFill>
            <a:prstDash val="solid"/>
            <a:miter lim="800000"/>
            <a:headEnd type="triangle"/>
            <a:tailEnd type="triangle"/>
          </a:ln>
          <a:effectLst/>
        </p:spPr>
      </p:cxnSp>
      <p:sp>
        <p:nvSpPr>
          <p:cNvPr id="139" name="TextBox 138">
            <a:extLst>
              <a:ext uri="{FF2B5EF4-FFF2-40B4-BE49-F238E27FC236}">
                <a16:creationId xmlns:a16="http://schemas.microsoft.com/office/drawing/2014/main" id="{638E8592-FC18-3817-64C5-59A5E0C8D257}"/>
              </a:ext>
            </a:extLst>
          </p:cNvPr>
          <p:cNvSpPr txBox="1"/>
          <p:nvPr/>
        </p:nvSpPr>
        <p:spPr>
          <a:xfrm>
            <a:off x="2233793" y="2878433"/>
            <a:ext cx="2121093"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HW 6 MWPM</a:t>
            </a:r>
          </a:p>
        </p:txBody>
      </p:sp>
      <p:cxnSp>
        <p:nvCxnSpPr>
          <p:cNvPr id="140" name="Straight Arrow Connector 139">
            <a:extLst>
              <a:ext uri="{FF2B5EF4-FFF2-40B4-BE49-F238E27FC236}">
                <a16:creationId xmlns:a16="http://schemas.microsoft.com/office/drawing/2014/main" id="{63801CB7-24F7-F597-470B-61490A225E93}"/>
              </a:ext>
            </a:extLst>
          </p:cNvPr>
          <p:cNvCxnSpPr>
            <a:cxnSpLocks/>
            <a:stCxn id="122" idx="7"/>
            <a:endCxn id="111" idx="4"/>
          </p:cNvCxnSpPr>
          <p:nvPr/>
        </p:nvCxnSpPr>
        <p:spPr>
          <a:xfrm flipV="1">
            <a:off x="6378519" y="1693267"/>
            <a:ext cx="1032352" cy="2574859"/>
          </a:xfrm>
          <a:prstGeom prst="straightConnector1">
            <a:avLst/>
          </a:prstGeom>
          <a:noFill/>
          <a:ln w="38100" cap="flat" cmpd="sng" algn="ctr">
            <a:solidFill>
              <a:srgbClr val="4472C4"/>
            </a:solidFill>
            <a:prstDash val="solid"/>
            <a:miter lim="800000"/>
            <a:headEnd type="triangle"/>
            <a:tailEnd type="triangle"/>
          </a:ln>
          <a:effectLst/>
        </p:spPr>
      </p:cxnSp>
      <p:cxnSp>
        <p:nvCxnSpPr>
          <p:cNvPr id="141" name="Straight Arrow Connector 140">
            <a:extLst>
              <a:ext uri="{FF2B5EF4-FFF2-40B4-BE49-F238E27FC236}">
                <a16:creationId xmlns:a16="http://schemas.microsoft.com/office/drawing/2014/main" id="{1655D239-7231-E302-947C-CB4F53006CDE}"/>
              </a:ext>
            </a:extLst>
          </p:cNvPr>
          <p:cNvCxnSpPr>
            <a:cxnSpLocks/>
            <a:stCxn id="113" idx="5"/>
            <a:endCxn id="116" idx="2"/>
          </p:cNvCxnSpPr>
          <p:nvPr/>
        </p:nvCxnSpPr>
        <p:spPr>
          <a:xfrm>
            <a:off x="6857330" y="5150070"/>
            <a:ext cx="416381" cy="338486"/>
          </a:xfrm>
          <a:prstGeom prst="straightConnector1">
            <a:avLst/>
          </a:prstGeom>
          <a:noFill/>
          <a:ln w="38100" cap="flat" cmpd="sng" algn="ctr">
            <a:solidFill>
              <a:srgbClr val="4472C4"/>
            </a:solidFill>
            <a:prstDash val="solid"/>
            <a:miter lim="800000"/>
            <a:headEnd type="triangle"/>
            <a:tailEnd type="triangle"/>
          </a:ln>
          <a:effectLst/>
        </p:spPr>
      </p:cxnSp>
      <p:cxnSp>
        <p:nvCxnSpPr>
          <p:cNvPr id="142" name="Straight Arrow Connector 141">
            <a:extLst>
              <a:ext uri="{FF2B5EF4-FFF2-40B4-BE49-F238E27FC236}">
                <a16:creationId xmlns:a16="http://schemas.microsoft.com/office/drawing/2014/main" id="{A9D05E58-04BD-D0EF-B62C-9E7D92A72670}"/>
              </a:ext>
            </a:extLst>
          </p:cNvPr>
          <p:cNvCxnSpPr>
            <a:cxnSpLocks/>
            <a:stCxn id="107" idx="3"/>
            <a:endCxn id="119" idx="7"/>
          </p:cNvCxnSpPr>
          <p:nvPr/>
        </p:nvCxnSpPr>
        <p:spPr>
          <a:xfrm flipH="1">
            <a:off x="6378519" y="2076766"/>
            <a:ext cx="284837" cy="518728"/>
          </a:xfrm>
          <a:prstGeom prst="straightConnector1">
            <a:avLst/>
          </a:prstGeom>
          <a:noFill/>
          <a:ln w="38100" cap="flat" cmpd="sng" algn="ctr">
            <a:solidFill>
              <a:srgbClr val="4472C4"/>
            </a:solidFill>
            <a:prstDash val="solid"/>
            <a:miter lim="800000"/>
            <a:headEnd type="triangle"/>
            <a:tailEnd type="triangle"/>
          </a:ln>
          <a:effectLst/>
        </p:spPr>
      </p:cxnSp>
      <p:cxnSp>
        <p:nvCxnSpPr>
          <p:cNvPr id="143" name="Straight Arrow Connector 142">
            <a:extLst>
              <a:ext uri="{FF2B5EF4-FFF2-40B4-BE49-F238E27FC236}">
                <a16:creationId xmlns:a16="http://schemas.microsoft.com/office/drawing/2014/main" id="{EBD6AB89-DC1B-6487-5E79-03C82F54A2E9}"/>
              </a:ext>
            </a:extLst>
          </p:cNvPr>
          <p:cNvCxnSpPr>
            <a:cxnSpLocks/>
            <a:stCxn id="105" idx="2"/>
            <a:endCxn id="146" idx="0"/>
          </p:cNvCxnSpPr>
          <p:nvPr/>
        </p:nvCxnSpPr>
        <p:spPr>
          <a:xfrm>
            <a:off x="3294340" y="3378324"/>
            <a:ext cx="1612" cy="464508"/>
          </a:xfrm>
          <a:prstGeom prst="straightConnector1">
            <a:avLst/>
          </a:prstGeom>
          <a:noFill/>
          <a:ln w="38100" cap="flat" cmpd="sng" algn="ctr">
            <a:solidFill>
              <a:sysClr val="windowText" lastClr="000000"/>
            </a:solidFill>
            <a:prstDash val="solid"/>
            <a:miter lim="800000"/>
            <a:tailEnd type="triangle"/>
          </a:ln>
          <a:effectLst/>
        </p:spPr>
      </p:cxnSp>
      <p:sp>
        <p:nvSpPr>
          <p:cNvPr id="144" name="TextBox 143">
            <a:extLst>
              <a:ext uri="{FF2B5EF4-FFF2-40B4-BE49-F238E27FC236}">
                <a16:creationId xmlns:a16="http://schemas.microsoft.com/office/drawing/2014/main" id="{EEDA4279-5409-815B-07FE-18D7616F6645}"/>
              </a:ext>
            </a:extLst>
          </p:cNvPr>
          <p:cNvSpPr txBox="1"/>
          <p:nvPr/>
        </p:nvSpPr>
        <p:spPr>
          <a:xfrm>
            <a:off x="8297168" y="3326532"/>
            <a:ext cx="184731" cy="461665"/>
          </a:xfrm>
          <a:prstGeom prst="rect">
            <a:avLst/>
          </a:prstGeom>
          <a:noFill/>
        </p:spPr>
        <p:txBody>
          <a:bodyPr wrap="none" rtlCol="0">
            <a:spAutoFit/>
          </a:bodyPr>
          <a:lstStyle/>
          <a:p>
            <a:endParaRPr lang="en-US" sz="2400" dirty="0">
              <a:solidFill>
                <a:srgbClr val="00B050"/>
              </a:solidFill>
              <a:latin typeface="Meiryo" panose="020B0604030504040204" pitchFamily="34" charset="-128"/>
              <a:ea typeface="Meiryo" panose="020B0604030504040204" pitchFamily="34" charset="-128"/>
            </a:endParaRPr>
          </a:p>
        </p:txBody>
      </p:sp>
      <p:sp>
        <p:nvSpPr>
          <p:cNvPr id="145" name="TextBox 144">
            <a:extLst>
              <a:ext uri="{FF2B5EF4-FFF2-40B4-BE49-F238E27FC236}">
                <a16:creationId xmlns:a16="http://schemas.microsoft.com/office/drawing/2014/main" id="{4B6DAC89-0E2B-5FA5-1639-7538A0266205}"/>
              </a:ext>
            </a:extLst>
          </p:cNvPr>
          <p:cNvSpPr txBox="1"/>
          <p:nvPr/>
        </p:nvSpPr>
        <p:spPr>
          <a:xfrm>
            <a:off x="8288843" y="3334616"/>
            <a:ext cx="375424" cy="461665"/>
          </a:xfrm>
          <a:prstGeom prst="rect">
            <a:avLst/>
          </a:prstGeom>
          <a:noFill/>
        </p:spPr>
        <p:txBody>
          <a:bodyPr wrap="none" rtlCol="0">
            <a:spAutoFit/>
          </a:bodyPr>
          <a:lstStyle/>
          <a:p>
            <a:r>
              <a:rPr lang="en-US" sz="2400" dirty="0">
                <a:solidFill>
                  <a:srgbClr val="00B050"/>
                </a:solidFill>
                <a:latin typeface="Meiryo" panose="020B0604030504040204" pitchFamily="34" charset="-128"/>
                <a:ea typeface="Meiryo" panose="020B0604030504040204" pitchFamily="34" charset="-128"/>
              </a:rPr>
              <a:t>0</a:t>
            </a:r>
          </a:p>
        </p:txBody>
      </p:sp>
      <p:sp>
        <p:nvSpPr>
          <p:cNvPr id="146" name="TextBox 145">
            <a:extLst>
              <a:ext uri="{FF2B5EF4-FFF2-40B4-BE49-F238E27FC236}">
                <a16:creationId xmlns:a16="http://schemas.microsoft.com/office/drawing/2014/main" id="{B1CDD393-9C22-6669-FB19-B1F82536E5D1}"/>
              </a:ext>
            </a:extLst>
          </p:cNvPr>
          <p:cNvSpPr txBox="1"/>
          <p:nvPr/>
        </p:nvSpPr>
        <p:spPr>
          <a:xfrm>
            <a:off x="2984809" y="3842832"/>
            <a:ext cx="622286" cy="461665"/>
          </a:xfrm>
          <a:prstGeom prst="rect">
            <a:avLst/>
          </a:prstGeom>
          <a:noFill/>
        </p:spPr>
        <p:txBody>
          <a:bodyPr wrap="none" rtlCol="0">
            <a:spAutoFit/>
          </a:bodyPr>
          <a:lstStyle/>
          <a:p>
            <a:pPr algn="ctr"/>
            <a:r>
              <a:rPr lang="en-US" sz="2400" dirty="0">
                <a:solidFill>
                  <a:prstClr val="black"/>
                </a:solidFill>
                <a:latin typeface="Meiryo" panose="020B0604030504040204" pitchFamily="34" charset="-128"/>
                <a:ea typeface="Meiryo" panose="020B0604030504040204" pitchFamily="34" charset="-128"/>
              </a:rPr>
              <a:t>PM</a:t>
            </a:r>
          </a:p>
        </p:txBody>
      </p:sp>
      <p:grpSp>
        <p:nvGrpSpPr>
          <p:cNvPr id="147" name="Group 146">
            <a:extLst>
              <a:ext uri="{FF2B5EF4-FFF2-40B4-BE49-F238E27FC236}">
                <a16:creationId xmlns:a16="http://schemas.microsoft.com/office/drawing/2014/main" id="{9FFB46C5-B6D4-B906-650C-2B436CEC29F5}"/>
              </a:ext>
            </a:extLst>
          </p:cNvPr>
          <p:cNvGrpSpPr/>
          <p:nvPr/>
        </p:nvGrpSpPr>
        <p:grpSpPr>
          <a:xfrm>
            <a:off x="2468457" y="4268126"/>
            <a:ext cx="1580186" cy="1472833"/>
            <a:chOff x="7191221" y="3930995"/>
            <a:chExt cx="1921766" cy="1706147"/>
          </a:xfrm>
        </p:grpSpPr>
        <p:pic>
          <p:nvPicPr>
            <p:cNvPr id="148" name="Graphic 147" descr="Arrow: Rotate left with solid fill">
              <a:extLst>
                <a:ext uri="{FF2B5EF4-FFF2-40B4-BE49-F238E27FC236}">
                  <a16:creationId xmlns:a16="http://schemas.microsoft.com/office/drawing/2014/main" id="{1953B837-0DD1-4C79-8C03-BDDA286B1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1221" y="3930995"/>
              <a:ext cx="914400" cy="914400"/>
            </a:xfrm>
            <a:prstGeom prst="rect">
              <a:avLst/>
            </a:prstGeom>
          </p:spPr>
        </p:pic>
        <p:pic>
          <p:nvPicPr>
            <p:cNvPr id="149" name="Graphic 148" descr="Arrow: Rotate left with solid fill">
              <a:extLst>
                <a:ext uri="{FF2B5EF4-FFF2-40B4-BE49-F238E27FC236}">
                  <a16:creationId xmlns:a16="http://schemas.microsoft.com/office/drawing/2014/main" id="{2E06286E-FD4D-BB83-F84C-25500574CD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691843">
              <a:off x="7275965" y="4722742"/>
              <a:ext cx="914400" cy="914400"/>
            </a:xfrm>
            <a:prstGeom prst="rect">
              <a:avLst/>
            </a:prstGeom>
          </p:spPr>
        </p:pic>
        <p:pic>
          <p:nvPicPr>
            <p:cNvPr id="150" name="Graphic 149" descr="Arrow: Rotate left with solid fill">
              <a:extLst>
                <a:ext uri="{FF2B5EF4-FFF2-40B4-BE49-F238E27FC236}">
                  <a16:creationId xmlns:a16="http://schemas.microsoft.com/office/drawing/2014/main" id="{CBDE4505-F596-304C-8096-81AE64E06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20419">
              <a:off x="8198587" y="4696127"/>
              <a:ext cx="914400" cy="914400"/>
            </a:xfrm>
            <a:prstGeom prst="rect">
              <a:avLst/>
            </a:prstGeom>
          </p:spPr>
        </p:pic>
        <p:pic>
          <p:nvPicPr>
            <p:cNvPr id="151" name="Graphic 150" descr="Arrow: Rotate left with solid fill">
              <a:extLst>
                <a:ext uri="{FF2B5EF4-FFF2-40B4-BE49-F238E27FC236}">
                  <a16:creationId xmlns:a16="http://schemas.microsoft.com/office/drawing/2014/main" id="{89160675-8B23-B9F6-31B6-7D44037C4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250">
              <a:off x="8154345" y="3930995"/>
              <a:ext cx="914400" cy="914400"/>
            </a:xfrm>
            <a:prstGeom prst="rect">
              <a:avLst/>
            </a:prstGeom>
          </p:spPr>
        </p:pic>
      </p:grpSp>
      <p:sp>
        <p:nvSpPr>
          <p:cNvPr id="152" name="TextBox 151">
            <a:extLst>
              <a:ext uri="{FF2B5EF4-FFF2-40B4-BE49-F238E27FC236}">
                <a16:creationId xmlns:a16="http://schemas.microsoft.com/office/drawing/2014/main" id="{F467D37D-3613-B7BB-59BA-38F28EB471B9}"/>
              </a:ext>
            </a:extLst>
          </p:cNvPr>
          <p:cNvSpPr txBox="1"/>
          <p:nvPr/>
        </p:nvSpPr>
        <p:spPr>
          <a:xfrm>
            <a:off x="2696439" y="3845830"/>
            <a:ext cx="1184940"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MWPM</a:t>
            </a:r>
          </a:p>
        </p:txBody>
      </p:sp>
    </p:spTree>
    <p:extLst>
      <p:ext uri="{BB962C8B-B14F-4D97-AF65-F5344CB8AC3E}">
        <p14:creationId xmlns:p14="http://schemas.microsoft.com/office/powerpoint/2010/main" val="24124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200"/>
                                        <p:tgtEl>
                                          <p:spTgt spid="124"/>
                                        </p:tgtEl>
                                      </p:cBhvr>
                                    </p:animEffect>
                                    <p:set>
                                      <p:cBhvr>
                                        <p:cTn id="11" dur="1" fill="hold">
                                          <p:stCondLst>
                                            <p:cond delay="199"/>
                                          </p:stCondLst>
                                        </p:cTn>
                                        <p:tgtEl>
                                          <p:spTgt spid="124"/>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125"/>
                                        </p:tgtEl>
                                        <p:attrNameLst>
                                          <p:attrName>style.visibility</p:attrName>
                                        </p:attrNameLst>
                                      </p:cBhvr>
                                      <p:to>
                                        <p:strVal val="visible"/>
                                      </p:to>
                                    </p:set>
                                    <p:animEffect transition="in" filter="dissolve">
                                      <p:cBhvr>
                                        <p:cTn id="14" dur="200"/>
                                        <p:tgtEl>
                                          <p:spTgt spid="125"/>
                                        </p:tgtEl>
                                      </p:cBhvr>
                                    </p:animEffect>
                                  </p:childTnLst>
                                </p:cTn>
                              </p:par>
                              <p:par>
                                <p:cTn id="15" presetID="9"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dissolve">
                                      <p:cBhvr>
                                        <p:cTn id="17" dur="200"/>
                                        <p:tgtEl>
                                          <p:spTgt spid="130"/>
                                        </p:tgtEl>
                                      </p:cBhvr>
                                    </p:animEffect>
                                  </p:childTnLst>
                                </p:cTn>
                              </p:par>
                              <p:par>
                                <p:cTn id="18" presetID="1" presetClass="emph" presetSubtype="2" fill="hold" nodeType="withEffect">
                                  <p:stCondLst>
                                    <p:cond delay="0"/>
                                  </p:stCondLst>
                                  <p:childTnLst>
                                    <p:animClr clrSpc="rgb" dir="cw">
                                      <p:cBhvr>
                                        <p:cTn id="19" dur="200" fill="hold"/>
                                        <p:tgtEl>
                                          <p:spTgt spid="118"/>
                                        </p:tgtEl>
                                        <p:attrNameLst>
                                          <p:attrName>fillcolor</p:attrName>
                                        </p:attrNameLst>
                                      </p:cBhvr>
                                      <p:to>
                                        <a:srgbClr val="FFB84C"/>
                                      </p:to>
                                    </p:animClr>
                                    <p:set>
                                      <p:cBhvr>
                                        <p:cTn id="20" dur="200" fill="hold"/>
                                        <p:tgtEl>
                                          <p:spTgt spid="118"/>
                                        </p:tgtEl>
                                        <p:attrNameLst>
                                          <p:attrName>fill.type</p:attrName>
                                        </p:attrNameLst>
                                      </p:cBhvr>
                                      <p:to>
                                        <p:strVal val="solid"/>
                                      </p:to>
                                    </p:set>
                                    <p:set>
                                      <p:cBhvr>
                                        <p:cTn id="21" dur="200" fill="hold"/>
                                        <p:tgtEl>
                                          <p:spTgt spid="118"/>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 fill="hold"/>
                                        <p:tgtEl>
                                          <p:spTgt spid="112"/>
                                        </p:tgtEl>
                                        <p:attrNameLst>
                                          <p:attrName>fillcolor</p:attrName>
                                        </p:attrNameLst>
                                      </p:cBhvr>
                                      <p:to>
                                        <a:srgbClr val="FFB84C"/>
                                      </p:to>
                                    </p:animClr>
                                    <p:set>
                                      <p:cBhvr>
                                        <p:cTn id="24" dur="200" fill="hold"/>
                                        <p:tgtEl>
                                          <p:spTgt spid="112"/>
                                        </p:tgtEl>
                                        <p:attrNameLst>
                                          <p:attrName>fill.type</p:attrName>
                                        </p:attrNameLst>
                                      </p:cBhvr>
                                      <p:to>
                                        <p:strVal val="solid"/>
                                      </p:to>
                                    </p:set>
                                    <p:set>
                                      <p:cBhvr>
                                        <p:cTn id="25" dur="200" fill="hold"/>
                                        <p:tgtEl>
                                          <p:spTgt spid="112"/>
                                        </p:tgtEl>
                                        <p:attrNameLst>
                                          <p:attrName>fill.on</p:attrName>
                                        </p:attrNameLst>
                                      </p:cBhvr>
                                      <p:to>
                                        <p:strVal val="true"/>
                                      </p:to>
                                    </p:set>
                                  </p:childTnLst>
                                </p:cTn>
                              </p:par>
                              <p:par>
                                <p:cTn id="26" presetID="9" presetClass="entr" presetSubtype="0" fill="hold" grpId="0"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dissolve">
                                      <p:cBhvr>
                                        <p:cTn id="28" dur="200"/>
                                        <p:tgtEl>
                                          <p:spTgt spid="1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dissolve">
                                      <p:cBhvr>
                                        <p:cTn id="31" dur="200"/>
                                        <p:tgtEl>
                                          <p:spTgt spid="105"/>
                                        </p:tgtEl>
                                      </p:cBhvr>
                                    </p:animEffect>
                                  </p:childTnLst>
                                </p:cTn>
                              </p:par>
                              <p:par>
                                <p:cTn id="32" presetID="9" presetClass="entr" presetSubtype="0" fill="hold" nodeType="with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dissolve">
                                      <p:cBhvr>
                                        <p:cTn id="34" dur="200"/>
                                        <p:tgtEl>
                                          <p:spTgt spid="135"/>
                                        </p:tgtEl>
                                      </p:cBhvr>
                                    </p:animEffect>
                                  </p:childTnLst>
                                </p:cTn>
                              </p:par>
                            </p:childTnLst>
                          </p:cTn>
                        </p:par>
                        <p:par>
                          <p:cTn id="35" fill="hold">
                            <p:stCondLst>
                              <p:cond delay="200"/>
                            </p:stCondLst>
                            <p:childTnLst>
                              <p:par>
                                <p:cTn id="36" presetID="9" presetClass="exit" presetSubtype="0" fill="hold" grpId="1" nodeType="afterEffect">
                                  <p:stCondLst>
                                    <p:cond delay="0"/>
                                  </p:stCondLst>
                                  <p:childTnLst>
                                    <p:animEffect transition="out" filter="dissolve">
                                      <p:cBhvr>
                                        <p:cTn id="37" dur="200"/>
                                        <p:tgtEl>
                                          <p:spTgt spid="125"/>
                                        </p:tgtEl>
                                      </p:cBhvr>
                                    </p:animEffect>
                                    <p:set>
                                      <p:cBhvr>
                                        <p:cTn id="38" dur="1" fill="hold">
                                          <p:stCondLst>
                                            <p:cond delay="199"/>
                                          </p:stCondLst>
                                        </p:cTn>
                                        <p:tgtEl>
                                          <p:spTgt spid="125"/>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dissolve">
                                      <p:cBhvr>
                                        <p:cTn id="41" dur="200"/>
                                        <p:tgtEl>
                                          <p:spTgt spid="126"/>
                                        </p:tgtEl>
                                      </p:cBhvr>
                                    </p:animEffect>
                                  </p:childTnLst>
                                </p:cTn>
                              </p:par>
                              <p:par>
                                <p:cTn id="42" presetID="9" presetClass="entr" presetSubtype="0" fill="hold" nodeType="with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dissolve">
                                      <p:cBhvr>
                                        <p:cTn id="44" dur="200"/>
                                        <p:tgtEl>
                                          <p:spTgt spid="131"/>
                                        </p:tgtEl>
                                      </p:cBhvr>
                                    </p:animEffect>
                                  </p:childTnLst>
                                </p:cTn>
                              </p:par>
                              <p:par>
                                <p:cTn id="45" presetID="1" presetClass="emph" presetSubtype="2" fill="hold" nodeType="withEffect">
                                  <p:stCondLst>
                                    <p:cond delay="0"/>
                                  </p:stCondLst>
                                  <p:childTnLst>
                                    <p:animClr clrSpc="rgb" dir="cw">
                                      <p:cBhvr>
                                        <p:cTn id="46" dur="200" fill="hold"/>
                                        <p:tgtEl>
                                          <p:spTgt spid="114"/>
                                        </p:tgtEl>
                                        <p:attrNameLst>
                                          <p:attrName>fillcolor</p:attrName>
                                        </p:attrNameLst>
                                      </p:cBhvr>
                                      <p:to>
                                        <a:srgbClr val="FFB84C"/>
                                      </p:to>
                                    </p:animClr>
                                    <p:set>
                                      <p:cBhvr>
                                        <p:cTn id="47" dur="200" fill="hold"/>
                                        <p:tgtEl>
                                          <p:spTgt spid="114"/>
                                        </p:tgtEl>
                                        <p:attrNameLst>
                                          <p:attrName>fill.type</p:attrName>
                                        </p:attrNameLst>
                                      </p:cBhvr>
                                      <p:to>
                                        <p:strVal val="solid"/>
                                      </p:to>
                                    </p:set>
                                    <p:set>
                                      <p:cBhvr>
                                        <p:cTn id="48" dur="200" fill="hold"/>
                                        <p:tgtEl>
                                          <p:spTgt spid="114"/>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 fill="hold"/>
                                        <p:tgtEl>
                                          <p:spTgt spid="110"/>
                                        </p:tgtEl>
                                        <p:attrNameLst>
                                          <p:attrName>fillcolor</p:attrName>
                                        </p:attrNameLst>
                                      </p:cBhvr>
                                      <p:to>
                                        <a:srgbClr val="FFB84C"/>
                                      </p:to>
                                    </p:animClr>
                                    <p:set>
                                      <p:cBhvr>
                                        <p:cTn id="51" dur="200" fill="hold"/>
                                        <p:tgtEl>
                                          <p:spTgt spid="110"/>
                                        </p:tgtEl>
                                        <p:attrNameLst>
                                          <p:attrName>fill.type</p:attrName>
                                        </p:attrNameLst>
                                      </p:cBhvr>
                                      <p:to>
                                        <p:strVal val="solid"/>
                                      </p:to>
                                    </p:set>
                                    <p:set>
                                      <p:cBhvr>
                                        <p:cTn id="52" dur="200" fill="hold"/>
                                        <p:tgtEl>
                                          <p:spTgt spid="110"/>
                                        </p:tgtEl>
                                        <p:attrNameLst>
                                          <p:attrName>fill.on</p:attrName>
                                        </p:attrNameLst>
                                      </p:cBhvr>
                                      <p:to>
                                        <p:strVal val="true"/>
                                      </p:to>
                                    </p:set>
                                  </p:childTnLst>
                                </p:cTn>
                              </p:par>
                            </p:childTnLst>
                          </p:cTn>
                        </p:par>
                        <p:par>
                          <p:cTn id="53" fill="hold">
                            <p:stCondLst>
                              <p:cond delay="400"/>
                            </p:stCondLst>
                            <p:childTnLst>
                              <p:par>
                                <p:cTn id="54" presetID="9" presetClass="exit" presetSubtype="0" fill="hold" grpId="1" nodeType="afterEffect">
                                  <p:stCondLst>
                                    <p:cond delay="0"/>
                                  </p:stCondLst>
                                  <p:childTnLst>
                                    <p:animEffect transition="out" filter="dissolve">
                                      <p:cBhvr>
                                        <p:cTn id="55" dur="200"/>
                                        <p:tgtEl>
                                          <p:spTgt spid="126"/>
                                        </p:tgtEl>
                                      </p:cBhvr>
                                    </p:animEffect>
                                    <p:set>
                                      <p:cBhvr>
                                        <p:cTn id="56" dur="1" fill="hold">
                                          <p:stCondLst>
                                            <p:cond delay="199"/>
                                          </p:stCondLst>
                                        </p:cTn>
                                        <p:tgtEl>
                                          <p:spTgt spid="126"/>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dissolve">
                                      <p:cBhvr>
                                        <p:cTn id="59" dur="200"/>
                                        <p:tgtEl>
                                          <p:spTgt spid="127"/>
                                        </p:tgtEl>
                                      </p:cBhvr>
                                    </p:animEffect>
                                  </p:childTnLst>
                                </p:cTn>
                              </p:par>
                              <p:par>
                                <p:cTn id="60" presetID="9" presetClass="entr" presetSubtype="0" fill="hold" nodeType="withEffect">
                                  <p:stCondLst>
                                    <p:cond delay="0"/>
                                  </p:stCondLst>
                                  <p:childTnLst>
                                    <p:set>
                                      <p:cBhvr>
                                        <p:cTn id="61" dur="1" fill="hold">
                                          <p:stCondLst>
                                            <p:cond delay="0"/>
                                          </p:stCondLst>
                                        </p:cTn>
                                        <p:tgtEl>
                                          <p:spTgt spid="132"/>
                                        </p:tgtEl>
                                        <p:attrNameLst>
                                          <p:attrName>style.visibility</p:attrName>
                                        </p:attrNameLst>
                                      </p:cBhvr>
                                      <p:to>
                                        <p:strVal val="visible"/>
                                      </p:to>
                                    </p:set>
                                    <p:animEffect transition="in" filter="dissolve">
                                      <p:cBhvr>
                                        <p:cTn id="62" dur="200"/>
                                        <p:tgtEl>
                                          <p:spTgt spid="132"/>
                                        </p:tgtEl>
                                      </p:cBhvr>
                                    </p:animEffect>
                                  </p:childTnLst>
                                </p:cTn>
                              </p:par>
                              <p:par>
                                <p:cTn id="63" presetID="1" presetClass="emph" presetSubtype="2" fill="hold" nodeType="withEffect">
                                  <p:stCondLst>
                                    <p:cond delay="0"/>
                                  </p:stCondLst>
                                  <p:childTnLst>
                                    <p:animClr clrSpc="rgb" dir="cw">
                                      <p:cBhvr>
                                        <p:cTn id="64" dur="200" fill="hold"/>
                                        <p:tgtEl>
                                          <p:spTgt spid="121"/>
                                        </p:tgtEl>
                                        <p:attrNameLst>
                                          <p:attrName>fillcolor</p:attrName>
                                        </p:attrNameLst>
                                      </p:cBhvr>
                                      <p:to>
                                        <a:srgbClr val="FFB84C"/>
                                      </p:to>
                                    </p:animClr>
                                    <p:set>
                                      <p:cBhvr>
                                        <p:cTn id="65" dur="200" fill="hold"/>
                                        <p:tgtEl>
                                          <p:spTgt spid="121"/>
                                        </p:tgtEl>
                                        <p:attrNameLst>
                                          <p:attrName>fill.type</p:attrName>
                                        </p:attrNameLst>
                                      </p:cBhvr>
                                      <p:to>
                                        <p:strVal val="solid"/>
                                      </p:to>
                                    </p:set>
                                    <p:set>
                                      <p:cBhvr>
                                        <p:cTn id="66" dur="200" fill="hold"/>
                                        <p:tgtEl>
                                          <p:spTgt spid="121"/>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200" fill="hold"/>
                                        <p:tgtEl>
                                          <p:spTgt spid="120"/>
                                        </p:tgtEl>
                                        <p:attrNameLst>
                                          <p:attrName>fillcolor</p:attrName>
                                        </p:attrNameLst>
                                      </p:cBhvr>
                                      <p:to>
                                        <a:srgbClr val="FFB84C"/>
                                      </p:to>
                                    </p:animClr>
                                    <p:set>
                                      <p:cBhvr>
                                        <p:cTn id="69" dur="200" fill="hold"/>
                                        <p:tgtEl>
                                          <p:spTgt spid="120"/>
                                        </p:tgtEl>
                                        <p:attrNameLst>
                                          <p:attrName>fill.type</p:attrName>
                                        </p:attrNameLst>
                                      </p:cBhvr>
                                      <p:to>
                                        <p:strVal val="solid"/>
                                      </p:to>
                                    </p:set>
                                    <p:set>
                                      <p:cBhvr>
                                        <p:cTn id="70" dur="200" fill="hold"/>
                                        <p:tgtEl>
                                          <p:spTgt spid="120"/>
                                        </p:tgtEl>
                                        <p:attrNameLst>
                                          <p:attrName>fill.on</p:attrName>
                                        </p:attrNameLst>
                                      </p:cBhvr>
                                      <p:to>
                                        <p:strVal val="true"/>
                                      </p:to>
                                    </p:set>
                                  </p:childTnLst>
                                </p:cTn>
                              </p:par>
                            </p:childTnLst>
                          </p:cTn>
                        </p:par>
                        <p:par>
                          <p:cTn id="71" fill="hold">
                            <p:stCondLst>
                              <p:cond delay="600"/>
                            </p:stCondLst>
                            <p:childTnLst>
                              <p:par>
                                <p:cTn id="72" presetID="9" presetClass="exit" presetSubtype="0" fill="hold" grpId="1" nodeType="afterEffect">
                                  <p:stCondLst>
                                    <p:cond delay="0"/>
                                  </p:stCondLst>
                                  <p:childTnLst>
                                    <p:animEffect transition="out" filter="dissolve">
                                      <p:cBhvr>
                                        <p:cTn id="73" dur="200"/>
                                        <p:tgtEl>
                                          <p:spTgt spid="127"/>
                                        </p:tgtEl>
                                      </p:cBhvr>
                                    </p:animEffect>
                                    <p:set>
                                      <p:cBhvr>
                                        <p:cTn id="74" dur="1" fill="hold">
                                          <p:stCondLst>
                                            <p:cond delay="199"/>
                                          </p:stCondLst>
                                        </p:cTn>
                                        <p:tgtEl>
                                          <p:spTgt spid="127"/>
                                        </p:tgtEl>
                                        <p:attrNameLst>
                                          <p:attrName>style.visibility</p:attrName>
                                        </p:attrNameLst>
                                      </p:cBhvr>
                                      <p:to>
                                        <p:strVal val="hidden"/>
                                      </p:to>
                                    </p:set>
                                  </p:childTnLst>
                                </p:cTn>
                              </p:par>
                              <p:par>
                                <p:cTn id="75" presetID="9" presetClass="entr" presetSubtype="0" fill="hold" grpId="0" nodeType="with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dissolve">
                                      <p:cBhvr>
                                        <p:cTn id="77" dur="200"/>
                                        <p:tgtEl>
                                          <p:spTgt spid="128"/>
                                        </p:tgtEl>
                                      </p:cBhvr>
                                    </p:animEffect>
                                  </p:childTnLst>
                                </p:cTn>
                              </p:par>
                              <p:par>
                                <p:cTn id="78" presetID="9" presetClass="entr" presetSubtype="0" fill="hold" nodeType="withEffect">
                                  <p:stCondLst>
                                    <p:cond delay="0"/>
                                  </p:stCondLst>
                                  <p:childTnLst>
                                    <p:set>
                                      <p:cBhvr>
                                        <p:cTn id="79" dur="1" fill="hold">
                                          <p:stCondLst>
                                            <p:cond delay="0"/>
                                          </p:stCondLst>
                                        </p:cTn>
                                        <p:tgtEl>
                                          <p:spTgt spid="133"/>
                                        </p:tgtEl>
                                        <p:attrNameLst>
                                          <p:attrName>style.visibility</p:attrName>
                                        </p:attrNameLst>
                                      </p:cBhvr>
                                      <p:to>
                                        <p:strVal val="visible"/>
                                      </p:to>
                                    </p:set>
                                    <p:animEffect transition="in" filter="dissolve">
                                      <p:cBhvr>
                                        <p:cTn id="80" dur="200"/>
                                        <p:tgtEl>
                                          <p:spTgt spid="133"/>
                                        </p:tgtEl>
                                      </p:cBhvr>
                                    </p:animEffect>
                                  </p:childTnLst>
                                </p:cTn>
                              </p:par>
                              <p:par>
                                <p:cTn id="81" presetID="1" presetClass="emph" presetSubtype="2" fill="hold" nodeType="withEffect">
                                  <p:stCondLst>
                                    <p:cond delay="0"/>
                                  </p:stCondLst>
                                  <p:childTnLst>
                                    <p:animClr clrSpc="rgb" dir="cw">
                                      <p:cBhvr>
                                        <p:cTn id="82" dur="200" fill="hold"/>
                                        <p:tgtEl>
                                          <p:spTgt spid="109"/>
                                        </p:tgtEl>
                                        <p:attrNameLst>
                                          <p:attrName>fillcolor</p:attrName>
                                        </p:attrNameLst>
                                      </p:cBhvr>
                                      <p:to>
                                        <a:srgbClr val="FFB84C"/>
                                      </p:to>
                                    </p:animClr>
                                    <p:set>
                                      <p:cBhvr>
                                        <p:cTn id="83" dur="200" fill="hold"/>
                                        <p:tgtEl>
                                          <p:spTgt spid="109"/>
                                        </p:tgtEl>
                                        <p:attrNameLst>
                                          <p:attrName>fill.type</p:attrName>
                                        </p:attrNameLst>
                                      </p:cBhvr>
                                      <p:to>
                                        <p:strVal val="solid"/>
                                      </p:to>
                                    </p:set>
                                    <p:set>
                                      <p:cBhvr>
                                        <p:cTn id="84" dur="200" fill="hold"/>
                                        <p:tgtEl>
                                          <p:spTgt spid="109"/>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 fill="hold"/>
                                        <p:tgtEl>
                                          <p:spTgt spid="108"/>
                                        </p:tgtEl>
                                        <p:attrNameLst>
                                          <p:attrName>fillcolor</p:attrName>
                                        </p:attrNameLst>
                                      </p:cBhvr>
                                      <p:to>
                                        <a:srgbClr val="FFB84C"/>
                                      </p:to>
                                    </p:animClr>
                                    <p:set>
                                      <p:cBhvr>
                                        <p:cTn id="87" dur="200" fill="hold"/>
                                        <p:tgtEl>
                                          <p:spTgt spid="108"/>
                                        </p:tgtEl>
                                        <p:attrNameLst>
                                          <p:attrName>fill.type</p:attrName>
                                        </p:attrNameLst>
                                      </p:cBhvr>
                                      <p:to>
                                        <p:strVal val="solid"/>
                                      </p:to>
                                    </p:set>
                                    <p:set>
                                      <p:cBhvr>
                                        <p:cTn id="88" dur="200" fill="hold"/>
                                        <p:tgtEl>
                                          <p:spTgt spid="108"/>
                                        </p:tgtEl>
                                        <p:attrNameLst>
                                          <p:attrName>fill.on</p:attrName>
                                        </p:attrNameLst>
                                      </p:cBhvr>
                                      <p:to>
                                        <p:strVal val="true"/>
                                      </p:to>
                                    </p:set>
                                  </p:childTnLst>
                                </p:cTn>
                              </p:par>
                            </p:childTnLst>
                          </p:cTn>
                        </p:par>
                        <p:par>
                          <p:cTn id="89" fill="hold">
                            <p:stCondLst>
                              <p:cond delay="800"/>
                            </p:stCondLst>
                            <p:childTnLst>
                              <p:par>
                                <p:cTn id="90" presetID="9" presetClass="exit" presetSubtype="0" fill="hold" grpId="1" nodeType="afterEffect">
                                  <p:stCondLst>
                                    <p:cond delay="0"/>
                                  </p:stCondLst>
                                  <p:childTnLst>
                                    <p:animEffect transition="out" filter="dissolve">
                                      <p:cBhvr>
                                        <p:cTn id="91" dur="200"/>
                                        <p:tgtEl>
                                          <p:spTgt spid="128"/>
                                        </p:tgtEl>
                                      </p:cBhvr>
                                    </p:animEffect>
                                    <p:set>
                                      <p:cBhvr>
                                        <p:cTn id="92" dur="1" fill="hold">
                                          <p:stCondLst>
                                            <p:cond delay="199"/>
                                          </p:stCondLst>
                                        </p:cTn>
                                        <p:tgtEl>
                                          <p:spTgt spid="128"/>
                                        </p:tgtEl>
                                        <p:attrNameLst>
                                          <p:attrName>style.visibility</p:attrName>
                                        </p:attrNameLst>
                                      </p:cBhvr>
                                      <p:to>
                                        <p:strVal val="hidden"/>
                                      </p:to>
                                    </p:set>
                                  </p:childTnLst>
                                </p:cTn>
                              </p:par>
                              <p:par>
                                <p:cTn id="93" presetID="9" presetClass="entr" presetSubtype="0" fill="hold" grpId="0" nodeType="withEffect">
                                  <p:stCondLst>
                                    <p:cond delay="0"/>
                                  </p:stCondLst>
                                  <p:childTnLst>
                                    <p:set>
                                      <p:cBhvr>
                                        <p:cTn id="94" dur="1" fill="hold">
                                          <p:stCondLst>
                                            <p:cond delay="0"/>
                                          </p:stCondLst>
                                        </p:cTn>
                                        <p:tgtEl>
                                          <p:spTgt spid="129"/>
                                        </p:tgtEl>
                                        <p:attrNameLst>
                                          <p:attrName>style.visibility</p:attrName>
                                        </p:attrNameLst>
                                      </p:cBhvr>
                                      <p:to>
                                        <p:strVal val="visible"/>
                                      </p:to>
                                    </p:set>
                                    <p:animEffect transition="in" filter="dissolve">
                                      <p:cBhvr>
                                        <p:cTn id="95" dur="200"/>
                                        <p:tgtEl>
                                          <p:spTgt spid="129"/>
                                        </p:tgtEl>
                                      </p:cBhvr>
                                    </p:animEffect>
                                  </p:childTnLst>
                                </p:cTn>
                              </p:par>
                              <p:par>
                                <p:cTn id="96" presetID="9" presetClass="entr" presetSubtype="0" fill="hold" nodeType="withEffect">
                                  <p:stCondLst>
                                    <p:cond delay="0"/>
                                  </p:stCondLst>
                                  <p:childTnLst>
                                    <p:set>
                                      <p:cBhvr>
                                        <p:cTn id="97" dur="1" fill="hold">
                                          <p:stCondLst>
                                            <p:cond delay="0"/>
                                          </p:stCondLst>
                                        </p:cTn>
                                        <p:tgtEl>
                                          <p:spTgt spid="134"/>
                                        </p:tgtEl>
                                        <p:attrNameLst>
                                          <p:attrName>style.visibility</p:attrName>
                                        </p:attrNameLst>
                                      </p:cBhvr>
                                      <p:to>
                                        <p:strVal val="visible"/>
                                      </p:to>
                                    </p:set>
                                    <p:animEffect transition="in" filter="dissolve">
                                      <p:cBhvr>
                                        <p:cTn id="98" dur="200"/>
                                        <p:tgtEl>
                                          <p:spTgt spid="134"/>
                                        </p:tgtEl>
                                      </p:cBhvr>
                                    </p:animEffect>
                                  </p:childTnLst>
                                </p:cTn>
                              </p:par>
                              <p:par>
                                <p:cTn id="99" presetID="1" presetClass="emph" presetSubtype="2" fill="hold" nodeType="withEffect">
                                  <p:stCondLst>
                                    <p:cond delay="0"/>
                                  </p:stCondLst>
                                  <p:childTnLst>
                                    <p:animClr clrSpc="rgb" dir="cw">
                                      <p:cBhvr>
                                        <p:cTn id="100" dur="200" fill="hold"/>
                                        <p:tgtEl>
                                          <p:spTgt spid="117"/>
                                        </p:tgtEl>
                                        <p:attrNameLst>
                                          <p:attrName>fillcolor</p:attrName>
                                        </p:attrNameLst>
                                      </p:cBhvr>
                                      <p:to>
                                        <a:srgbClr val="FFB84C"/>
                                      </p:to>
                                    </p:animClr>
                                    <p:set>
                                      <p:cBhvr>
                                        <p:cTn id="101" dur="200" fill="hold"/>
                                        <p:tgtEl>
                                          <p:spTgt spid="117"/>
                                        </p:tgtEl>
                                        <p:attrNameLst>
                                          <p:attrName>fill.type</p:attrName>
                                        </p:attrNameLst>
                                      </p:cBhvr>
                                      <p:to>
                                        <p:strVal val="solid"/>
                                      </p:to>
                                    </p:set>
                                    <p:set>
                                      <p:cBhvr>
                                        <p:cTn id="102" dur="200" fill="hold"/>
                                        <p:tgtEl>
                                          <p:spTgt spid="11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 fill="hold"/>
                                        <p:tgtEl>
                                          <p:spTgt spid="115"/>
                                        </p:tgtEl>
                                        <p:attrNameLst>
                                          <p:attrName>fillcolor</p:attrName>
                                        </p:attrNameLst>
                                      </p:cBhvr>
                                      <p:to>
                                        <a:srgbClr val="FFB84C"/>
                                      </p:to>
                                    </p:animClr>
                                    <p:set>
                                      <p:cBhvr>
                                        <p:cTn id="105" dur="200" fill="hold"/>
                                        <p:tgtEl>
                                          <p:spTgt spid="115"/>
                                        </p:tgtEl>
                                        <p:attrNameLst>
                                          <p:attrName>fill.type</p:attrName>
                                        </p:attrNameLst>
                                      </p:cBhvr>
                                      <p:to>
                                        <p:strVal val="solid"/>
                                      </p:to>
                                    </p:set>
                                    <p:set>
                                      <p:cBhvr>
                                        <p:cTn id="106" dur="200" fill="hold"/>
                                        <p:tgtEl>
                                          <p:spTgt spid="11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137"/>
                                        </p:tgtEl>
                                        <p:attrNameLst>
                                          <p:attrName>style.visibility</p:attrName>
                                        </p:attrNameLst>
                                      </p:cBhvr>
                                      <p:to>
                                        <p:strVal val="visible"/>
                                      </p:to>
                                    </p:set>
                                    <p:animEffect transition="in" filter="dissolve">
                                      <p:cBhvr>
                                        <p:cTn id="111" dur="500"/>
                                        <p:tgtEl>
                                          <p:spTgt spid="137"/>
                                        </p:tgtEl>
                                      </p:cBhvr>
                                    </p:animEffect>
                                  </p:childTnLst>
                                </p:cTn>
                              </p:par>
                            </p:childTnLst>
                          </p:cTn>
                        </p:par>
                        <p:par>
                          <p:cTn id="112" fill="hold">
                            <p:stCondLst>
                              <p:cond delay="500"/>
                            </p:stCondLst>
                            <p:childTnLst>
                              <p:par>
                                <p:cTn id="113" presetID="9" presetClass="entr" presetSubtype="0" fill="hold" grpId="0" nodeType="afterEffect">
                                  <p:stCondLst>
                                    <p:cond delay="0"/>
                                  </p:stCondLst>
                                  <p:childTnLst>
                                    <p:set>
                                      <p:cBhvr>
                                        <p:cTn id="114" dur="1" fill="hold">
                                          <p:stCondLst>
                                            <p:cond delay="0"/>
                                          </p:stCondLst>
                                        </p:cTn>
                                        <p:tgtEl>
                                          <p:spTgt spid="139"/>
                                        </p:tgtEl>
                                        <p:attrNameLst>
                                          <p:attrName>style.visibility</p:attrName>
                                        </p:attrNameLst>
                                      </p:cBhvr>
                                      <p:to>
                                        <p:strVal val="visible"/>
                                      </p:to>
                                    </p:set>
                                    <p:animEffect transition="in" filter="dissolve">
                                      <p:cBhvr>
                                        <p:cTn id="115" dur="500"/>
                                        <p:tgtEl>
                                          <p:spTgt spid="139"/>
                                        </p:tgtEl>
                                      </p:cBhvr>
                                    </p:animEffect>
                                  </p:childTnLst>
                                </p:cTn>
                              </p:par>
                              <p:par>
                                <p:cTn id="116" presetID="9" presetClass="entr" presetSubtype="0" fill="hold" nodeType="with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dissolve">
                                      <p:cBhvr>
                                        <p:cTn id="118" dur="500"/>
                                        <p:tgtEl>
                                          <p:spTgt spid="138"/>
                                        </p:tgtEl>
                                      </p:cBhvr>
                                    </p:animEffect>
                                  </p:childTnLst>
                                </p:cTn>
                              </p:par>
                              <p:par>
                                <p:cTn id="119" presetID="9" presetClass="entr" presetSubtype="0" fill="hold" nodeType="withEffect">
                                  <p:stCondLst>
                                    <p:cond delay="0"/>
                                  </p:stCondLst>
                                  <p:childTnLst>
                                    <p:set>
                                      <p:cBhvr>
                                        <p:cTn id="120" dur="1" fill="hold">
                                          <p:stCondLst>
                                            <p:cond delay="0"/>
                                          </p:stCondLst>
                                        </p:cTn>
                                        <p:tgtEl>
                                          <p:spTgt spid="140"/>
                                        </p:tgtEl>
                                        <p:attrNameLst>
                                          <p:attrName>style.visibility</p:attrName>
                                        </p:attrNameLst>
                                      </p:cBhvr>
                                      <p:to>
                                        <p:strVal val="visible"/>
                                      </p:to>
                                    </p:set>
                                    <p:animEffect transition="in" filter="dissolve">
                                      <p:cBhvr>
                                        <p:cTn id="121" dur="500"/>
                                        <p:tgtEl>
                                          <p:spTgt spid="140"/>
                                        </p:tgtEl>
                                      </p:cBhvr>
                                    </p:animEffect>
                                  </p:childTnLst>
                                </p:cTn>
                              </p:par>
                              <p:par>
                                <p:cTn id="122" presetID="9" presetClass="entr" presetSubtype="0" fill="hold" nodeType="withEffect">
                                  <p:stCondLst>
                                    <p:cond delay="0"/>
                                  </p:stCondLst>
                                  <p:childTnLst>
                                    <p:set>
                                      <p:cBhvr>
                                        <p:cTn id="123" dur="1" fill="hold">
                                          <p:stCondLst>
                                            <p:cond delay="0"/>
                                          </p:stCondLst>
                                        </p:cTn>
                                        <p:tgtEl>
                                          <p:spTgt spid="141"/>
                                        </p:tgtEl>
                                        <p:attrNameLst>
                                          <p:attrName>style.visibility</p:attrName>
                                        </p:attrNameLst>
                                      </p:cBhvr>
                                      <p:to>
                                        <p:strVal val="visible"/>
                                      </p:to>
                                    </p:set>
                                    <p:animEffect transition="in" filter="dissolve">
                                      <p:cBhvr>
                                        <p:cTn id="124" dur="500"/>
                                        <p:tgtEl>
                                          <p:spTgt spid="141"/>
                                        </p:tgtEl>
                                      </p:cBhvr>
                                    </p:animEffect>
                                  </p:childTnLst>
                                </p:cTn>
                              </p:par>
                              <p:par>
                                <p:cTn id="125" presetID="9" presetClass="entr" presetSubtype="0" fill="hold" nodeType="withEffect">
                                  <p:stCondLst>
                                    <p:cond delay="0"/>
                                  </p:stCondLst>
                                  <p:childTnLst>
                                    <p:set>
                                      <p:cBhvr>
                                        <p:cTn id="126" dur="1" fill="hold">
                                          <p:stCondLst>
                                            <p:cond delay="0"/>
                                          </p:stCondLst>
                                        </p:cTn>
                                        <p:tgtEl>
                                          <p:spTgt spid="142"/>
                                        </p:tgtEl>
                                        <p:attrNameLst>
                                          <p:attrName>style.visibility</p:attrName>
                                        </p:attrNameLst>
                                      </p:cBhvr>
                                      <p:to>
                                        <p:strVal val="visible"/>
                                      </p:to>
                                    </p:set>
                                    <p:animEffect transition="in" filter="dissolve">
                                      <p:cBhvr>
                                        <p:cTn id="127" dur="500"/>
                                        <p:tgtEl>
                                          <p:spTgt spid="142"/>
                                        </p:tgtEl>
                                      </p:cBhvr>
                                    </p:animEffect>
                                  </p:childTnLst>
                                </p:cTn>
                              </p:par>
                              <p:par>
                                <p:cTn id="128" presetID="1" presetClass="emph" presetSubtype="2" fill="hold" nodeType="withEffect">
                                  <p:stCondLst>
                                    <p:cond delay="0"/>
                                  </p:stCondLst>
                                  <p:childTnLst>
                                    <p:animClr clrSpc="rgb" dir="cw">
                                      <p:cBhvr>
                                        <p:cTn id="129" dur="500" fill="hold"/>
                                        <p:tgtEl>
                                          <p:spTgt spid="119"/>
                                        </p:tgtEl>
                                        <p:attrNameLst>
                                          <p:attrName>fillcolor</p:attrName>
                                        </p:attrNameLst>
                                      </p:cBhvr>
                                      <p:to>
                                        <a:schemeClr val="hlink"/>
                                      </p:to>
                                    </p:animClr>
                                    <p:set>
                                      <p:cBhvr>
                                        <p:cTn id="130" dur="500" fill="hold"/>
                                        <p:tgtEl>
                                          <p:spTgt spid="119"/>
                                        </p:tgtEl>
                                        <p:attrNameLst>
                                          <p:attrName>fill.type</p:attrName>
                                        </p:attrNameLst>
                                      </p:cBhvr>
                                      <p:to>
                                        <p:strVal val="solid"/>
                                      </p:to>
                                    </p:set>
                                    <p:set>
                                      <p:cBhvr>
                                        <p:cTn id="131" dur="500" fill="hold"/>
                                        <p:tgtEl>
                                          <p:spTgt spid="119"/>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500" fill="hold"/>
                                        <p:tgtEl>
                                          <p:spTgt spid="107"/>
                                        </p:tgtEl>
                                        <p:attrNameLst>
                                          <p:attrName>fillcolor</p:attrName>
                                        </p:attrNameLst>
                                      </p:cBhvr>
                                      <p:to>
                                        <a:schemeClr val="hlink"/>
                                      </p:to>
                                    </p:animClr>
                                    <p:set>
                                      <p:cBhvr>
                                        <p:cTn id="134" dur="500" fill="hold"/>
                                        <p:tgtEl>
                                          <p:spTgt spid="107"/>
                                        </p:tgtEl>
                                        <p:attrNameLst>
                                          <p:attrName>fill.type</p:attrName>
                                        </p:attrNameLst>
                                      </p:cBhvr>
                                      <p:to>
                                        <p:strVal val="solid"/>
                                      </p:to>
                                    </p:set>
                                    <p:set>
                                      <p:cBhvr>
                                        <p:cTn id="135" dur="500" fill="hold"/>
                                        <p:tgtEl>
                                          <p:spTgt spid="107"/>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122"/>
                                        </p:tgtEl>
                                        <p:attrNameLst>
                                          <p:attrName>fillcolor</p:attrName>
                                        </p:attrNameLst>
                                      </p:cBhvr>
                                      <p:to>
                                        <a:schemeClr val="hlink"/>
                                      </p:to>
                                    </p:animClr>
                                    <p:set>
                                      <p:cBhvr>
                                        <p:cTn id="138" dur="500" fill="hold"/>
                                        <p:tgtEl>
                                          <p:spTgt spid="122"/>
                                        </p:tgtEl>
                                        <p:attrNameLst>
                                          <p:attrName>fill.type</p:attrName>
                                        </p:attrNameLst>
                                      </p:cBhvr>
                                      <p:to>
                                        <p:strVal val="solid"/>
                                      </p:to>
                                    </p:set>
                                    <p:set>
                                      <p:cBhvr>
                                        <p:cTn id="139" dur="500" fill="hold"/>
                                        <p:tgtEl>
                                          <p:spTgt spid="122"/>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113"/>
                                        </p:tgtEl>
                                        <p:attrNameLst>
                                          <p:attrName>fillcolor</p:attrName>
                                        </p:attrNameLst>
                                      </p:cBhvr>
                                      <p:to>
                                        <a:schemeClr val="hlink"/>
                                      </p:to>
                                    </p:animClr>
                                    <p:set>
                                      <p:cBhvr>
                                        <p:cTn id="142" dur="500" fill="hold"/>
                                        <p:tgtEl>
                                          <p:spTgt spid="113"/>
                                        </p:tgtEl>
                                        <p:attrNameLst>
                                          <p:attrName>fill.type</p:attrName>
                                        </p:attrNameLst>
                                      </p:cBhvr>
                                      <p:to>
                                        <p:strVal val="solid"/>
                                      </p:to>
                                    </p:set>
                                    <p:set>
                                      <p:cBhvr>
                                        <p:cTn id="143" dur="500" fill="hold"/>
                                        <p:tgtEl>
                                          <p:spTgt spid="113"/>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116"/>
                                        </p:tgtEl>
                                        <p:attrNameLst>
                                          <p:attrName>fillcolor</p:attrName>
                                        </p:attrNameLst>
                                      </p:cBhvr>
                                      <p:to>
                                        <a:schemeClr val="hlink"/>
                                      </p:to>
                                    </p:animClr>
                                    <p:set>
                                      <p:cBhvr>
                                        <p:cTn id="146" dur="500" fill="hold"/>
                                        <p:tgtEl>
                                          <p:spTgt spid="116"/>
                                        </p:tgtEl>
                                        <p:attrNameLst>
                                          <p:attrName>fill.type</p:attrName>
                                        </p:attrNameLst>
                                      </p:cBhvr>
                                      <p:to>
                                        <p:strVal val="solid"/>
                                      </p:to>
                                    </p:set>
                                    <p:set>
                                      <p:cBhvr>
                                        <p:cTn id="147" dur="500" fill="hold"/>
                                        <p:tgtEl>
                                          <p:spTgt spid="116"/>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111"/>
                                        </p:tgtEl>
                                        <p:attrNameLst>
                                          <p:attrName>fillcolor</p:attrName>
                                        </p:attrNameLst>
                                      </p:cBhvr>
                                      <p:to>
                                        <a:schemeClr val="hlink"/>
                                      </p:to>
                                    </p:animClr>
                                    <p:set>
                                      <p:cBhvr>
                                        <p:cTn id="150" dur="500" fill="hold"/>
                                        <p:tgtEl>
                                          <p:spTgt spid="111"/>
                                        </p:tgtEl>
                                        <p:attrNameLst>
                                          <p:attrName>fill.type</p:attrName>
                                        </p:attrNameLst>
                                      </p:cBhvr>
                                      <p:to>
                                        <p:strVal val="solid"/>
                                      </p:to>
                                    </p:set>
                                    <p:set>
                                      <p:cBhvr>
                                        <p:cTn id="151" dur="500" fill="hold"/>
                                        <p:tgtEl>
                                          <p:spTgt spid="111"/>
                                        </p:tgtEl>
                                        <p:attrNameLst>
                                          <p:attrName>fill.on</p:attrName>
                                        </p:attrNameLst>
                                      </p:cBhvr>
                                      <p:to>
                                        <p:strVal val="true"/>
                                      </p:to>
                                    </p:set>
                                  </p:childTnLst>
                                </p:cTn>
                              </p:par>
                              <p:par>
                                <p:cTn id="152" presetID="9" presetClass="exit" presetSubtype="0" fill="hold" grpId="1" nodeType="withEffect">
                                  <p:stCondLst>
                                    <p:cond delay="0"/>
                                  </p:stCondLst>
                                  <p:childTnLst>
                                    <p:animEffect transition="out" filter="dissolve">
                                      <p:cBhvr>
                                        <p:cTn id="153" dur="500"/>
                                        <p:tgtEl>
                                          <p:spTgt spid="129"/>
                                        </p:tgtEl>
                                      </p:cBhvr>
                                    </p:animEffect>
                                    <p:set>
                                      <p:cBhvr>
                                        <p:cTn id="154" dur="1" fill="hold">
                                          <p:stCondLst>
                                            <p:cond delay="499"/>
                                          </p:stCondLst>
                                        </p:cTn>
                                        <p:tgtEl>
                                          <p:spTgt spid="129"/>
                                        </p:tgtEl>
                                        <p:attrNameLst>
                                          <p:attrName>style.visibility</p:attrName>
                                        </p:attrNameLst>
                                      </p:cBhvr>
                                      <p:to>
                                        <p:strVal val="hidden"/>
                                      </p:to>
                                    </p:set>
                                  </p:childTnLst>
                                </p:cTn>
                              </p:par>
                              <p:par>
                                <p:cTn id="155" presetID="9" presetClass="entr" presetSubtype="0" fill="hold" grpId="0" nodeType="withEffect">
                                  <p:stCondLst>
                                    <p:cond delay="0"/>
                                  </p:stCondLst>
                                  <p:childTnLst>
                                    <p:set>
                                      <p:cBhvr>
                                        <p:cTn id="156" dur="1" fill="hold">
                                          <p:stCondLst>
                                            <p:cond delay="0"/>
                                          </p:stCondLst>
                                        </p:cTn>
                                        <p:tgtEl>
                                          <p:spTgt spid="145"/>
                                        </p:tgtEl>
                                        <p:attrNameLst>
                                          <p:attrName>style.visibility</p:attrName>
                                        </p:attrNameLst>
                                      </p:cBhvr>
                                      <p:to>
                                        <p:strVal val="visible"/>
                                      </p:to>
                                    </p:set>
                                    <p:animEffect transition="in" filter="dissolve">
                                      <p:cBhvr>
                                        <p:cTn id="157" dur="500"/>
                                        <p:tgtEl>
                                          <p:spTgt spid="145"/>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143"/>
                                        </p:tgtEl>
                                        <p:attrNameLst>
                                          <p:attrName>style.visibility</p:attrName>
                                        </p:attrNameLst>
                                      </p:cBhvr>
                                      <p:to>
                                        <p:strVal val="visible"/>
                                      </p:to>
                                    </p:set>
                                    <p:animEffect transition="in" filter="dissolve">
                                      <p:cBhvr>
                                        <p:cTn id="162" dur="500"/>
                                        <p:tgtEl>
                                          <p:spTgt spid="143"/>
                                        </p:tgtEl>
                                      </p:cBhvr>
                                    </p:animEffect>
                                  </p:childTnLst>
                                </p:cTn>
                              </p:par>
                            </p:childTnLst>
                          </p:cTn>
                        </p:par>
                        <p:par>
                          <p:cTn id="163" fill="hold">
                            <p:stCondLst>
                              <p:cond delay="500"/>
                            </p:stCondLst>
                            <p:childTnLst>
                              <p:par>
                                <p:cTn id="164" presetID="9" presetClass="entr" presetSubtype="0" fill="hold" grpId="0" nodeType="afterEffect">
                                  <p:stCondLst>
                                    <p:cond delay="0"/>
                                  </p:stCondLst>
                                  <p:childTnLst>
                                    <p:set>
                                      <p:cBhvr>
                                        <p:cTn id="165" dur="1" fill="hold">
                                          <p:stCondLst>
                                            <p:cond delay="0"/>
                                          </p:stCondLst>
                                        </p:cTn>
                                        <p:tgtEl>
                                          <p:spTgt spid="146"/>
                                        </p:tgtEl>
                                        <p:attrNameLst>
                                          <p:attrName>style.visibility</p:attrName>
                                        </p:attrNameLst>
                                      </p:cBhvr>
                                      <p:to>
                                        <p:strVal val="visible"/>
                                      </p:to>
                                    </p:set>
                                    <p:animEffect transition="in" filter="dissolve">
                                      <p:cBhvr>
                                        <p:cTn id="166" dur="500"/>
                                        <p:tgtEl>
                                          <p:spTgt spid="146"/>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dissolve">
                                      <p:cBhvr>
                                        <p:cTn id="171" dur="500"/>
                                        <p:tgtEl>
                                          <p:spTgt spid="147"/>
                                        </p:tgtEl>
                                      </p:cBhvr>
                                    </p:animEffect>
                                  </p:childTnLst>
                                </p:cTn>
                              </p:par>
                              <p:par>
                                <p:cTn id="172" presetID="8" presetClass="emph" presetSubtype="0" fill="hold" nodeType="withEffect">
                                  <p:stCondLst>
                                    <p:cond delay="0"/>
                                  </p:stCondLst>
                                  <p:childTnLst>
                                    <p:animRot by="-21600000">
                                      <p:cBhvr>
                                        <p:cTn id="173" dur="2000" fill="hold"/>
                                        <p:tgtEl>
                                          <p:spTgt spid="147"/>
                                        </p:tgtEl>
                                        <p:attrNameLst>
                                          <p:attrName>r</p:attrName>
                                        </p:attrNameLst>
                                      </p:cBhvr>
                                    </p:animRot>
                                  </p:childTnLst>
                                </p:cTn>
                              </p:par>
                            </p:childTnLst>
                          </p:cTn>
                        </p:par>
                        <p:par>
                          <p:cTn id="174" fill="hold">
                            <p:stCondLst>
                              <p:cond delay="2000"/>
                            </p:stCondLst>
                            <p:childTnLst>
                              <p:par>
                                <p:cTn id="175" presetID="9" presetClass="exit" presetSubtype="0" fill="hold" grpId="1" nodeType="afterEffect">
                                  <p:stCondLst>
                                    <p:cond delay="0"/>
                                  </p:stCondLst>
                                  <p:childTnLst>
                                    <p:animEffect transition="out" filter="dissolve">
                                      <p:cBhvr>
                                        <p:cTn id="176" dur="500"/>
                                        <p:tgtEl>
                                          <p:spTgt spid="146"/>
                                        </p:tgtEl>
                                      </p:cBhvr>
                                    </p:animEffect>
                                    <p:set>
                                      <p:cBhvr>
                                        <p:cTn id="177" dur="1" fill="hold">
                                          <p:stCondLst>
                                            <p:cond delay="499"/>
                                          </p:stCondLst>
                                        </p:cTn>
                                        <p:tgtEl>
                                          <p:spTgt spid="146"/>
                                        </p:tgtEl>
                                        <p:attrNameLst>
                                          <p:attrName>style.visibility</p:attrName>
                                        </p:attrNameLst>
                                      </p:cBhvr>
                                      <p:to>
                                        <p:strVal val="hidden"/>
                                      </p:to>
                                    </p:set>
                                  </p:childTnLst>
                                </p:cTn>
                              </p:par>
                              <p:par>
                                <p:cTn id="178" presetID="9" presetClass="entr" presetSubtype="0" fill="hold" grpId="0" nodeType="withEffect">
                                  <p:stCondLst>
                                    <p:cond delay="0"/>
                                  </p:stCondLst>
                                  <p:childTnLst>
                                    <p:set>
                                      <p:cBhvr>
                                        <p:cTn id="179" dur="1" fill="hold">
                                          <p:stCondLst>
                                            <p:cond delay="0"/>
                                          </p:stCondLst>
                                        </p:cTn>
                                        <p:tgtEl>
                                          <p:spTgt spid="152"/>
                                        </p:tgtEl>
                                        <p:attrNameLst>
                                          <p:attrName>style.visibility</p:attrName>
                                        </p:attrNameLst>
                                      </p:cBhvr>
                                      <p:to>
                                        <p:strVal val="visible"/>
                                      </p:to>
                                    </p:set>
                                    <p:animEffect transition="in" filter="dissolve">
                                      <p:cBhvr>
                                        <p:cTn id="18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5" grpId="0" animBg="1"/>
      <p:bldP spid="124" grpId="0" animBg="1"/>
      <p:bldP spid="125" grpId="0" animBg="1"/>
      <p:bldP spid="125" grpId="1" animBg="1"/>
      <p:bldP spid="126" grpId="0" animBg="1"/>
      <p:bldP spid="126" grpId="1" animBg="1"/>
      <p:bldP spid="127" grpId="0"/>
      <p:bldP spid="127" grpId="1"/>
      <p:bldP spid="128" grpId="0"/>
      <p:bldP spid="128" grpId="1"/>
      <p:bldP spid="129" grpId="0"/>
      <p:bldP spid="129" grpId="1"/>
      <p:bldP spid="136" grpId="0"/>
      <p:bldP spid="137" grpId="0"/>
      <p:bldP spid="139" grpId="0"/>
      <p:bldP spid="145" grpId="0"/>
      <p:bldP spid="146" grpId="0"/>
      <p:bldP spid="146" grpId="1"/>
      <p:bldP spid="15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Astrea</a:t>
            </a: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-G :Design Overview</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lvl="0">
              <a:defRPr/>
            </a:pPr>
            <a:r>
              <a:rPr lang="en-US" dirty="0" err="1"/>
              <a:t>Astrea</a:t>
            </a:r>
            <a:r>
              <a:rPr lang="en-US" dirty="0"/>
              <a:t>-G is the first decoder to accurately decode d = 9 in real-time</a:t>
            </a:r>
          </a:p>
        </p:txBody>
      </p:sp>
      <p:sp>
        <p:nvSpPr>
          <p:cNvPr id="121" name="Rectangle 120">
            <a:extLst>
              <a:ext uri="{FF2B5EF4-FFF2-40B4-BE49-F238E27FC236}">
                <a16:creationId xmlns:a16="http://schemas.microsoft.com/office/drawing/2014/main" id="{0D70F168-DF2F-A7B7-167D-98CBDC942F6F}"/>
              </a:ext>
            </a:extLst>
          </p:cNvPr>
          <p:cNvSpPr/>
          <p:nvPr/>
        </p:nvSpPr>
        <p:spPr>
          <a:xfrm>
            <a:off x="6204958" y="1738591"/>
            <a:ext cx="2085110" cy="1645476"/>
          </a:xfrm>
          <a:prstGeom prst="rect">
            <a:avLst/>
          </a:prstGeom>
          <a:solidFill>
            <a:srgbClr val="C5D2F7"/>
          </a:solidFill>
          <a:ln w="12700" cap="flat" cmpd="sng" algn="ctr">
            <a:solidFill>
              <a:srgbClr val="343A4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32D5CA9A-F9F2-7DB1-AD16-5923DF9B5986}"/>
              </a:ext>
            </a:extLst>
          </p:cNvPr>
          <p:cNvSpPr/>
          <p:nvPr/>
        </p:nvSpPr>
        <p:spPr>
          <a:xfrm>
            <a:off x="6487416" y="2530248"/>
            <a:ext cx="320040" cy="32004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72357650-3643-F867-8614-3AE7F3981DF0}"/>
              </a:ext>
            </a:extLst>
          </p:cNvPr>
          <p:cNvSpPr/>
          <p:nvPr/>
        </p:nvSpPr>
        <p:spPr>
          <a:xfrm>
            <a:off x="7656814" y="2530248"/>
            <a:ext cx="320040" cy="32004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D3C71A27-A62F-65F2-B0CC-7C47E717C5EC}"/>
              </a:ext>
            </a:extLst>
          </p:cNvPr>
          <p:cNvSpPr/>
          <p:nvPr/>
        </p:nvSpPr>
        <p:spPr>
          <a:xfrm>
            <a:off x="6493205" y="2955276"/>
            <a:ext cx="320040" cy="32004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575D8CDA-E423-EB1B-5FA3-A2EF92D0CD8D}"/>
              </a:ext>
            </a:extLst>
          </p:cNvPr>
          <p:cNvSpPr/>
          <p:nvPr/>
        </p:nvSpPr>
        <p:spPr>
          <a:xfrm>
            <a:off x="7656814" y="2947136"/>
            <a:ext cx="320040" cy="320040"/>
          </a:xfrm>
          <a:prstGeom prst="ellipse">
            <a:avLst/>
          </a:prstGeom>
          <a:solidFill>
            <a:srgbClr val="F1F7B5"/>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6" name="Straight Arrow Connector 125">
            <a:extLst>
              <a:ext uri="{FF2B5EF4-FFF2-40B4-BE49-F238E27FC236}">
                <a16:creationId xmlns:a16="http://schemas.microsoft.com/office/drawing/2014/main" id="{5D867D55-F7E1-AF70-4486-EEF0E2BB1367}"/>
              </a:ext>
            </a:extLst>
          </p:cNvPr>
          <p:cNvCxnSpPr>
            <a:cxnSpLocks/>
            <a:stCxn id="122" idx="6"/>
            <a:endCxn id="123" idx="2"/>
          </p:cNvCxnSpPr>
          <p:nvPr/>
        </p:nvCxnSpPr>
        <p:spPr>
          <a:xfrm>
            <a:off x="6807456" y="2690268"/>
            <a:ext cx="849358" cy="0"/>
          </a:xfrm>
          <a:prstGeom prst="straightConnector1">
            <a:avLst/>
          </a:prstGeom>
          <a:noFill/>
          <a:ln w="12700" cap="flat" cmpd="sng" algn="ctr">
            <a:solidFill>
              <a:srgbClr val="343A40"/>
            </a:solidFill>
            <a:prstDash val="solid"/>
            <a:miter lim="800000"/>
            <a:headEnd type="triangle"/>
            <a:tailEnd type="triangle"/>
          </a:ln>
          <a:effectLst/>
        </p:spPr>
      </p:cxnSp>
      <p:cxnSp>
        <p:nvCxnSpPr>
          <p:cNvPr id="127" name="Straight Arrow Connector 126">
            <a:extLst>
              <a:ext uri="{FF2B5EF4-FFF2-40B4-BE49-F238E27FC236}">
                <a16:creationId xmlns:a16="http://schemas.microsoft.com/office/drawing/2014/main" id="{2F41F178-353F-B6A4-1A17-44CC557CCEFB}"/>
              </a:ext>
            </a:extLst>
          </p:cNvPr>
          <p:cNvCxnSpPr>
            <a:cxnSpLocks/>
            <a:stCxn id="124" idx="6"/>
            <a:endCxn id="125" idx="2"/>
          </p:cNvCxnSpPr>
          <p:nvPr/>
        </p:nvCxnSpPr>
        <p:spPr>
          <a:xfrm flipV="1">
            <a:off x="6813245" y="3107156"/>
            <a:ext cx="843569" cy="8140"/>
          </a:xfrm>
          <a:prstGeom prst="straightConnector1">
            <a:avLst/>
          </a:prstGeom>
          <a:noFill/>
          <a:ln w="12700" cap="flat" cmpd="sng" algn="ctr">
            <a:solidFill>
              <a:srgbClr val="343A40"/>
            </a:solidFill>
            <a:prstDash val="solid"/>
            <a:miter lim="800000"/>
            <a:headEnd type="triangle"/>
            <a:tailEnd type="triangle"/>
          </a:ln>
          <a:effectLst/>
        </p:spPr>
      </p:cxnSp>
      <p:cxnSp>
        <p:nvCxnSpPr>
          <p:cNvPr id="128" name="Straight Arrow Connector 127">
            <a:extLst>
              <a:ext uri="{FF2B5EF4-FFF2-40B4-BE49-F238E27FC236}">
                <a16:creationId xmlns:a16="http://schemas.microsoft.com/office/drawing/2014/main" id="{440A090F-5905-FB46-0284-D0807ECCBA2B}"/>
              </a:ext>
            </a:extLst>
          </p:cNvPr>
          <p:cNvCxnSpPr>
            <a:cxnSpLocks/>
            <a:stCxn id="131" idx="3"/>
            <a:endCxn id="121" idx="1"/>
          </p:cNvCxnSpPr>
          <p:nvPr/>
        </p:nvCxnSpPr>
        <p:spPr>
          <a:xfrm flipV="1">
            <a:off x="5495733" y="2561329"/>
            <a:ext cx="709225" cy="3735"/>
          </a:xfrm>
          <a:prstGeom prst="straightConnector1">
            <a:avLst/>
          </a:prstGeom>
          <a:noFill/>
          <a:ln w="38100" cap="flat" cmpd="sng" algn="ctr">
            <a:solidFill>
              <a:srgbClr val="343A40"/>
            </a:solidFill>
            <a:prstDash val="solid"/>
            <a:miter lim="800000"/>
            <a:tailEnd type="triangle"/>
          </a:ln>
          <a:effectLst/>
        </p:spPr>
      </p:cxnSp>
      <p:cxnSp>
        <p:nvCxnSpPr>
          <p:cNvPr id="129" name="Elbow Connector 128">
            <a:extLst>
              <a:ext uri="{FF2B5EF4-FFF2-40B4-BE49-F238E27FC236}">
                <a16:creationId xmlns:a16="http://schemas.microsoft.com/office/drawing/2014/main" id="{DFBE2E5D-08DC-05CF-FA28-F9A88548B12E}"/>
              </a:ext>
            </a:extLst>
          </p:cNvPr>
          <p:cNvCxnSpPr>
            <a:cxnSpLocks/>
            <a:stCxn id="121" idx="3"/>
            <a:endCxn id="121" idx="1"/>
          </p:cNvCxnSpPr>
          <p:nvPr/>
        </p:nvCxnSpPr>
        <p:spPr>
          <a:xfrm flipH="1">
            <a:off x="6204958" y="2561329"/>
            <a:ext cx="2085110" cy="12700"/>
          </a:xfrm>
          <a:prstGeom prst="bentConnector5">
            <a:avLst>
              <a:gd name="adj1" fmla="val -10963"/>
              <a:gd name="adj2" fmla="val -8132559"/>
              <a:gd name="adj3" fmla="val 110963"/>
            </a:avLst>
          </a:prstGeom>
          <a:noFill/>
          <a:ln w="38100" cap="flat" cmpd="sng" algn="ctr">
            <a:solidFill>
              <a:srgbClr val="343A40"/>
            </a:solidFill>
            <a:prstDash val="solid"/>
            <a:miter lim="800000"/>
            <a:tailEnd type="triangle"/>
          </a:ln>
          <a:effectLst/>
        </p:spPr>
      </p:cxnSp>
      <p:cxnSp>
        <p:nvCxnSpPr>
          <p:cNvPr id="130" name="Straight Arrow Connector 129">
            <a:extLst>
              <a:ext uri="{FF2B5EF4-FFF2-40B4-BE49-F238E27FC236}">
                <a16:creationId xmlns:a16="http://schemas.microsoft.com/office/drawing/2014/main" id="{24F58553-0276-4733-E7A0-55FD0C8B801C}"/>
              </a:ext>
            </a:extLst>
          </p:cNvPr>
          <p:cNvCxnSpPr>
            <a:cxnSpLocks/>
            <a:stCxn id="135" idx="3"/>
            <a:endCxn id="131" idx="1"/>
          </p:cNvCxnSpPr>
          <p:nvPr/>
        </p:nvCxnSpPr>
        <p:spPr>
          <a:xfrm>
            <a:off x="3344140" y="2561522"/>
            <a:ext cx="560299" cy="3542"/>
          </a:xfrm>
          <a:prstGeom prst="straightConnector1">
            <a:avLst/>
          </a:prstGeom>
          <a:noFill/>
          <a:ln w="38100" cap="flat" cmpd="sng" algn="ctr">
            <a:solidFill>
              <a:srgbClr val="343A40"/>
            </a:solidFill>
            <a:prstDash val="solid"/>
            <a:miter lim="800000"/>
            <a:tailEnd type="triangle"/>
          </a:ln>
          <a:effectLst/>
        </p:spPr>
      </p:cxnSp>
      <p:sp>
        <p:nvSpPr>
          <p:cNvPr id="131" name="Rectangle 130">
            <a:extLst>
              <a:ext uri="{FF2B5EF4-FFF2-40B4-BE49-F238E27FC236}">
                <a16:creationId xmlns:a16="http://schemas.microsoft.com/office/drawing/2014/main" id="{978183C6-7D4E-24AA-67CE-1FE7D6F27DB1}"/>
              </a:ext>
            </a:extLst>
          </p:cNvPr>
          <p:cNvSpPr/>
          <p:nvPr/>
        </p:nvSpPr>
        <p:spPr>
          <a:xfrm>
            <a:off x="3904439" y="2179148"/>
            <a:ext cx="1591294" cy="771832"/>
          </a:xfrm>
          <a:prstGeom prst="rect">
            <a:avLst/>
          </a:prstGeom>
          <a:solidFill>
            <a:srgbClr val="FFB84C"/>
          </a:solidFill>
          <a:ln w="127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Filter out if </a:t>
            </a:r>
            <a:r>
              <a:rPr kumimoji="0" lang="en-US" sz="2000" b="0" i="1"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w</a:t>
            </a:r>
            <a:r>
              <a:rPr kumimoji="0" lang="en-US" sz="20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 &gt; </a:t>
            </a:r>
            <a:r>
              <a:rPr kumimoji="0" lang="en-US" sz="2000" b="0" i="1"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W</a:t>
            </a:r>
            <a:r>
              <a:rPr kumimoji="0" lang="en-US" sz="2000" b="0" i="0" u="none" strike="noStrike" kern="0" cap="none" spc="0" normalizeH="0" baseline="-25000" noProof="0" dirty="0">
                <a:ln>
                  <a:noFill/>
                </a:ln>
                <a:solidFill>
                  <a:srgbClr val="343A40"/>
                </a:solidFill>
                <a:effectLst/>
                <a:uLnTx/>
                <a:uFillTx/>
                <a:latin typeface="Meiryo" panose="020B0604030504040204" pitchFamily="34" charset="-128"/>
                <a:ea typeface="Meiryo" panose="020B0604030504040204" pitchFamily="34" charset="-128"/>
                <a:cs typeface="+mn-cs"/>
              </a:rPr>
              <a:t>TH</a:t>
            </a:r>
            <a:endParaRPr kumimoji="0" lang="en-US" sz="2000" b="0"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endParaRPr>
          </a:p>
        </p:txBody>
      </p:sp>
      <p:sp>
        <p:nvSpPr>
          <p:cNvPr id="132" name="TextBox 131">
            <a:extLst>
              <a:ext uri="{FF2B5EF4-FFF2-40B4-BE49-F238E27FC236}">
                <a16:creationId xmlns:a16="http://schemas.microsoft.com/office/drawing/2014/main" id="{C6B1BDB3-2C39-8EE7-9C8C-F82FDAE9ABC7}"/>
              </a:ext>
            </a:extLst>
          </p:cNvPr>
          <p:cNvSpPr txBox="1"/>
          <p:nvPr/>
        </p:nvSpPr>
        <p:spPr>
          <a:xfrm>
            <a:off x="1515208" y="2324334"/>
            <a:ext cx="605076" cy="461665"/>
          </a:xfrm>
          <a:prstGeom prst="rect">
            <a:avLst/>
          </a:prstGeom>
          <a:solidFill>
            <a:sysClr val="window" lastClr="FFFFFF"/>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EF255B"/>
                </a:solidFill>
                <a:effectLst/>
                <a:uLnTx/>
                <a:uFillTx/>
              </a:rPr>
              <a:t>15</a:t>
            </a:r>
          </a:p>
        </p:txBody>
      </p:sp>
      <p:sp>
        <p:nvSpPr>
          <p:cNvPr id="133" name="TextBox 132">
            <a:extLst>
              <a:ext uri="{FF2B5EF4-FFF2-40B4-BE49-F238E27FC236}">
                <a16:creationId xmlns:a16="http://schemas.microsoft.com/office/drawing/2014/main" id="{5904B9A6-8AB1-3439-863B-D880B995806A}"/>
              </a:ext>
            </a:extLst>
          </p:cNvPr>
          <p:cNvSpPr txBox="1"/>
          <p:nvPr/>
        </p:nvSpPr>
        <p:spPr>
          <a:xfrm>
            <a:off x="1973283" y="2303050"/>
            <a:ext cx="605076" cy="461665"/>
          </a:xfrm>
          <a:prstGeom prst="rect">
            <a:avLst/>
          </a:prstGeom>
          <a:solidFill>
            <a:sysClr val="window" lastClr="FFFFFF"/>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8</a:t>
            </a:r>
          </a:p>
        </p:txBody>
      </p:sp>
      <p:sp>
        <p:nvSpPr>
          <p:cNvPr id="134" name="TextBox 133">
            <a:extLst>
              <a:ext uri="{FF2B5EF4-FFF2-40B4-BE49-F238E27FC236}">
                <a16:creationId xmlns:a16="http://schemas.microsoft.com/office/drawing/2014/main" id="{18657003-4CCF-3DF0-9373-7B5925119B77}"/>
              </a:ext>
            </a:extLst>
          </p:cNvPr>
          <p:cNvSpPr txBox="1"/>
          <p:nvPr/>
        </p:nvSpPr>
        <p:spPr>
          <a:xfrm>
            <a:off x="2397416" y="2309993"/>
            <a:ext cx="605076" cy="461665"/>
          </a:xfrm>
          <a:prstGeom prst="rect">
            <a:avLst/>
          </a:prstGeom>
          <a:solidFill>
            <a:sysClr val="window" lastClr="FFFFFF"/>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4</a:t>
            </a:r>
          </a:p>
        </p:txBody>
      </p:sp>
      <p:graphicFrame>
        <p:nvGraphicFramePr>
          <p:cNvPr id="135" name="Table 5">
            <a:extLst>
              <a:ext uri="{FF2B5EF4-FFF2-40B4-BE49-F238E27FC236}">
                <a16:creationId xmlns:a16="http://schemas.microsoft.com/office/drawing/2014/main" id="{A9A2FFDF-0114-B2A1-6A41-7F20D5111FDE}"/>
              </a:ext>
            </a:extLst>
          </p:cNvPr>
          <p:cNvGraphicFramePr>
            <a:graphicFrameLocks noGrp="1"/>
          </p:cNvGraphicFramePr>
          <p:nvPr>
            <p:extLst>
              <p:ext uri="{D42A27DB-BD31-4B8C-83A1-F6EECF244321}">
                <p14:modId xmlns:p14="http://schemas.microsoft.com/office/powerpoint/2010/main" val="1747129627"/>
              </p:ext>
            </p:extLst>
          </p:nvPr>
        </p:nvGraphicFramePr>
        <p:xfrm>
          <a:off x="952252" y="1603194"/>
          <a:ext cx="2391888" cy="1916656"/>
        </p:xfrm>
        <a:graphic>
          <a:graphicData uri="http://schemas.openxmlformats.org/drawingml/2006/table">
            <a:tbl>
              <a:tblPr bandRow="1"/>
              <a:tblGrid>
                <a:gridCol w="597972">
                  <a:extLst>
                    <a:ext uri="{9D8B030D-6E8A-4147-A177-3AD203B41FA5}">
                      <a16:colId xmlns:a16="http://schemas.microsoft.com/office/drawing/2014/main" val="4142034772"/>
                    </a:ext>
                  </a:extLst>
                </a:gridCol>
                <a:gridCol w="597972">
                  <a:extLst>
                    <a:ext uri="{9D8B030D-6E8A-4147-A177-3AD203B41FA5}">
                      <a16:colId xmlns:a16="http://schemas.microsoft.com/office/drawing/2014/main" val="4176907752"/>
                    </a:ext>
                  </a:extLst>
                </a:gridCol>
                <a:gridCol w="597972">
                  <a:extLst>
                    <a:ext uri="{9D8B030D-6E8A-4147-A177-3AD203B41FA5}">
                      <a16:colId xmlns:a16="http://schemas.microsoft.com/office/drawing/2014/main" val="2257733863"/>
                    </a:ext>
                  </a:extLst>
                </a:gridCol>
                <a:gridCol w="597972">
                  <a:extLst>
                    <a:ext uri="{9D8B030D-6E8A-4147-A177-3AD203B41FA5}">
                      <a16:colId xmlns:a16="http://schemas.microsoft.com/office/drawing/2014/main" val="902019669"/>
                    </a:ext>
                  </a:extLst>
                </a:gridCol>
              </a:tblGrid>
              <a:tr h="479164">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380298748"/>
                  </a:ext>
                </a:extLst>
              </a:tr>
              <a:tr h="479164">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3388310817"/>
                  </a:ext>
                </a:extLst>
              </a:tr>
              <a:tr h="479164">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2567032962"/>
                  </a:ext>
                </a:extLst>
              </a:tr>
              <a:tr h="479164">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dirty="0">
                          <a:solidFill>
                            <a:schemeClr val="tx1"/>
                          </a:solidFill>
                          <a:latin typeface="Meiryo" panose="020B0604030504040204" pitchFamily="34" charset="-128"/>
                          <a:ea typeface="Meiryo" panose="020B0604030504040204" pitchFamily="34" charset="-128"/>
                        </a:rPr>
                        <a:t>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ctr"/>
                      <a:r>
                        <a:rPr lang="en-US" b="1" dirty="0">
                          <a:solidFill>
                            <a:srgbClr val="EF255B"/>
                          </a:solidFill>
                          <a:latin typeface="Meiryo" panose="020B0604030504040204" pitchFamily="34" charset="-128"/>
                          <a:ea typeface="Meiryo" panose="020B0604030504040204" pitchFamily="34" charset="-128"/>
                        </a:rPr>
                        <a:t>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7E9"/>
                    </a:solidFill>
                  </a:tcPr>
                </a:tc>
                <a:extLst>
                  <a:ext uri="{0D108BD9-81ED-4DB2-BD59-A6C34878D82A}">
                    <a16:rowId xmlns:a16="http://schemas.microsoft.com/office/drawing/2014/main" val="298128174"/>
                  </a:ext>
                </a:extLst>
              </a:tr>
            </a:tbl>
          </a:graphicData>
        </a:graphic>
      </p:graphicFrame>
      <p:sp>
        <p:nvSpPr>
          <p:cNvPr id="136" name="TextBox 135">
            <a:extLst>
              <a:ext uri="{FF2B5EF4-FFF2-40B4-BE49-F238E27FC236}">
                <a16:creationId xmlns:a16="http://schemas.microsoft.com/office/drawing/2014/main" id="{B5F9D04F-7162-FF03-C595-0EE7CB0DFD60}"/>
              </a:ext>
            </a:extLst>
          </p:cNvPr>
          <p:cNvSpPr txBox="1"/>
          <p:nvPr/>
        </p:nvSpPr>
        <p:spPr>
          <a:xfrm>
            <a:off x="6570084" y="1779683"/>
            <a:ext cx="1354858" cy="646331"/>
          </a:xfrm>
          <a:prstGeom prst="rect">
            <a:avLst/>
          </a:prstGeom>
          <a:noFill/>
        </p:spPr>
        <p:txBody>
          <a:bodyPr wrap="none" rtlCol="0">
            <a:spAutoFit/>
          </a:bodyPr>
          <a:lstStyle/>
          <a:p>
            <a:pPr algn="ctr"/>
            <a:r>
              <a:rPr lang="en-US" dirty="0">
                <a:solidFill>
                  <a:prstClr val="black"/>
                </a:solidFill>
                <a:latin typeface="Meiryo" panose="020B0604030504040204" pitchFamily="34" charset="-128"/>
                <a:ea typeface="Meiryo" panose="020B0604030504040204" pitchFamily="34" charset="-128"/>
              </a:rPr>
              <a:t>Greedy </a:t>
            </a:r>
          </a:p>
          <a:p>
            <a:pPr algn="ctr"/>
            <a:r>
              <a:rPr lang="en-US" dirty="0">
                <a:solidFill>
                  <a:prstClr val="black"/>
                </a:solidFill>
                <a:latin typeface="Meiryo" panose="020B0604030504040204" pitchFamily="34" charset="-128"/>
                <a:ea typeface="Meiryo" panose="020B0604030504040204" pitchFamily="34" charset="-128"/>
              </a:rPr>
              <a:t>Pre-match</a:t>
            </a:r>
          </a:p>
        </p:txBody>
      </p:sp>
      <p:pic>
        <p:nvPicPr>
          <p:cNvPr id="137" name="Picture 136">
            <a:extLst>
              <a:ext uri="{FF2B5EF4-FFF2-40B4-BE49-F238E27FC236}">
                <a16:creationId xmlns:a16="http://schemas.microsoft.com/office/drawing/2014/main" id="{C3B052C9-5D0B-8600-9103-0A3A3C43FE13}"/>
              </a:ext>
            </a:extLst>
          </p:cNvPr>
          <p:cNvPicPr>
            <a:picLocks noChangeAspect="1"/>
          </p:cNvPicPr>
          <p:nvPr/>
        </p:nvPicPr>
        <p:blipFill rotWithShape="1">
          <a:blip r:embed="rId3"/>
          <a:srcRect r="54364" b="15412"/>
          <a:stretch/>
        </p:blipFill>
        <p:spPr>
          <a:xfrm>
            <a:off x="9534037" y="1697344"/>
            <a:ext cx="2028209" cy="1731656"/>
          </a:xfrm>
          <a:prstGeom prst="rect">
            <a:avLst/>
          </a:prstGeom>
          <a:ln w="38100">
            <a:solidFill>
              <a:srgbClr val="343A40"/>
            </a:solidFill>
          </a:ln>
        </p:spPr>
      </p:pic>
      <p:cxnSp>
        <p:nvCxnSpPr>
          <p:cNvPr id="138" name="Straight Arrow Connector 137">
            <a:extLst>
              <a:ext uri="{FF2B5EF4-FFF2-40B4-BE49-F238E27FC236}">
                <a16:creationId xmlns:a16="http://schemas.microsoft.com/office/drawing/2014/main" id="{64B0202B-EF0E-69D6-2D67-F383C4270E40}"/>
              </a:ext>
            </a:extLst>
          </p:cNvPr>
          <p:cNvCxnSpPr>
            <a:cxnSpLocks/>
            <a:stCxn id="121" idx="3"/>
            <a:endCxn id="137" idx="1"/>
          </p:cNvCxnSpPr>
          <p:nvPr/>
        </p:nvCxnSpPr>
        <p:spPr>
          <a:xfrm>
            <a:off x="8290068" y="2561329"/>
            <a:ext cx="1243969" cy="1843"/>
          </a:xfrm>
          <a:prstGeom prst="straightConnector1">
            <a:avLst/>
          </a:prstGeom>
          <a:noFill/>
          <a:ln w="38100" cap="flat" cmpd="sng" algn="ctr">
            <a:solidFill>
              <a:srgbClr val="343A40"/>
            </a:solidFill>
            <a:prstDash val="solid"/>
            <a:miter lim="800000"/>
            <a:tailEnd type="triangle"/>
          </a:ln>
          <a:effectLst/>
        </p:spPr>
      </p:cxnSp>
      <p:sp>
        <p:nvSpPr>
          <p:cNvPr id="139" name="Rectangle 138">
            <a:extLst>
              <a:ext uri="{FF2B5EF4-FFF2-40B4-BE49-F238E27FC236}">
                <a16:creationId xmlns:a16="http://schemas.microsoft.com/office/drawing/2014/main" id="{BF496BD9-04AE-2EAB-AB98-62B7A726269D}"/>
              </a:ext>
            </a:extLst>
          </p:cNvPr>
          <p:cNvSpPr/>
          <p:nvPr/>
        </p:nvSpPr>
        <p:spPr>
          <a:xfrm>
            <a:off x="8540759" y="3511323"/>
            <a:ext cx="647599" cy="641611"/>
          </a:xfrm>
          <a:prstGeom prst="rect">
            <a:avLst/>
          </a:prstGeom>
          <a:solidFill>
            <a:srgbClr val="FD8A8A"/>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343A40"/>
                </a:solidFill>
                <a:effectLst/>
                <a:uLnTx/>
                <a:uFillTx/>
                <a:latin typeface="Meiryo" panose="020B0604030504040204" pitchFamily="34" charset="-128"/>
                <a:ea typeface="Meiryo" panose="020B0604030504040204" pitchFamily="34" charset="-128"/>
                <a:cs typeface="+mn-cs"/>
              </a:rPr>
              <a:t>+</a:t>
            </a:r>
          </a:p>
        </p:txBody>
      </p:sp>
      <p:cxnSp>
        <p:nvCxnSpPr>
          <p:cNvPr id="140" name="Elbow Connector 139">
            <a:extLst>
              <a:ext uri="{FF2B5EF4-FFF2-40B4-BE49-F238E27FC236}">
                <a16:creationId xmlns:a16="http://schemas.microsoft.com/office/drawing/2014/main" id="{7C4A3BD0-60DC-BA7F-D1BD-99720AA0598D}"/>
              </a:ext>
            </a:extLst>
          </p:cNvPr>
          <p:cNvCxnSpPr>
            <a:cxnSpLocks/>
            <a:stCxn id="121" idx="2"/>
            <a:endCxn id="139" idx="1"/>
          </p:cNvCxnSpPr>
          <p:nvPr/>
        </p:nvCxnSpPr>
        <p:spPr>
          <a:xfrm rot="16200000" flipH="1">
            <a:off x="7670105" y="2961475"/>
            <a:ext cx="448062" cy="1293246"/>
          </a:xfrm>
          <a:prstGeom prst="bentConnector2">
            <a:avLst/>
          </a:prstGeom>
          <a:noFill/>
          <a:ln w="38100" cap="flat" cmpd="sng" algn="ctr">
            <a:solidFill>
              <a:srgbClr val="343A40"/>
            </a:solidFill>
            <a:prstDash val="solid"/>
            <a:miter lim="800000"/>
            <a:tailEnd type="triangle"/>
          </a:ln>
          <a:effectLst/>
        </p:spPr>
      </p:cxnSp>
      <p:cxnSp>
        <p:nvCxnSpPr>
          <p:cNvPr id="141" name="Elbow Connector 140">
            <a:extLst>
              <a:ext uri="{FF2B5EF4-FFF2-40B4-BE49-F238E27FC236}">
                <a16:creationId xmlns:a16="http://schemas.microsoft.com/office/drawing/2014/main" id="{9ADCE21C-B339-EF75-E936-32994D450A4B}"/>
              </a:ext>
            </a:extLst>
          </p:cNvPr>
          <p:cNvCxnSpPr>
            <a:cxnSpLocks/>
            <a:stCxn id="137" idx="2"/>
            <a:endCxn id="139" idx="3"/>
          </p:cNvCxnSpPr>
          <p:nvPr/>
        </p:nvCxnSpPr>
        <p:spPr>
          <a:xfrm rot="5400000">
            <a:off x="9666686" y="2950672"/>
            <a:ext cx="403129" cy="1359784"/>
          </a:xfrm>
          <a:prstGeom prst="bentConnector2">
            <a:avLst/>
          </a:prstGeom>
          <a:noFill/>
          <a:ln w="38100" cap="flat" cmpd="sng" algn="ctr">
            <a:solidFill>
              <a:srgbClr val="343A40"/>
            </a:solidFill>
            <a:prstDash val="solid"/>
            <a:miter lim="800000"/>
            <a:tailEnd type="triangle"/>
          </a:ln>
          <a:effectLst/>
        </p:spPr>
      </p:cxnSp>
      <p:sp>
        <p:nvSpPr>
          <p:cNvPr id="142" name="TextBox 141">
            <a:extLst>
              <a:ext uri="{FF2B5EF4-FFF2-40B4-BE49-F238E27FC236}">
                <a16:creationId xmlns:a16="http://schemas.microsoft.com/office/drawing/2014/main" id="{F7026882-8AE3-B7E2-10FB-F454006DF2DA}"/>
              </a:ext>
            </a:extLst>
          </p:cNvPr>
          <p:cNvSpPr txBox="1"/>
          <p:nvPr/>
        </p:nvSpPr>
        <p:spPr>
          <a:xfrm>
            <a:off x="821872" y="3597133"/>
            <a:ext cx="2652649" cy="400110"/>
          </a:xfrm>
          <a:prstGeom prst="rect">
            <a:avLst/>
          </a:prstGeom>
          <a:noFill/>
        </p:spPr>
        <p:txBody>
          <a:bodyPr wrap="none" rtlCol="0">
            <a:spAutoFit/>
          </a:bodyPr>
          <a:lstStyle/>
          <a:p>
            <a:r>
              <a:rPr lang="en-US" sz="2000" dirty="0">
                <a:solidFill>
                  <a:prstClr val="black"/>
                </a:solidFill>
                <a:latin typeface="Meiryo" panose="020B0604030504040204" pitchFamily="34" charset="-128"/>
                <a:ea typeface="Meiryo" panose="020B0604030504040204" pitchFamily="34" charset="-128"/>
              </a:rPr>
              <a:t>Global Weight Table</a:t>
            </a:r>
          </a:p>
        </p:txBody>
      </p:sp>
      <p:sp>
        <p:nvSpPr>
          <p:cNvPr id="143" name="Rectangle 142">
            <a:extLst>
              <a:ext uri="{FF2B5EF4-FFF2-40B4-BE49-F238E27FC236}">
                <a16:creationId xmlns:a16="http://schemas.microsoft.com/office/drawing/2014/main" id="{2A9F3128-6AF6-47BA-E854-D4351DEA3400}"/>
              </a:ext>
            </a:extLst>
          </p:cNvPr>
          <p:cNvSpPr/>
          <p:nvPr/>
        </p:nvSpPr>
        <p:spPr>
          <a:xfrm>
            <a:off x="7681902" y="5262118"/>
            <a:ext cx="2365315" cy="456039"/>
          </a:xfrm>
          <a:prstGeom prst="rect">
            <a:avLst/>
          </a:prstGeom>
          <a:solidFill>
            <a:srgbClr val="FFB84C"/>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MWPM Register</a:t>
            </a:r>
          </a:p>
        </p:txBody>
      </p:sp>
      <p:sp>
        <p:nvSpPr>
          <p:cNvPr id="144" name="TextBox 143">
            <a:extLst>
              <a:ext uri="{FF2B5EF4-FFF2-40B4-BE49-F238E27FC236}">
                <a16:creationId xmlns:a16="http://schemas.microsoft.com/office/drawing/2014/main" id="{A4A621C0-6F0D-9EFD-A6FC-7F573DF13B05}"/>
              </a:ext>
            </a:extLst>
          </p:cNvPr>
          <p:cNvSpPr txBox="1"/>
          <p:nvPr/>
        </p:nvSpPr>
        <p:spPr>
          <a:xfrm>
            <a:off x="8448483" y="2616722"/>
            <a:ext cx="1085554" cy="338554"/>
          </a:xfrm>
          <a:prstGeom prst="rect">
            <a:avLst/>
          </a:prstGeom>
          <a:noFill/>
        </p:spPr>
        <p:txBody>
          <a:bodyPr wrap="none" rtlCol="0">
            <a:spAutoFit/>
          </a:bodyPr>
          <a:lstStyle/>
          <a:p>
            <a:r>
              <a:rPr lang="en-US" sz="1600" dirty="0">
                <a:solidFill>
                  <a:prstClr val="black"/>
                </a:solidFill>
                <a:latin typeface="Meiryo" panose="020B0604030504040204" pitchFamily="34" charset="-128"/>
                <a:ea typeface="Meiryo" panose="020B0604030504040204" pitchFamily="34" charset="-128"/>
              </a:rPr>
              <a:t>HW ≤ 6?</a:t>
            </a:r>
          </a:p>
        </p:txBody>
      </p:sp>
      <p:sp>
        <p:nvSpPr>
          <p:cNvPr id="145" name="TextBox 144">
            <a:extLst>
              <a:ext uri="{FF2B5EF4-FFF2-40B4-BE49-F238E27FC236}">
                <a16:creationId xmlns:a16="http://schemas.microsoft.com/office/drawing/2014/main" id="{5717F17F-A7E5-F779-1A18-8D0497CB2C5E}"/>
              </a:ext>
            </a:extLst>
          </p:cNvPr>
          <p:cNvSpPr txBox="1"/>
          <p:nvPr/>
        </p:nvSpPr>
        <p:spPr>
          <a:xfrm>
            <a:off x="5168518" y="5290082"/>
            <a:ext cx="1109599" cy="400110"/>
          </a:xfrm>
          <a:prstGeom prst="rect">
            <a:avLst/>
          </a:prstGeom>
          <a:noFill/>
          <a:ln w="12700">
            <a:solidFill>
              <a:sysClr val="windowText" lastClr="000000"/>
            </a:solidFill>
            <a:prstDash val="dash"/>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t</a:t>
            </a: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 1</a:t>
            </a:r>
            <a:r>
              <a:rPr kumimoji="0" lang="el-GR"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μ</a:t>
            </a:r>
            <a:r>
              <a:rPr kumimoji="0" lang="en-US" sz="20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s</a:t>
            </a:r>
            <a:endParaRPr kumimoji="0" lang="en-US" sz="2000" b="0" i="1"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cxnSp>
        <p:nvCxnSpPr>
          <p:cNvPr id="146" name="Straight Arrow Connector 145">
            <a:extLst>
              <a:ext uri="{FF2B5EF4-FFF2-40B4-BE49-F238E27FC236}">
                <a16:creationId xmlns:a16="http://schemas.microsoft.com/office/drawing/2014/main" id="{6168236E-355E-1AC6-FDA6-D30AC21B9090}"/>
              </a:ext>
            </a:extLst>
          </p:cNvPr>
          <p:cNvCxnSpPr>
            <a:stCxn id="145" idx="3"/>
            <a:endCxn id="143" idx="1"/>
          </p:cNvCxnSpPr>
          <p:nvPr/>
        </p:nvCxnSpPr>
        <p:spPr>
          <a:xfrm>
            <a:off x="6278117" y="5490137"/>
            <a:ext cx="1403785" cy="1"/>
          </a:xfrm>
          <a:prstGeom prst="straightConnector1">
            <a:avLst/>
          </a:prstGeom>
          <a:noFill/>
          <a:ln w="38100" cap="flat" cmpd="sng" algn="ctr">
            <a:solidFill>
              <a:srgbClr val="EF255B"/>
            </a:solidFill>
            <a:prstDash val="solid"/>
            <a:miter lim="800000"/>
            <a:tailEnd type="triangle"/>
          </a:ln>
          <a:effectLst/>
        </p:spPr>
      </p:cxnSp>
      <p:sp>
        <p:nvSpPr>
          <p:cNvPr id="147" name="TextBox 146">
            <a:extLst>
              <a:ext uri="{FF2B5EF4-FFF2-40B4-BE49-F238E27FC236}">
                <a16:creationId xmlns:a16="http://schemas.microsoft.com/office/drawing/2014/main" id="{D395CB1D-7821-BDC7-1EA5-6D4AE75B6E52}"/>
              </a:ext>
            </a:extLst>
          </p:cNvPr>
          <p:cNvSpPr txBox="1"/>
          <p:nvPr/>
        </p:nvSpPr>
        <p:spPr>
          <a:xfrm>
            <a:off x="6515267" y="5526075"/>
            <a:ext cx="950517" cy="400110"/>
          </a:xfrm>
          <a:prstGeom prst="rect">
            <a:avLst/>
          </a:prstGeom>
          <a:noFill/>
        </p:spPr>
        <p:txBody>
          <a:bodyPr wrap="none" rtlCol="0">
            <a:spAutoFit/>
          </a:bodyPr>
          <a:lstStyle/>
          <a:p>
            <a:r>
              <a:rPr lang="en-US" sz="2000" i="1" dirty="0">
                <a:solidFill>
                  <a:srgbClr val="EF255B"/>
                </a:solidFill>
                <a:latin typeface="Meiryo" panose="020B0604030504040204" pitchFamily="34" charset="-128"/>
                <a:ea typeface="Meiryo" panose="020B0604030504040204" pitchFamily="34" charset="-128"/>
              </a:rPr>
              <a:t>STOP!</a:t>
            </a:r>
          </a:p>
        </p:txBody>
      </p:sp>
      <p:cxnSp>
        <p:nvCxnSpPr>
          <p:cNvPr id="148" name="Straight Arrow Connector 147">
            <a:extLst>
              <a:ext uri="{FF2B5EF4-FFF2-40B4-BE49-F238E27FC236}">
                <a16:creationId xmlns:a16="http://schemas.microsoft.com/office/drawing/2014/main" id="{416A6299-055D-05C4-D2DE-E6117515395A}"/>
              </a:ext>
            </a:extLst>
          </p:cNvPr>
          <p:cNvCxnSpPr>
            <a:stCxn id="143" idx="2"/>
          </p:cNvCxnSpPr>
          <p:nvPr/>
        </p:nvCxnSpPr>
        <p:spPr>
          <a:xfrm flipH="1">
            <a:off x="8864558" y="5718157"/>
            <a:ext cx="2" cy="208028"/>
          </a:xfrm>
          <a:prstGeom prst="straightConnector1">
            <a:avLst/>
          </a:prstGeom>
          <a:noFill/>
          <a:ln w="38100" cap="flat" cmpd="sng" algn="ctr">
            <a:solidFill>
              <a:sysClr val="windowText" lastClr="000000"/>
            </a:solidFill>
            <a:prstDash val="solid"/>
            <a:miter lim="800000"/>
            <a:tailEnd type="triangle"/>
          </a:ln>
          <a:effectLst/>
        </p:spPr>
      </p:cxnSp>
      <p:sp>
        <p:nvSpPr>
          <p:cNvPr id="149" name="Rectangle 148">
            <a:extLst>
              <a:ext uri="{FF2B5EF4-FFF2-40B4-BE49-F238E27FC236}">
                <a16:creationId xmlns:a16="http://schemas.microsoft.com/office/drawing/2014/main" id="{B5DE7A10-1D8A-48CA-A666-B70720E2C5D0}"/>
              </a:ext>
            </a:extLst>
          </p:cNvPr>
          <p:cNvSpPr/>
          <p:nvPr/>
        </p:nvSpPr>
        <p:spPr>
          <a:xfrm>
            <a:off x="1045001" y="2152854"/>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0" name="Rectangle 149">
            <a:extLst>
              <a:ext uri="{FF2B5EF4-FFF2-40B4-BE49-F238E27FC236}">
                <a16:creationId xmlns:a16="http://schemas.microsoft.com/office/drawing/2014/main" id="{630AA6C2-D1A9-DD1E-703B-94F826CB5A18}"/>
              </a:ext>
            </a:extLst>
          </p:cNvPr>
          <p:cNvSpPr/>
          <p:nvPr/>
        </p:nvSpPr>
        <p:spPr>
          <a:xfrm>
            <a:off x="1613637" y="1671065"/>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7D8630B8-24A4-E879-DB86-72C8D6F2BFF5}"/>
              </a:ext>
            </a:extLst>
          </p:cNvPr>
          <p:cNvSpPr/>
          <p:nvPr/>
        </p:nvSpPr>
        <p:spPr>
          <a:xfrm>
            <a:off x="1664566" y="2597792"/>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0FE52CFA-3E78-332A-0DF6-8C81013BCF7B}"/>
              </a:ext>
            </a:extLst>
          </p:cNvPr>
          <p:cNvSpPr/>
          <p:nvPr/>
        </p:nvSpPr>
        <p:spPr>
          <a:xfrm>
            <a:off x="2246183" y="2152854"/>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3564EB66-1A47-1A8E-C04A-4E81AD5E39F3}"/>
              </a:ext>
            </a:extLst>
          </p:cNvPr>
          <p:cNvSpPr/>
          <p:nvPr/>
        </p:nvSpPr>
        <p:spPr>
          <a:xfrm>
            <a:off x="2246183" y="2653161"/>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E6D2E41F-4D76-033A-EB12-5640663FCBF7}"/>
              </a:ext>
            </a:extLst>
          </p:cNvPr>
          <p:cNvSpPr/>
          <p:nvPr/>
        </p:nvSpPr>
        <p:spPr>
          <a:xfrm>
            <a:off x="2246183" y="3118177"/>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D648F68A-16A0-B0ED-AACD-14E375CACCFC}"/>
              </a:ext>
            </a:extLst>
          </p:cNvPr>
          <p:cNvSpPr/>
          <p:nvPr/>
        </p:nvSpPr>
        <p:spPr>
          <a:xfrm>
            <a:off x="2832325" y="2653161"/>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A06F2959-9C5E-D2AF-26F7-5C22CC3DB8DF}"/>
              </a:ext>
            </a:extLst>
          </p:cNvPr>
          <p:cNvSpPr/>
          <p:nvPr/>
        </p:nvSpPr>
        <p:spPr>
          <a:xfrm>
            <a:off x="2815835" y="3118177"/>
            <a:ext cx="408217" cy="314278"/>
          </a:xfrm>
          <a:prstGeom prst="rect">
            <a:avLst/>
          </a:prstGeom>
          <a:solidFill>
            <a:srgbClr val="FFF7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9DAF91A4-D999-F162-B17E-96F6C26A35D1}"/>
              </a:ext>
            </a:extLst>
          </p:cNvPr>
          <p:cNvSpPr/>
          <p:nvPr/>
        </p:nvSpPr>
        <p:spPr>
          <a:xfrm>
            <a:off x="8081776" y="4468866"/>
            <a:ext cx="1565564" cy="456039"/>
          </a:xfrm>
          <a:prstGeom prst="rect">
            <a:avLst/>
          </a:prstGeom>
          <a:solidFill>
            <a:srgbClr val="F1F7B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Minimum</a:t>
            </a:r>
          </a:p>
        </p:txBody>
      </p:sp>
      <p:cxnSp>
        <p:nvCxnSpPr>
          <p:cNvPr id="158" name="Straight Arrow Connector 157">
            <a:extLst>
              <a:ext uri="{FF2B5EF4-FFF2-40B4-BE49-F238E27FC236}">
                <a16:creationId xmlns:a16="http://schemas.microsoft.com/office/drawing/2014/main" id="{C36BAB9F-21A7-A545-8138-B3C5F3DDB2E3}"/>
              </a:ext>
            </a:extLst>
          </p:cNvPr>
          <p:cNvCxnSpPr>
            <a:stCxn id="139" idx="2"/>
            <a:endCxn id="157" idx="0"/>
          </p:cNvCxnSpPr>
          <p:nvPr/>
        </p:nvCxnSpPr>
        <p:spPr>
          <a:xfrm flipH="1">
            <a:off x="8864558" y="4152934"/>
            <a:ext cx="1" cy="315932"/>
          </a:xfrm>
          <a:prstGeom prst="straightConnector1">
            <a:avLst/>
          </a:prstGeom>
          <a:noFill/>
          <a:ln w="38100" cap="flat" cmpd="sng" algn="ctr">
            <a:solidFill>
              <a:sysClr val="windowText" lastClr="000000"/>
            </a:solidFill>
            <a:prstDash val="solid"/>
            <a:miter lim="800000"/>
            <a:tailEnd type="triangle"/>
          </a:ln>
          <a:effectLst/>
        </p:spPr>
      </p:cxnSp>
      <p:cxnSp>
        <p:nvCxnSpPr>
          <p:cNvPr id="159" name="Straight Arrow Connector 158">
            <a:extLst>
              <a:ext uri="{FF2B5EF4-FFF2-40B4-BE49-F238E27FC236}">
                <a16:creationId xmlns:a16="http://schemas.microsoft.com/office/drawing/2014/main" id="{1523BB55-9F08-F2EB-8CBE-1E48356D7CC6}"/>
              </a:ext>
            </a:extLst>
          </p:cNvPr>
          <p:cNvCxnSpPr>
            <a:cxnSpLocks/>
            <a:stCxn id="157" idx="2"/>
            <a:endCxn id="143" idx="0"/>
          </p:cNvCxnSpPr>
          <p:nvPr/>
        </p:nvCxnSpPr>
        <p:spPr>
          <a:xfrm>
            <a:off x="8864558" y="4924905"/>
            <a:ext cx="2" cy="337213"/>
          </a:xfrm>
          <a:prstGeom prst="straightConnector1">
            <a:avLst/>
          </a:prstGeom>
          <a:noFill/>
          <a:ln w="38100" cap="flat" cmpd="sng" algn="ctr">
            <a:solidFill>
              <a:sysClr val="windowText" lastClr="000000"/>
            </a:solidFill>
            <a:prstDash val="solid"/>
            <a:miter lim="800000"/>
            <a:tailEnd type="triangle"/>
          </a:ln>
          <a:effectLst/>
        </p:spPr>
      </p:cxnSp>
      <p:cxnSp>
        <p:nvCxnSpPr>
          <p:cNvPr id="160" name="Elbow Connector 159">
            <a:extLst>
              <a:ext uri="{FF2B5EF4-FFF2-40B4-BE49-F238E27FC236}">
                <a16:creationId xmlns:a16="http://schemas.microsoft.com/office/drawing/2014/main" id="{9317CCBB-8CE3-97FF-AB34-49DE64F2B4EA}"/>
              </a:ext>
            </a:extLst>
          </p:cNvPr>
          <p:cNvCxnSpPr>
            <a:stCxn id="143" idx="3"/>
            <a:endCxn id="157" idx="3"/>
          </p:cNvCxnSpPr>
          <p:nvPr/>
        </p:nvCxnSpPr>
        <p:spPr>
          <a:xfrm flipH="1" flipV="1">
            <a:off x="9647340" y="4696886"/>
            <a:ext cx="399877" cy="793252"/>
          </a:xfrm>
          <a:prstGeom prst="bentConnector3">
            <a:avLst>
              <a:gd name="adj1" fmla="val -57168"/>
            </a:avLst>
          </a:prstGeom>
          <a:noFill/>
          <a:ln w="38100" cap="flat" cmpd="sng" algn="ctr">
            <a:solidFill>
              <a:sysClr val="windowText" lastClr="000000"/>
            </a:solidFill>
            <a:prstDash val="solid"/>
            <a:miter lim="800000"/>
            <a:tailEnd type="triangle"/>
          </a:ln>
          <a:effectLst/>
        </p:spPr>
      </p:cxnSp>
      <p:cxnSp>
        <p:nvCxnSpPr>
          <p:cNvPr id="161" name="Straight Arrow Connector 160">
            <a:extLst>
              <a:ext uri="{FF2B5EF4-FFF2-40B4-BE49-F238E27FC236}">
                <a16:creationId xmlns:a16="http://schemas.microsoft.com/office/drawing/2014/main" id="{E90E627C-60A4-A287-A2FE-5C28752A224D}"/>
              </a:ext>
            </a:extLst>
          </p:cNvPr>
          <p:cNvCxnSpPr>
            <a:cxnSpLocks/>
            <a:endCxn id="162" idx="1"/>
          </p:cNvCxnSpPr>
          <p:nvPr/>
        </p:nvCxnSpPr>
        <p:spPr>
          <a:xfrm>
            <a:off x="952252" y="4682558"/>
            <a:ext cx="500966" cy="1"/>
          </a:xfrm>
          <a:prstGeom prst="straightConnector1">
            <a:avLst/>
          </a:prstGeom>
          <a:noFill/>
          <a:ln w="76200" cap="flat" cmpd="sng" algn="ctr">
            <a:solidFill>
              <a:srgbClr val="1746A2"/>
            </a:solidFill>
            <a:prstDash val="solid"/>
            <a:miter lim="800000"/>
            <a:tailEnd type="triangle"/>
          </a:ln>
          <a:effectLst/>
        </p:spPr>
      </p:cxnSp>
      <p:sp>
        <p:nvSpPr>
          <p:cNvPr id="162" name="TextBox 161">
            <a:extLst>
              <a:ext uri="{FF2B5EF4-FFF2-40B4-BE49-F238E27FC236}">
                <a16:creationId xmlns:a16="http://schemas.microsoft.com/office/drawing/2014/main" id="{2AD3D157-6579-9333-46FF-92AC72C1ACEB}"/>
              </a:ext>
            </a:extLst>
          </p:cNvPr>
          <p:cNvSpPr txBox="1"/>
          <p:nvPr/>
        </p:nvSpPr>
        <p:spPr>
          <a:xfrm>
            <a:off x="1453218" y="4451726"/>
            <a:ext cx="3363421" cy="461665"/>
          </a:xfrm>
          <a:prstGeom prst="rect">
            <a:avLst/>
          </a:prstGeom>
          <a:noFill/>
        </p:spPr>
        <p:txBody>
          <a:bodyPr wrap="none" rtlCol="0" anchor="ctr">
            <a:spAutoFit/>
          </a:bodyPr>
          <a:lstStyle/>
          <a:p>
            <a:r>
              <a:rPr lang="en-US" sz="2400" dirty="0">
                <a:solidFill>
                  <a:prstClr val="black"/>
                </a:solidFill>
                <a:latin typeface="Meiryo" panose="020B0604030504040204" pitchFamily="34" charset="-128"/>
                <a:ea typeface="Meiryo" panose="020B0604030504040204" pitchFamily="34" charset="-128"/>
              </a:rPr>
              <a:t>40% FPGA Utilization</a:t>
            </a:r>
          </a:p>
        </p:txBody>
      </p:sp>
    </p:spTree>
    <p:extLst>
      <p:ext uri="{BB962C8B-B14F-4D97-AF65-F5344CB8AC3E}">
        <p14:creationId xmlns:p14="http://schemas.microsoft.com/office/powerpoint/2010/main" val="217407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dissolve">
                                      <p:cBhvr>
                                        <p:cTn id="7" dur="500"/>
                                        <p:tgtEl>
                                          <p:spTgt spid="131"/>
                                        </p:tgtEl>
                                      </p:cBhvr>
                                    </p:animEffect>
                                  </p:childTnLst>
                                </p:cTn>
                              </p:par>
                              <p:par>
                                <p:cTn id="8" presetID="9"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dissolve">
                                      <p:cBhvr>
                                        <p:cTn id="10" dur="500"/>
                                        <p:tgtEl>
                                          <p:spTgt spid="130"/>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dissolve">
                                      <p:cBhvr>
                                        <p:cTn id="14" dur="500"/>
                                        <p:tgtEl>
                                          <p:spTgt spid="15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dissolve">
                                      <p:cBhvr>
                                        <p:cTn id="17" dur="500"/>
                                        <p:tgtEl>
                                          <p:spTgt spid="14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dissolve">
                                      <p:cBhvr>
                                        <p:cTn id="20" dur="500"/>
                                        <p:tgtEl>
                                          <p:spTgt spid="15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dissolve">
                                      <p:cBhvr>
                                        <p:cTn id="23" dur="500"/>
                                        <p:tgtEl>
                                          <p:spTgt spid="15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3"/>
                                        </p:tgtEl>
                                        <p:attrNameLst>
                                          <p:attrName>style.visibility</p:attrName>
                                        </p:attrNameLst>
                                      </p:cBhvr>
                                      <p:to>
                                        <p:strVal val="visible"/>
                                      </p:to>
                                    </p:set>
                                    <p:animEffect transition="in" filter="dissolve">
                                      <p:cBhvr>
                                        <p:cTn id="26" dur="500"/>
                                        <p:tgtEl>
                                          <p:spTgt spid="15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4"/>
                                        </p:tgtEl>
                                        <p:attrNameLst>
                                          <p:attrName>style.visibility</p:attrName>
                                        </p:attrNameLst>
                                      </p:cBhvr>
                                      <p:to>
                                        <p:strVal val="visible"/>
                                      </p:to>
                                    </p:set>
                                    <p:animEffect transition="in" filter="dissolve">
                                      <p:cBhvr>
                                        <p:cTn id="29" dur="500"/>
                                        <p:tgtEl>
                                          <p:spTgt spid="15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dissolve">
                                      <p:cBhvr>
                                        <p:cTn id="32" dur="500"/>
                                        <p:tgtEl>
                                          <p:spTgt spid="15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dissolve">
                                      <p:cBhvr>
                                        <p:cTn id="35" dur="500"/>
                                        <p:tgtEl>
                                          <p:spTgt spid="15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dissolve">
                                      <p:cBhvr>
                                        <p:cTn id="40" dur="500"/>
                                        <p:tgtEl>
                                          <p:spTgt spid="128"/>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dissolve">
                                      <p:cBhvr>
                                        <p:cTn id="44" dur="500"/>
                                        <p:tgtEl>
                                          <p:spTgt spid="13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dissolve">
                                      <p:cBhvr>
                                        <p:cTn id="47" dur="500"/>
                                        <p:tgtEl>
                                          <p:spTgt spid="121"/>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dissolve">
                                      <p:cBhvr>
                                        <p:cTn id="51" dur="500"/>
                                        <p:tgtEl>
                                          <p:spTgt spid="122"/>
                                        </p:tgtEl>
                                      </p:cBhvr>
                                    </p:animEffect>
                                  </p:childTnLst>
                                </p:cTn>
                              </p:par>
                              <p:par>
                                <p:cTn id="52" presetID="9" presetClass="entr" presetSubtype="0" fill="hold"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dissolve">
                                      <p:cBhvr>
                                        <p:cTn id="54" dur="500"/>
                                        <p:tgtEl>
                                          <p:spTgt spid="12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dissolve">
                                      <p:cBhvr>
                                        <p:cTn id="57" dur="500"/>
                                        <p:tgtEl>
                                          <p:spTgt spid="123"/>
                                        </p:tgtEl>
                                      </p:cBhvr>
                                    </p:animEffect>
                                  </p:childTnLst>
                                </p:cTn>
                              </p:par>
                            </p:childTnLst>
                          </p:cTn>
                        </p:par>
                        <p:par>
                          <p:cTn id="58" fill="hold">
                            <p:stCondLst>
                              <p:cond delay="1500"/>
                            </p:stCondLst>
                            <p:childTnLst>
                              <p:par>
                                <p:cTn id="59" presetID="22" presetClass="entr" presetSubtype="2" fill="hold" nodeType="after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wipe(right)">
                                      <p:cBhvr>
                                        <p:cTn id="61" dur="1000"/>
                                        <p:tgtEl>
                                          <p:spTgt spid="129"/>
                                        </p:tgtEl>
                                      </p:cBhvr>
                                    </p:animEffect>
                                  </p:childTnLst>
                                </p:cTn>
                              </p:par>
                            </p:childTnLst>
                          </p:cTn>
                        </p:par>
                        <p:par>
                          <p:cTn id="62" fill="hold">
                            <p:stCondLst>
                              <p:cond delay="2500"/>
                            </p:stCondLst>
                            <p:childTnLst>
                              <p:par>
                                <p:cTn id="63" presetID="9" presetClass="entr" presetSubtype="0" fill="hold" grpId="0" nodeType="after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dissolve">
                                      <p:cBhvr>
                                        <p:cTn id="65" dur="500"/>
                                        <p:tgtEl>
                                          <p:spTgt spid="124"/>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dissolve">
                                      <p:cBhvr>
                                        <p:cTn id="68" dur="500"/>
                                        <p:tgtEl>
                                          <p:spTgt spid="125"/>
                                        </p:tgtEl>
                                      </p:cBhvr>
                                    </p:animEffect>
                                  </p:childTnLst>
                                </p:cTn>
                              </p:par>
                              <p:par>
                                <p:cTn id="69" presetID="9" presetClass="entr" presetSubtype="0"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Effect transition="in" filter="dissolve">
                                      <p:cBhvr>
                                        <p:cTn id="71" dur="500"/>
                                        <p:tgtEl>
                                          <p:spTgt spid="127"/>
                                        </p:tgtEl>
                                      </p:cBhvr>
                                    </p:animEffect>
                                  </p:childTnLst>
                                </p:cTn>
                              </p:par>
                            </p:childTnLst>
                          </p:cTn>
                        </p:par>
                        <p:par>
                          <p:cTn id="72" fill="hold">
                            <p:stCondLst>
                              <p:cond delay="3000"/>
                            </p:stCondLst>
                            <p:childTnLst>
                              <p:par>
                                <p:cTn id="73" presetID="9" presetClass="entr" presetSubtype="0"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dissolve">
                                      <p:cBhvr>
                                        <p:cTn id="75" dur="500"/>
                                        <p:tgtEl>
                                          <p:spTgt spid="14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dissolve">
                                      <p:cBhvr>
                                        <p:cTn id="80" dur="500"/>
                                        <p:tgtEl>
                                          <p:spTgt spid="138"/>
                                        </p:tgtEl>
                                      </p:cBhvr>
                                    </p:animEffect>
                                  </p:childTnLst>
                                </p:cTn>
                              </p:par>
                            </p:childTnLst>
                          </p:cTn>
                        </p:par>
                        <p:par>
                          <p:cTn id="81" fill="hold">
                            <p:stCondLst>
                              <p:cond delay="500"/>
                            </p:stCondLst>
                            <p:childTnLst>
                              <p:par>
                                <p:cTn id="82" presetID="9" presetClass="entr" presetSubtype="0" fill="hold"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dissolve">
                                      <p:cBhvr>
                                        <p:cTn id="84" dur="500"/>
                                        <p:tgtEl>
                                          <p:spTgt spid="137"/>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circle(in)">
                                      <p:cBhvr>
                                        <p:cTn id="89" dur="1000"/>
                                        <p:tgtEl>
                                          <p:spTgt spid="140"/>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139"/>
                                        </p:tgtEl>
                                        <p:attrNameLst>
                                          <p:attrName>style.visibility</p:attrName>
                                        </p:attrNameLst>
                                      </p:cBhvr>
                                      <p:to>
                                        <p:strVal val="visible"/>
                                      </p:to>
                                    </p:set>
                                    <p:animEffect transition="in" filter="circle(in)">
                                      <p:cBhvr>
                                        <p:cTn id="92" dur="1000"/>
                                        <p:tgtEl>
                                          <p:spTgt spid="139"/>
                                        </p:tgtEl>
                                      </p:cBhvr>
                                    </p:animEffect>
                                  </p:childTnLst>
                                </p:cTn>
                              </p:par>
                              <p:par>
                                <p:cTn id="93" presetID="6" presetClass="entr" presetSubtype="16" fill="hold" nodeType="withEffect">
                                  <p:stCondLst>
                                    <p:cond delay="0"/>
                                  </p:stCondLst>
                                  <p:childTnLst>
                                    <p:set>
                                      <p:cBhvr>
                                        <p:cTn id="94" dur="1" fill="hold">
                                          <p:stCondLst>
                                            <p:cond delay="0"/>
                                          </p:stCondLst>
                                        </p:cTn>
                                        <p:tgtEl>
                                          <p:spTgt spid="141"/>
                                        </p:tgtEl>
                                        <p:attrNameLst>
                                          <p:attrName>style.visibility</p:attrName>
                                        </p:attrNameLst>
                                      </p:cBhvr>
                                      <p:to>
                                        <p:strVal val="visible"/>
                                      </p:to>
                                    </p:set>
                                    <p:animEffect transition="in" filter="circle(in)">
                                      <p:cBhvr>
                                        <p:cTn id="95" dur="1000"/>
                                        <p:tgtEl>
                                          <p:spTgt spid="141"/>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158"/>
                                        </p:tgtEl>
                                        <p:attrNameLst>
                                          <p:attrName>style.visibility</p:attrName>
                                        </p:attrNameLst>
                                      </p:cBhvr>
                                      <p:to>
                                        <p:strVal val="visible"/>
                                      </p:to>
                                    </p:set>
                                    <p:animEffect transition="in" filter="dissolve">
                                      <p:cBhvr>
                                        <p:cTn id="100" dur="500"/>
                                        <p:tgtEl>
                                          <p:spTgt spid="15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43"/>
                                        </p:tgtEl>
                                        <p:attrNameLst>
                                          <p:attrName>style.visibility</p:attrName>
                                        </p:attrNameLst>
                                      </p:cBhvr>
                                      <p:to>
                                        <p:strVal val="visible"/>
                                      </p:to>
                                    </p:set>
                                    <p:animEffect transition="in" filter="dissolve">
                                      <p:cBhvr>
                                        <p:cTn id="103" dur="500"/>
                                        <p:tgtEl>
                                          <p:spTgt spid="143"/>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57"/>
                                        </p:tgtEl>
                                        <p:attrNameLst>
                                          <p:attrName>style.visibility</p:attrName>
                                        </p:attrNameLst>
                                      </p:cBhvr>
                                      <p:to>
                                        <p:strVal val="visible"/>
                                      </p:to>
                                    </p:set>
                                    <p:animEffect transition="in" filter="dissolve">
                                      <p:cBhvr>
                                        <p:cTn id="106" dur="500"/>
                                        <p:tgtEl>
                                          <p:spTgt spid="157"/>
                                        </p:tgtEl>
                                      </p:cBhvr>
                                    </p:animEffect>
                                  </p:childTnLst>
                                </p:cTn>
                              </p:par>
                              <p:par>
                                <p:cTn id="107" presetID="9" presetClass="entr" presetSubtype="0" fill="hold" nodeType="withEffect">
                                  <p:stCondLst>
                                    <p:cond delay="0"/>
                                  </p:stCondLst>
                                  <p:childTnLst>
                                    <p:set>
                                      <p:cBhvr>
                                        <p:cTn id="108" dur="1" fill="hold">
                                          <p:stCondLst>
                                            <p:cond delay="0"/>
                                          </p:stCondLst>
                                        </p:cTn>
                                        <p:tgtEl>
                                          <p:spTgt spid="160"/>
                                        </p:tgtEl>
                                        <p:attrNameLst>
                                          <p:attrName>style.visibility</p:attrName>
                                        </p:attrNameLst>
                                      </p:cBhvr>
                                      <p:to>
                                        <p:strVal val="visible"/>
                                      </p:to>
                                    </p:set>
                                    <p:animEffect transition="in" filter="dissolve">
                                      <p:cBhvr>
                                        <p:cTn id="109" dur="500"/>
                                        <p:tgtEl>
                                          <p:spTgt spid="160"/>
                                        </p:tgtEl>
                                      </p:cBhvr>
                                    </p:animEffect>
                                  </p:childTnLst>
                                </p:cTn>
                              </p:par>
                              <p:par>
                                <p:cTn id="110" presetID="9" presetClass="entr" presetSubtype="0" fill="hold" nodeType="withEffect">
                                  <p:stCondLst>
                                    <p:cond delay="0"/>
                                  </p:stCondLst>
                                  <p:childTnLst>
                                    <p:set>
                                      <p:cBhvr>
                                        <p:cTn id="111" dur="1" fill="hold">
                                          <p:stCondLst>
                                            <p:cond delay="0"/>
                                          </p:stCondLst>
                                        </p:cTn>
                                        <p:tgtEl>
                                          <p:spTgt spid="159"/>
                                        </p:tgtEl>
                                        <p:attrNameLst>
                                          <p:attrName>style.visibility</p:attrName>
                                        </p:attrNameLst>
                                      </p:cBhvr>
                                      <p:to>
                                        <p:strVal val="visible"/>
                                      </p:to>
                                    </p:set>
                                    <p:animEffect transition="in" filter="dissolve">
                                      <p:cBhvr>
                                        <p:cTn id="112" dur="500"/>
                                        <p:tgtEl>
                                          <p:spTgt spid="159"/>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dissolve">
                                      <p:cBhvr>
                                        <p:cTn id="117" dur="500"/>
                                        <p:tgtEl>
                                          <p:spTgt spid="145"/>
                                        </p:tgtEl>
                                      </p:cBhvr>
                                    </p:animEffect>
                                  </p:childTnLst>
                                </p:cTn>
                              </p:par>
                            </p:childTnLst>
                          </p:cTn>
                        </p:par>
                        <p:par>
                          <p:cTn id="118" fill="hold">
                            <p:stCondLst>
                              <p:cond delay="500"/>
                            </p:stCondLst>
                            <p:childTnLst>
                              <p:par>
                                <p:cTn id="119" presetID="9" presetClass="entr" presetSubtype="0" fill="hold" grpId="0" nodeType="afterEffect">
                                  <p:stCondLst>
                                    <p:cond delay="0"/>
                                  </p:stCondLst>
                                  <p:childTnLst>
                                    <p:set>
                                      <p:cBhvr>
                                        <p:cTn id="120" dur="1" fill="hold">
                                          <p:stCondLst>
                                            <p:cond delay="0"/>
                                          </p:stCondLst>
                                        </p:cTn>
                                        <p:tgtEl>
                                          <p:spTgt spid="147"/>
                                        </p:tgtEl>
                                        <p:attrNameLst>
                                          <p:attrName>style.visibility</p:attrName>
                                        </p:attrNameLst>
                                      </p:cBhvr>
                                      <p:to>
                                        <p:strVal val="visible"/>
                                      </p:to>
                                    </p:set>
                                    <p:animEffect transition="in" filter="dissolve">
                                      <p:cBhvr>
                                        <p:cTn id="121" dur="500"/>
                                        <p:tgtEl>
                                          <p:spTgt spid="147"/>
                                        </p:tgtEl>
                                      </p:cBhvr>
                                    </p:animEffect>
                                  </p:childTnLst>
                                </p:cTn>
                              </p:par>
                              <p:par>
                                <p:cTn id="122" presetID="9" presetClass="entr" presetSubtype="0" fill="hold" nodeType="with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dissolve">
                                      <p:cBhvr>
                                        <p:cTn id="124" dur="500"/>
                                        <p:tgtEl>
                                          <p:spTgt spid="14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162"/>
                                        </p:tgtEl>
                                        <p:attrNameLst>
                                          <p:attrName>style.visibility</p:attrName>
                                        </p:attrNameLst>
                                      </p:cBhvr>
                                      <p:to>
                                        <p:strVal val="visible"/>
                                      </p:to>
                                    </p:set>
                                    <p:animEffect transition="in" filter="dissolve">
                                      <p:cBhvr>
                                        <p:cTn id="129" dur="500"/>
                                        <p:tgtEl>
                                          <p:spTgt spid="162"/>
                                        </p:tgtEl>
                                      </p:cBhvr>
                                    </p:animEffect>
                                  </p:childTnLst>
                                </p:cTn>
                              </p:par>
                              <p:par>
                                <p:cTn id="130" presetID="9" presetClass="entr" presetSubtype="0" fill="hold" nodeType="withEffect">
                                  <p:stCondLst>
                                    <p:cond delay="0"/>
                                  </p:stCondLst>
                                  <p:childTnLst>
                                    <p:set>
                                      <p:cBhvr>
                                        <p:cTn id="131" dur="1" fill="hold">
                                          <p:stCondLst>
                                            <p:cond delay="0"/>
                                          </p:stCondLst>
                                        </p:cTn>
                                        <p:tgtEl>
                                          <p:spTgt spid="161"/>
                                        </p:tgtEl>
                                        <p:attrNameLst>
                                          <p:attrName>style.visibility</p:attrName>
                                        </p:attrNameLst>
                                      </p:cBhvr>
                                      <p:to>
                                        <p:strVal val="visible"/>
                                      </p:to>
                                    </p:set>
                                    <p:animEffect transition="in" filter="dissolve">
                                      <p:cBhvr>
                                        <p:cTn id="132" dur="500"/>
                                        <p:tgtEl>
                                          <p:spTgt spid="161"/>
                                        </p:tgtEl>
                                      </p:cBhvr>
                                    </p:animEffect>
                                  </p:childTnLst>
                                </p:cTn>
                              </p:par>
                            </p:childTnLst>
                          </p:cTn>
                        </p:par>
                        <p:par>
                          <p:cTn id="133" fill="hold">
                            <p:stCondLst>
                              <p:cond delay="500"/>
                            </p:stCondLst>
                            <p:childTnLst>
                              <p:par>
                                <p:cTn id="134" presetID="9" presetClass="entr" presetSubtype="0" fill="hold" nodeType="after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dissolve">
                                      <p:cBhvr>
                                        <p:cTn id="136" dur="500"/>
                                        <p:tgtEl>
                                          <p:spTgt spid="148"/>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1" grpId="0" animBg="1"/>
      <p:bldP spid="122" grpId="0" animBg="1"/>
      <p:bldP spid="123" grpId="0" animBg="1"/>
      <p:bldP spid="124" grpId="0" animBg="1"/>
      <p:bldP spid="125" grpId="0" animBg="1"/>
      <p:bldP spid="131" grpId="0" animBg="1"/>
      <p:bldP spid="136" grpId="0"/>
      <p:bldP spid="139" grpId="0" animBg="1"/>
      <p:bldP spid="143" grpId="0" animBg="1"/>
      <p:bldP spid="144" grpId="0"/>
      <p:bldP spid="145" grpId="0" animBg="1"/>
      <p:bldP spid="147" grpId="0"/>
      <p:bldP spid="149" grpId="0" animBg="1"/>
      <p:bldP spid="150" grpId="0" animBg="1"/>
      <p:bldP spid="151" grpId="0" animBg="1"/>
      <p:bldP spid="152" grpId="0" animBg="1"/>
      <p:bldP spid="153" grpId="0" animBg="1"/>
      <p:bldP spid="154" grpId="0" animBg="1"/>
      <p:bldP spid="155" grpId="0" animBg="1"/>
      <p:bldP spid="156" grpId="0" animBg="1"/>
      <p:bldP spid="157"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Performance Compared To MWPM</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lang="en-US" dirty="0" err="1"/>
              <a:t>Astrea</a:t>
            </a:r>
            <a:r>
              <a:rPr lang="en-US" dirty="0"/>
              <a:t>-G has comparable accuracy to MWPM, within 2.5x of its LER</a:t>
            </a:r>
          </a:p>
        </p:txBody>
      </p:sp>
      <p:pic>
        <p:nvPicPr>
          <p:cNvPr id="7" name="Picture 6">
            <a:extLst>
              <a:ext uri="{FF2B5EF4-FFF2-40B4-BE49-F238E27FC236}">
                <a16:creationId xmlns:a16="http://schemas.microsoft.com/office/drawing/2014/main" id="{827068D5-9986-33C5-D300-86F0ACB869C0}"/>
              </a:ext>
            </a:extLst>
          </p:cNvPr>
          <p:cNvPicPr>
            <a:picLocks noChangeAspect="1"/>
          </p:cNvPicPr>
          <p:nvPr/>
        </p:nvPicPr>
        <p:blipFill>
          <a:blip r:embed="rId3"/>
          <a:stretch>
            <a:fillRect/>
          </a:stretch>
        </p:blipFill>
        <p:spPr>
          <a:xfrm>
            <a:off x="609751" y="2004818"/>
            <a:ext cx="5113638" cy="2827541"/>
          </a:xfrm>
          <a:prstGeom prst="rect">
            <a:avLst/>
          </a:prstGeom>
        </p:spPr>
      </p:pic>
      <p:pic>
        <p:nvPicPr>
          <p:cNvPr id="9" name="Picture 8">
            <a:extLst>
              <a:ext uri="{FF2B5EF4-FFF2-40B4-BE49-F238E27FC236}">
                <a16:creationId xmlns:a16="http://schemas.microsoft.com/office/drawing/2014/main" id="{C58208F3-86DC-D688-BE56-3B5BBEE1DCA3}"/>
              </a:ext>
            </a:extLst>
          </p:cNvPr>
          <p:cNvPicPr>
            <a:picLocks noChangeAspect="1"/>
          </p:cNvPicPr>
          <p:nvPr/>
        </p:nvPicPr>
        <p:blipFill>
          <a:blip r:embed="rId4"/>
          <a:stretch>
            <a:fillRect/>
          </a:stretch>
        </p:blipFill>
        <p:spPr>
          <a:xfrm>
            <a:off x="6096000" y="2004818"/>
            <a:ext cx="5113638" cy="2794663"/>
          </a:xfrm>
          <a:prstGeom prst="rect">
            <a:avLst/>
          </a:prstGeom>
        </p:spPr>
      </p:pic>
      <p:sp>
        <p:nvSpPr>
          <p:cNvPr id="11" name="TextBox 10">
            <a:extLst>
              <a:ext uri="{FF2B5EF4-FFF2-40B4-BE49-F238E27FC236}">
                <a16:creationId xmlns:a16="http://schemas.microsoft.com/office/drawing/2014/main" id="{EB4AF30D-4C61-96E3-F1BB-028091E99768}"/>
              </a:ext>
            </a:extLst>
          </p:cNvPr>
          <p:cNvSpPr txBox="1"/>
          <p:nvPr/>
        </p:nvSpPr>
        <p:spPr>
          <a:xfrm>
            <a:off x="609752" y="4799481"/>
            <a:ext cx="5486248" cy="400110"/>
          </a:xfrm>
          <a:prstGeom prst="rect">
            <a:avLst/>
          </a:prstGeom>
          <a:noFill/>
        </p:spPr>
        <p:txBody>
          <a:bodyPr wrap="square" rtlCol="0">
            <a:spAutoFit/>
          </a:bodyPr>
          <a:lstStyle/>
          <a:p>
            <a:pPr algn="ctr"/>
            <a:r>
              <a:rPr lang="en-US" sz="2000" dirty="0">
                <a:solidFill>
                  <a:srgbClr val="EF255B"/>
                </a:solidFill>
                <a:latin typeface="Meiryo" panose="020B0604030504040204" pitchFamily="34" charset="-128"/>
                <a:ea typeface="Meiryo" panose="020B0604030504040204" pitchFamily="34" charset="-128"/>
              </a:rPr>
              <a:t>Equal accuracy to MWPM for </a:t>
            </a:r>
            <a:r>
              <a:rPr lang="en-US" sz="2000" i="1" dirty="0">
                <a:solidFill>
                  <a:srgbClr val="EF255B"/>
                </a:solidFill>
                <a:latin typeface="Meiryo" panose="020B0604030504040204" pitchFamily="34" charset="-128"/>
                <a:ea typeface="Meiryo" panose="020B0604030504040204" pitchFamily="34" charset="-128"/>
              </a:rPr>
              <a:t>d</a:t>
            </a:r>
            <a:r>
              <a:rPr lang="en-US" sz="2000" dirty="0">
                <a:solidFill>
                  <a:srgbClr val="EF255B"/>
                </a:solidFill>
                <a:latin typeface="Meiryo" panose="020B0604030504040204" pitchFamily="34" charset="-128"/>
                <a:ea typeface="Meiryo" panose="020B0604030504040204" pitchFamily="34" charset="-128"/>
              </a:rPr>
              <a:t> = 7</a:t>
            </a:r>
          </a:p>
        </p:txBody>
      </p:sp>
      <p:sp>
        <p:nvSpPr>
          <p:cNvPr id="12" name="TextBox 11">
            <a:extLst>
              <a:ext uri="{FF2B5EF4-FFF2-40B4-BE49-F238E27FC236}">
                <a16:creationId xmlns:a16="http://schemas.microsoft.com/office/drawing/2014/main" id="{4D9B5E54-5CD6-D445-6279-8B1C535C3E88}"/>
              </a:ext>
            </a:extLst>
          </p:cNvPr>
          <p:cNvSpPr txBox="1"/>
          <p:nvPr/>
        </p:nvSpPr>
        <p:spPr>
          <a:xfrm>
            <a:off x="6096001" y="4799481"/>
            <a:ext cx="5113637" cy="400110"/>
          </a:xfrm>
          <a:prstGeom prst="rect">
            <a:avLst/>
          </a:prstGeom>
          <a:noFill/>
        </p:spPr>
        <p:txBody>
          <a:bodyPr wrap="square" rtlCol="0">
            <a:spAutoFit/>
          </a:bodyPr>
          <a:lstStyle/>
          <a:p>
            <a:pPr algn="ctr"/>
            <a:r>
              <a:rPr lang="en-US" sz="2000" dirty="0">
                <a:solidFill>
                  <a:srgbClr val="EF255B"/>
                </a:solidFill>
                <a:latin typeface="Meiryo" panose="020B0604030504040204" pitchFamily="34" charset="-128"/>
                <a:ea typeface="Meiryo" panose="020B0604030504040204" pitchFamily="34" charset="-128"/>
              </a:rPr>
              <a:t>Within 2.5x of MWPM for </a:t>
            </a:r>
            <a:r>
              <a:rPr lang="en-US" sz="2000" i="1" dirty="0">
                <a:solidFill>
                  <a:srgbClr val="EF255B"/>
                </a:solidFill>
                <a:latin typeface="Meiryo" panose="020B0604030504040204" pitchFamily="34" charset="-128"/>
                <a:ea typeface="Meiryo" panose="020B0604030504040204" pitchFamily="34" charset="-128"/>
              </a:rPr>
              <a:t>d</a:t>
            </a:r>
            <a:r>
              <a:rPr lang="en-US" sz="2000" dirty="0">
                <a:solidFill>
                  <a:srgbClr val="EF255B"/>
                </a:solidFill>
                <a:latin typeface="Meiryo" panose="020B0604030504040204" pitchFamily="34" charset="-128"/>
                <a:ea typeface="Meiryo" panose="020B0604030504040204" pitchFamily="34" charset="-128"/>
              </a:rPr>
              <a:t> = 9</a:t>
            </a:r>
          </a:p>
        </p:txBody>
      </p:sp>
    </p:spTree>
    <p:extLst>
      <p:ext uri="{BB962C8B-B14F-4D97-AF65-F5344CB8AC3E}">
        <p14:creationId xmlns:p14="http://schemas.microsoft.com/office/powerpoint/2010/main" val="9495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Astrea</a:t>
            </a: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-G Under Tighter Constraints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white"/>
                </a:solidFill>
                <a:effectLst/>
                <a:uLnTx/>
                <a:uFillTx/>
                <a:latin typeface="Calibri"/>
                <a:ea typeface="+mn-ea"/>
                <a:cs typeface="+mn-cs"/>
              </a:rPr>
              <a:t>Astrea</a:t>
            </a:r>
            <a:r>
              <a:rPr kumimoji="0" lang="en-US" sz="2400" b="0" i="0" u="none" strike="noStrike" kern="0" cap="none" spc="0" normalizeH="0" baseline="0" noProof="0" dirty="0">
                <a:ln>
                  <a:noFill/>
                </a:ln>
                <a:solidFill>
                  <a:prstClr val="white"/>
                </a:solidFill>
                <a:effectLst/>
                <a:uLnTx/>
                <a:uFillTx/>
                <a:latin typeface="Calibri"/>
                <a:ea typeface="+mn-ea"/>
                <a:cs typeface="+mn-cs"/>
              </a:rPr>
              <a:t>-G works fine even below 1us</a:t>
            </a:r>
          </a:p>
        </p:txBody>
      </p:sp>
      <p:pic>
        <p:nvPicPr>
          <p:cNvPr id="24" name="Picture 23">
            <a:extLst>
              <a:ext uri="{FF2B5EF4-FFF2-40B4-BE49-F238E27FC236}">
                <a16:creationId xmlns:a16="http://schemas.microsoft.com/office/drawing/2014/main" id="{C1B9D4D6-53F0-0884-70C5-4F2BC535FBB4}"/>
              </a:ext>
            </a:extLst>
          </p:cNvPr>
          <p:cNvPicPr>
            <a:picLocks noChangeAspect="1"/>
          </p:cNvPicPr>
          <p:nvPr/>
        </p:nvPicPr>
        <p:blipFill>
          <a:blip r:embed="rId3"/>
          <a:stretch>
            <a:fillRect/>
          </a:stretch>
        </p:blipFill>
        <p:spPr>
          <a:xfrm>
            <a:off x="1910292" y="1715203"/>
            <a:ext cx="8829283" cy="2311721"/>
          </a:xfrm>
          <a:prstGeom prst="rect">
            <a:avLst/>
          </a:prstGeom>
        </p:spPr>
      </p:pic>
      <p:sp>
        <p:nvSpPr>
          <p:cNvPr id="33" name="Oval 32">
            <a:extLst>
              <a:ext uri="{FF2B5EF4-FFF2-40B4-BE49-F238E27FC236}">
                <a16:creationId xmlns:a16="http://schemas.microsoft.com/office/drawing/2014/main" id="{082D1923-D8BB-5DF8-480C-A55C9F3BBB9F}"/>
              </a:ext>
            </a:extLst>
          </p:cNvPr>
          <p:cNvSpPr/>
          <p:nvPr/>
        </p:nvSpPr>
        <p:spPr>
          <a:xfrm>
            <a:off x="5410534" y="4408187"/>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D4FD05A8-1787-6D42-F118-F1B66AC325F9}"/>
              </a:ext>
            </a:extLst>
          </p:cNvPr>
          <p:cNvCxnSpPr>
            <a:cxnSpLocks/>
            <a:endCxn id="35" idx="0"/>
          </p:cNvCxnSpPr>
          <p:nvPr/>
        </p:nvCxnSpPr>
        <p:spPr>
          <a:xfrm>
            <a:off x="4195710" y="3941237"/>
            <a:ext cx="0" cy="746725"/>
          </a:xfrm>
          <a:prstGeom prst="straightConnector1">
            <a:avLst/>
          </a:prstGeom>
          <a:noFill/>
          <a:ln w="38100" cap="flat" cmpd="sng" algn="ctr">
            <a:solidFill>
              <a:sysClr val="windowText" lastClr="000000"/>
            </a:solidFill>
            <a:prstDash val="solid"/>
            <a:miter lim="800000"/>
            <a:tailEnd type="triangle"/>
          </a:ln>
          <a:effectLst/>
        </p:spPr>
      </p:cxnSp>
      <p:sp>
        <p:nvSpPr>
          <p:cNvPr id="35" name="TextBox 34">
            <a:extLst>
              <a:ext uri="{FF2B5EF4-FFF2-40B4-BE49-F238E27FC236}">
                <a16:creationId xmlns:a16="http://schemas.microsoft.com/office/drawing/2014/main" id="{7E5DC76C-59FA-A055-BD5E-6A4A9845E2D1}"/>
              </a:ext>
            </a:extLst>
          </p:cNvPr>
          <p:cNvSpPr txBox="1"/>
          <p:nvPr/>
        </p:nvSpPr>
        <p:spPr>
          <a:xfrm>
            <a:off x="3002691" y="4687962"/>
            <a:ext cx="2386038" cy="461665"/>
          </a:xfrm>
          <a:prstGeom prst="rect">
            <a:avLst/>
          </a:prstGeom>
          <a:noFill/>
        </p:spPr>
        <p:txBody>
          <a:bodyPr wrap="none" rtlCol="0">
            <a:spAutoFit/>
          </a:bodyPr>
          <a:lstStyle/>
          <a:p>
            <a:r>
              <a:rPr lang="en-US" sz="2400" dirty="0">
                <a:solidFill>
                  <a:prstClr val="black"/>
                </a:solidFill>
                <a:latin typeface="Meiryo" panose="020B0604030504040204" pitchFamily="34" charset="-128"/>
                <a:ea typeface="Meiryo" panose="020B0604030504040204" pitchFamily="34" charset="-128"/>
              </a:rPr>
              <a:t>Extra time for:</a:t>
            </a:r>
          </a:p>
        </p:txBody>
      </p:sp>
      <p:pic>
        <p:nvPicPr>
          <p:cNvPr id="36" name="Picture 2" descr="Signal Icons &amp; Symbols">
            <a:extLst>
              <a:ext uri="{FF2B5EF4-FFF2-40B4-BE49-F238E27FC236}">
                <a16:creationId xmlns:a16="http://schemas.microsoft.com/office/drawing/2014/main" id="{FAF3B73E-021F-4CA0-F5D0-E8898CAC1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729" y="4380251"/>
            <a:ext cx="970271" cy="97027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AD35D507-597D-0E2E-240A-A7BD8DD8CE61}"/>
              </a:ext>
            </a:extLst>
          </p:cNvPr>
          <p:cNvSpPr/>
          <p:nvPr/>
        </p:nvSpPr>
        <p:spPr>
          <a:xfrm>
            <a:off x="7703345" y="4402161"/>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FE61DDD-9A8F-24AD-1D28-1489E8064DB9}"/>
              </a:ext>
            </a:extLst>
          </p:cNvPr>
          <p:cNvSpPr/>
          <p:nvPr/>
        </p:nvSpPr>
        <p:spPr>
          <a:xfrm>
            <a:off x="6568820" y="4402162"/>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Calibri" panose="020F0502020204030204"/>
              <a:ea typeface="+mn-ea"/>
              <a:cs typeface="+mn-cs"/>
            </a:endParaRPr>
          </a:p>
        </p:txBody>
      </p:sp>
      <p:pic>
        <p:nvPicPr>
          <p:cNvPr id="39" name="Picture 4" descr="Business, cable, connector, ethernet, phone, telephone, wire icon -  Download on Iconfinder">
            <a:extLst>
              <a:ext uri="{FF2B5EF4-FFF2-40B4-BE49-F238E27FC236}">
                <a16:creationId xmlns:a16="http://schemas.microsoft.com/office/drawing/2014/main" id="{19984521-B2C6-D0E6-5F25-970064A07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820" y="440216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Write-Memory Icons - Free SVG &amp; PNG Write-Memory Images - Noun Project">
            <a:extLst>
              <a:ext uri="{FF2B5EF4-FFF2-40B4-BE49-F238E27FC236}">
                <a16:creationId xmlns:a16="http://schemas.microsoft.com/office/drawing/2014/main" id="{C9AB67D1-0F52-34C9-A64A-39FC9BEAE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767" y="4473445"/>
            <a:ext cx="771832" cy="77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par>
                                <p:cTn id="17" presetID="9"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ssolve">
                                      <p:cBhvr>
                                        <p:cTn id="24" dur="500"/>
                                        <p:tgtEl>
                                          <p:spTgt spid="38"/>
                                        </p:tgtEl>
                                      </p:cBhvr>
                                    </p:animEffect>
                                  </p:childTnLst>
                                </p:cTn>
                              </p:par>
                              <p:par>
                                <p:cTn id="25" presetID="9"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ssolv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5" grpId="0"/>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Summary</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Hardware decoders are becoming more common</a:t>
            </a:r>
            <a:r>
              <a:rPr kumimoji="0" lang="en-US" sz="2400" b="0" i="0" u="none" strike="noStrike" kern="0" cap="none" spc="0" normalizeH="0" noProof="0" dirty="0">
                <a:ln>
                  <a:noFill/>
                </a:ln>
                <a:solidFill>
                  <a:prstClr val="white"/>
                </a:solidFill>
                <a:effectLst/>
                <a:uLnTx/>
                <a:uFillTx/>
                <a:latin typeface="Calibri"/>
                <a:ea typeface="+mn-ea"/>
                <a:cs typeface="+mn-cs"/>
              </a:rPr>
              <a:t> in QEC</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68BF0B77-C45E-9F0C-1FC4-5DC62872E374}"/>
              </a:ext>
            </a:extLst>
          </p:cNvPr>
          <p:cNvGrpSpPr/>
          <p:nvPr/>
        </p:nvGrpSpPr>
        <p:grpSpPr>
          <a:xfrm rot="2702852">
            <a:off x="996435" y="1757684"/>
            <a:ext cx="2057631" cy="2053011"/>
            <a:chOff x="6701171" y="2310499"/>
            <a:chExt cx="2057631" cy="2053011"/>
          </a:xfrm>
          <a:noFill/>
        </p:grpSpPr>
        <p:sp>
          <p:nvSpPr>
            <p:cNvPr id="4" name="Rectangle 3">
              <a:extLst>
                <a:ext uri="{FF2B5EF4-FFF2-40B4-BE49-F238E27FC236}">
                  <a16:creationId xmlns:a16="http://schemas.microsoft.com/office/drawing/2014/main" id="{D93F62A1-CCD7-A2C5-88A3-86CA14B7DEF2}"/>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Rectangle 4">
              <a:extLst>
                <a:ext uri="{FF2B5EF4-FFF2-40B4-BE49-F238E27FC236}">
                  <a16:creationId xmlns:a16="http://schemas.microsoft.com/office/drawing/2014/main" id="{1C0D6B15-3F85-E6EE-C8BB-5ADFD32509D8}"/>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Rectangle 5">
              <a:extLst>
                <a:ext uri="{FF2B5EF4-FFF2-40B4-BE49-F238E27FC236}">
                  <a16:creationId xmlns:a16="http://schemas.microsoft.com/office/drawing/2014/main" id="{020D9D9C-EB9D-7E96-470A-4C37D2342D8E}"/>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Rectangle 6">
              <a:extLst>
                <a:ext uri="{FF2B5EF4-FFF2-40B4-BE49-F238E27FC236}">
                  <a16:creationId xmlns:a16="http://schemas.microsoft.com/office/drawing/2014/main" id="{B5988FB8-7680-40F6-F574-7F321C465E1C}"/>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Rectangle 8">
              <a:extLst>
                <a:ext uri="{FF2B5EF4-FFF2-40B4-BE49-F238E27FC236}">
                  <a16:creationId xmlns:a16="http://schemas.microsoft.com/office/drawing/2014/main" id="{70AC678E-B7C5-D25F-D739-9CDA028F8759}"/>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Rectangle 10">
              <a:extLst>
                <a:ext uri="{FF2B5EF4-FFF2-40B4-BE49-F238E27FC236}">
                  <a16:creationId xmlns:a16="http://schemas.microsoft.com/office/drawing/2014/main" id="{49D6D7C5-D7EC-78C0-B919-AC2DC901E60A}"/>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Rectangle 11">
              <a:extLst>
                <a:ext uri="{FF2B5EF4-FFF2-40B4-BE49-F238E27FC236}">
                  <a16:creationId xmlns:a16="http://schemas.microsoft.com/office/drawing/2014/main" id="{EB32EA59-769D-D952-880F-8ADCBC175742}"/>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Rectangle 12">
              <a:extLst>
                <a:ext uri="{FF2B5EF4-FFF2-40B4-BE49-F238E27FC236}">
                  <a16:creationId xmlns:a16="http://schemas.microsoft.com/office/drawing/2014/main" id="{9A9C3A8E-9C1D-58A1-5268-022044FA183E}"/>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Flowchart: Connector 154">
              <a:extLst>
                <a:ext uri="{FF2B5EF4-FFF2-40B4-BE49-F238E27FC236}">
                  <a16:creationId xmlns:a16="http://schemas.microsoft.com/office/drawing/2014/main" id="{7CD08E95-B0CA-BCA6-6E07-B28BC65C944F}"/>
                </a:ext>
              </a:extLst>
            </p:cNvPr>
            <p:cNvSpPr/>
            <p:nvPr/>
          </p:nvSpPr>
          <p:spPr>
            <a:xfrm>
              <a:off x="76158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Flowchart: Connector 156">
              <a:extLst>
                <a:ext uri="{FF2B5EF4-FFF2-40B4-BE49-F238E27FC236}">
                  <a16:creationId xmlns:a16="http://schemas.microsoft.com/office/drawing/2014/main" id="{0E7564AE-1238-1C95-E360-E820FED80E2A}"/>
                </a:ext>
              </a:extLst>
            </p:cNvPr>
            <p:cNvSpPr/>
            <p:nvPr/>
          </p:nvSpPr>
          <p:spPr>
            <a:xfrm>
              <a:off x="7147980"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6" name="Flowchart: Connector 157">
              <a:extLst>
                <a:ext uri="{FF2B5EF4-FFF2-40B4-BE49-F238E27FC236}">
                  <a16:creationId xmlns:a16="http://schemas.microsoft.com/office/drawing/2014/main" id="{ADC654A8-0389-61A7-2302-2792F9268F23}"/>
                </a:ext>
              </a:extLst>
            </p:cNvPr>
            <p:cNvSpPr/>
            <p:nvPr/>
          </p:nvSpPr>
          <p:spPr>
            <a:xfrm>
              <a:off x="8073002"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7" name="Flowchart: Connector 158">
              <a:extLst>
                <a:ext uri="{FF2B5EF4-FFF2-40B4-BE49-F238E27FC236}">
                  <a16:creationId xmlns:a16="http://schemas.microsoft.com/office/drawing/2014/main" id="{0AD0BD3F-D221-6721-4FFB-AAE2ECE42AF1}"/>
                </a:ext>
              </a:extLst>
            </p:cNvPr>
            <p:cNvSpPr/>
            <p:nvPr/>
          </p:nvSpPr>
          <p:spPr>
            <a:xfrm>
              <a:off x="6701402" y="32248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8" name="Flowchart: Connector 159">
              <a:extLst>
                <a:ext uri="{FF2B5EF4-FFF2-40B4-BE49-F238E27FC236}">
                  <a16:creationId xmlns:a16="http://schemas.microsoft.com/office/drawing/2014/main" id="{7BC27AFA-9776-0F94-A6E4-5C74EA376302}"/>
                </a:ext>
              </a:extLst>
            </p:cNvPr>
            <p:cNvSpPr/>
            <p:nvPr/>
          </p:nvSpPr>
          <p:spPr>
            <a:xfrm>
              <a:off x="7605411"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9" name="Flowchart: Connector 160">
              <a:extLst>
                <a:ext uri="{FF2B5EF4-FFF2-40B4-BE49-F238E27FC236}">
                  <a16:creationId xmlns:a16="http://schemas.microsoft.com/office/drawing/2014/main" id="{6F259951-7D29-C6CD-2D3A-DEEEDF64BA27}"/>
                </a:ext>
              </a:extLst>
            </p:cNvPr>
            <p:cNvSpPr/>
            <p:nvPr/>
          </p:nvSpPr>
          <p:spPr>
            <a:xfrm>
              <a:off x="8530202"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0" name="Flowchart: Connector 161">
              <a:extLst>
                <a:ext uri="{FF2B5EF4-FFF2-40B4-BE49-F238E27FC236}">
                  <a16:creationId xmlns:a16="http://schemas.microsoft.com/office/drawing/2014/main" id="{A751BDAF-96C1-7293-AB61-7974E393580B}"/>
                </a:ext>
              </a:extLst>
            </p:cNvPr>
            <p:cNvSpPr/>
            <p:nvPr/>
          </p:nvSpPr>
          <p:spPr>
            <a:xfrm>
              <a:off x="7147980"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 name="Flowchart: Connector 162">
              <a:extLst>
                <a:ext uri="{FF2B5EF4-FFF2-40B4-BE49-F238E27FC236}">
                  <a16:creationId xmlns:a16="http://schemas.microsoft.com/office/drawing/2014/main" id="{656D1144-9233-1ED5-F9DF-B92B5E1F4B42}"/>
                </a:ext>
              </a:extLst>
            </p:cNvPr>
            <p:cNvSpPr/>
            <p:nvPr/>
          </p:nvSpPr>
          <p:spPr>
            <a:xfrm>
              <a:off x="8073002"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 name="Flowchart: Connector 164">
              <a:extLst>
                <a:ext uri="{FF2B5EF4-FFF2-40B4-BE49-F238E27FC236}">
                  <a16:creationId xmlns:a16="http://schemas.microsoft.com/office/drawing/2014/main" id="{99F707B3-45C7-1958-2731-DF88B75FD4C0}"/>
                </a:ext>
              </a:extLst>
            </p:cNvPr>
            <p:cNvSpPr/>
            <p:nvPr/>
          </p:nvSpPr>
          <p:spPr>
            <a:xfrm>
              <a:off x="76158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 name="Flowchart: Connector 166">
              <a:extLst>
                <a:ext uri="{FF2B5EF4-FFF2-40B4-BE49-F238E27FC236}">
                  <a16:creationId xmlns:a16="http://schemas.microsoft.com/office/drawing/2014/main" id="{B2D01AEB-C9E0-0E7B-8E0A-57D54DFE7FFE}"/>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 name="Flowchart: Connector 169">
              <a:extLst>
                <a:ext uri="{FF2B5EF4-FFF2-40B4-BE49-F238E27FC236}">
                  <a16:creationId xmlns:a16="http://schemas.microsoft.com/office/drawing/2014/main" id="{AC803F64-5915-698C-C5F2-2CA9DB29B058}"/>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 name="Flowchart: Connector 170">
              <a:extLst>
                <a:ext uri="{FF2B5EF4-FFF2-40B4-BE49-F238E27FC236}">
                  <a16:creationId xmlns:a16="http://schemas.microsoft.com/office/drawing/2014/main" id="{E33764D8-4168-9E55-D6E1-AC6D3A4E5CDA}"/>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 name="Flowchart: Connector 171">
              <a:extLst>
                <a:ext uri="{FF2B5EF4-FFF2-40B4-BE49-F238E27FC236}">
                  <a16:creationId xmlns:a16="http://schemas.microsoft.com/office/drawing/2014/main" id="{B9CC36F6-318D-3E6D-2EE3-11FA2FFE8B33}"/>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 name="Flowchart: Connector 172">
              <a:extLst>
                <a:ext uri="{FF2B5EF4-FFF2-40B4-BE49-F238E27FC236}">
                  <a16:creationId xmlns:a16="http://schemas.microsoft.com/office/drawing/2014/main" id="{00F2D8CA-DA43-1AF1-AFCE-0F84F9C55E5B}"/>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9" name="Flowchart: Connector 174">
              <a:extLst>
                <a:ext uri="{FF2B5EF4-FFF2-40B4-BE49-F238E27FC236}">
                  <a16:creationId xmlns:a16="http://schemas.microsoft.com/office/drawing/2014/main" id="{AFF81CDF-388C-A83E-9975-81849E6A37BF}"/>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 name="Flowchart: Connector 175">
              <a:extLst>
                <a:ext uri="{FF2B5EF4-FFF2-40B4-BE49-F238E27FC236}">
                  <a16:creationId xmlns:a16="http://schemas.microsoft.com/office/drawing/2014/main" id="{F6924918-4688-D660-10B3-0D835FC55F7B}"/>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1" name="Flowchart: Connector 177">
              <a:extLst>
                <a:ext uri="{FF2B5EF4-FFF2-40B4-BE49-F238E27FC236}">
                  <a16:creationId xmlns:a16="http://schemas.microsoft.com/office/drawing/2014/main" id="{C32A1C70-821A-00E2-D354-6C6E329F21A9}"/>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32" name="TextBox 31">
            <a:extLst>
              <a:ext uri="{FF2B5EF4-FFF2-40B4-BE49-F238E27FC236}">
                <a16:creationId xmlns:a16="http://schemas.microsoft.com/office/drawing/2014/main" id="{D9989BE4-9577-A2A1-F89B-B0A7645A5433}"/>
              </a:ext>
            </a:extLst>
          </p:cNvPr>
          <p:cNvSpPr txBox="1"/>
          <p:nvPr/>
        </p:nvSpPr>
        <p:spPr>
          <a:xfrm>
            <a:off x="1137115" y="3992872"/>
            <a:ext cx="1783467" cy="740777"/>
          </a:xfrm>
          <a:prstGeom prst="rect">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algn="ctr">
              <a:defRPr sz="2000" b="1">
                <a:solidFill>
                  <a:schemeClr val="bg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sym typeface="Wingdings" panose="05000000000000000000" pitchFamily="2" charset="2"/>
              </a:rPr>
              <a:t>Surface codes</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2050" name="Picture 2" descr="Real Time icon. Simple creative element. Filled monochrome Real Time icon  for templates, infographics and banners Stock Vector Image &amp; Art - Alamy">
            <a:extLst>
              <a:ext uri="{FF2B5EF4-FFF2-40B4-BE49-F238E27FC236}">
                <a16:creationId xmlns:a16="http://schemas.microsoft.com/office/drawing/2014/main" id="{1D01759C-337B-C409-130B-5F31E68D1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08" t="15372" r="17751" b="34924"/>
          <a:stretch/>
        </p:blipFill>
        <p:spPr bwMode="auto">
          <a:xfrm>
            <a:off x="3480715" y="1690557"/>
            <a:ext cx="2677885" cy="215843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0E50598-3101-0541-7339-7AB8C65DC19A}"/>
              </a:ext>
            </a:extLst>
          </p:cNvPr>
          <p:cNvSpPr txBox="1"/>
          <p:nvPr/>
        </p:nvSpPr>
        <p:spPr>
          <a:xfrm>
            <a:off x="3704318" y="3998083"/>
            <a:ext cx="2230677" cy="731516"/>
          </a:xfrm>
          <a:prstGeom prst="rect">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algn="ctr">
              <a:defRPr sz="2000" b="1">
                <a:solidFill>
                  <a:schemeClr val="bg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sym typeface="Wingdings" panose="05000000000000000000" pitchFamily="2" charset="2"/>
              </a:rPr>
              <a:t>Real-time decoding</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42" name="Group 41">
            <a:extLst>
              <a:ext uri="{FF2B5EF4-FFF2-40B4-BE49-F238E27FC236}">
                <a16:creationId xmlns:a16="http://schemas.microsoft.com/office/drawing/2014/main" id="{30066D4D-84B2-0F08-547E-227A976D5532}"/>
              </a:ext>
            </a:extLst>
          </p:cNvPr>
          <p:cNvGrpSpPr/>
          <p:nvPr/>
        </p:nvGrpSpPr>
        <p:grpSpPr>
          <a:xfrm>
            <a:off x="6749228" y="1833582"/>
            <a:ext cx="1783080" cy="2219247"/>
            <a:chOff x="5043594" y="3767685"/>
            <a:chExt cx="1783080" cy="2219247"/>
          </a:xfrm>
        </p:grpSpPr>
        <p:pic>
          <p:nvPicPr>
            <p:cNvPr id="43" name="Picture 4" descr="Lookup Table Icon">
              <a:extLst>
                <a:ext uri="{FF2B5EF4-FFF2-40B4-BE49-F238E27FC236}">
                  <a16:creationId xmlns:a16="http://schemas.microsoft.com/office/drawing/2014/main" id="{6466A7CC-8ED4-A7FA-0657-2E0CCB318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2" y="3767685"/>
              <a:ext cx="1405465" cy="1405465"/>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ular Callout 10">
              <a:extLst>
                <a:ext uri="{FF2B5EF4-FFF2-40B4-BE49-F238E27FC236}">
                  <a16:creationId xmlns:a16="http://schemas.microsoft.com/office/drawing/2014/main" id="{167FBD03-1D28-6BC7-3F92-538F20AE7E8A}"/>
                </a:ext>
              </a:extLst>
            </p:cNvPr>
            <p:cNvSpPr/>
            <p:nvPr/>
          </p:nvSpPr>
          <p:spPr>
            <a:xfrm>
              <a:off x="5043594" y="5173116"/>
              <a:ext cx="1783080" cy="813816"/>
            </a:xfrm>
            <a:prstGeom prst="wedgeRoundRectCallout">
              <a:avLst>
                <a:gd name="adj1" fmla="val -41475"/>
                <a:gd name="adj2" fmla="val -49150"/>
                <a:gd name="adj3" fmla="val 16667"/>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a:ln>
                    <a:noFill/>
                  </a:ln>
                  <a:solidFill>
                    <a:srgbClr val="4472C4">
                      <a:lumMod val="50000"/>
                    </a:srgbClr>
                  </a:solidFill>
                  <a:effectLst/>
                  <a:uLnTx/>
                  <a:uFillTx/>
                </a:rPr>
                <a:t>Lookup</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i="1" kern="0" dirty="0">
                  <a:solidFill>
                    <a:srgbClr val="4472C4">
                      <a:lumMod val="50000"/>
                    </a:srgbClr>
                  </a:solidFill>
                </a:rPr>
                <a:t>Table</a:t>
              </a:r>
              <a:endParaRPr kumimoji="0" lang="en-US" sz="2600" b="0" i="1" u="none" strike="noStrike" kern="0" cap="none" spc="0" normalizeH="0" baseline="0" noProof="0" dirty="0">
                <a:ln>
                  <a:noFill/>
                </a:ln>
                <a:solidFill>
                  <a:srgbClr val="4472C4">
                    <a:lumMod val="50000"/>
                  </a:srgbClr>
                </a:solidFill>
                <a:effectLst/>
                <a:uLnTx/>
                <a:uFillTx/>
              </a:endParaRPr>
            </a:p>
          </p:txBody>
        </p:sp>
      </p:grpSp>
      <p:sp>
        <p:nvSpPr>
          <p:cNvPr id="45" name="TextBox 44">
            <a:extLst>
              <a:ext uri="{FF2B5EF4-FFF2-40B4-BE49-F238E27FC236}">
                <a16:creationId xmlns:a16="http://schemas.microsoft.com/office/drawing/2014/main" id="{D2129DCA-8508-B25D-7CD9-47C2CEF9A7C1}"/>
              </a:ext>
            </a:extLst>
          </p:cNvPr>
          <p:cNvSpPr txBox="1"/>
          <p:nvPr/>
        </p:nvSpPr>
        <p:spPr>
          <a:xfrm>
            <a:off x="6525429" y="4002133"/>
            <a:ext cx="2230677" cy="731516"/>
          </a:xfrm>
          <a:prstGeom prst="rect">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algn="ctr">
              <a:defRPr sz="2000" b="1">
                <a:solidFill>
                  <a:schemeClr val="bg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sym typeface="Wingdings" panose="05000000000000000000" pitchFamily="2" charset="2"/>
              </a:rPr>
              <a:t>MWPM for d=3, limited d=5</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2052" name="Picture 4" descr="Power Cpu Simple Icon On White Stock Vector (Royalty Free) 270472772 |  Shutterstock">
            <a:extLst>
              <a:ext uri="{FF2B5EF4-FFF2-40B4-BE49-F238E27FC236}">
                <a16:creationId xmlns:a16="http://schemas.microsoft.com/office/drawing/2014/main" id="{C1BD861E-8A9F-EC51-67D2-2E86D424A6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42" t="13638" r="15955" b="25664"/>
          <a:stretch/>
        </p:blipFill>
        <p:spPr bwMode="auto">
          <a:xfrm>
            <a:off x="9311744" y="1540700"/>
            <a:ext cx="1917417" cy="215843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039EAD74-6753-2606-B68C-670599884F06}"/>
              </a:ext>
            </a:extLst>
          </p:cNvPr>
          <p:cNvSpPr txBox="1"/>
          <p:nvPr/>
        </p:nvSpPr>
        <p:spPr>
          <a:xfrm>
            <a:off x="9155113" y="3992872"/>
            <a:ext cx="2230677" cy="731516"/>
          </a:xfrm>
          <a:prstGeom prst="rect">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algn="ctr">
              <a:defRPr sz="2000" b="1">
                <a:solidFill>
                  <a:schemeClr val="bg1"/>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sym typeface="Wingdings" panose="05000000000000000000" pitchFamily="2" charset="2"/>
              </a:rPr>
              <a:t>MWPM up to d=9</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426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dissolve">
                                      <p:cBhvr>
                                        <p:cTn id="23" dur="500"/>
                                        <p:tgtEl>
                                          <p:spTgt spid="205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dissolv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animBg="1"/>
      <p:bldP spid="45" grpId="0" animBg="1"/>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838200" y="4140200"/>
            <a:ext cx="7493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13" name="Title Placeholder 7"/>
          <p:cNvSpPr txBox="1">
            <a:spLocks/>
          </p:cNvSpPr>
          <p:nvPr/>
        </p:nvSpPr>
        <p:spPr>
          <a:xfrm>
            <a:off x="609600" y="1572260"/>
            <a:ext cx="11826240" cy="2336800"/>
          </a:xfrm>
          <a:prstGeom prst="rect">
            <a:avLst/>
          </a:prstGeom>
        </p:spPr>
        <p:txBody>
          <a:bodyPr vert="horz" wrap="square" lIns="121920" tIns="60960" rIns="121920" bIns="6096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marL="0" marR="0" lvl="0" indent="0" algn="l" defTabSz="1219170" rtl="0" eaLnBrk="1" fontAlgn="auto" latinLnBrk="0" hangingPunct="1">
              <a:lnSpc>
                <a:spcPts val="5333"/>
              </a:lnSpc>
              <a:spcBef>
                <a:spcPct val="0"/>
              </a:spcBef>
              <a:spcAft>
                <a:spcPts val="0"/>
              </a:spcAft>
              <a:buClrTx/>
              <a:buSzTx/>
              <a:buFontTx/>
              <a:buNone/>
              <a:tabLst/>
              <a:defRPr/>
            </a:pPr>
            <a:r>
              <a:rPr kumimoji="0" lang="en-US" sz="6400" b="1" i="0" u="none" strike="noStrike" kern="800" cap="all" spc="0" normalizeH="0" baseline="0" noProof="0" dirty="0">
                <a:ln>
                  <a:noFill/>
                </a:ln>
                <a:solidFill>
                  <a:srgbClr val="BF5700"/>
                </a:solidFill>
                <a:effectLst/>
                <a:uLnTx/>
                <a:uFillTx/>
                <a:latin typeface="Arial Black" charset="0"/>
                <a:cs typeface="Arial Black" charset="0"/>
              </a:rPr>
              <a:t>Future?</a:t>
            </a:r>
          </a:p>
        </p:txBody>
      </p:sp>
    </p:spTree>
    <p:extLst>
      <p:ext uri="{BB962C8B-B14F-4D97-AF65-F5344CB8AC3E}">
        <p14:creationId xmlns:p14="http://schemas.microsoft.com/office/powerpoint/2010/main" val="3913516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QEC @ Scale: Need System-Level Thinking</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How do we design the control processors? How do we transmit information?</a:t>
            </a:r>
          </a:p>
        </p:txBody>
      </p:sp>
      <p:grpSp>
        <p:nvGrpSpPr>
          <p:cNvPr id="80" name="Group 79">
            <a:extLst>
              <a:ext uri="{FF2B5EF4-FFF2-40B4-BE49-F238E27FC236}">
                <a16:creationId xmlns:a16="http://schemas.microsoft.com/office/drawing/2014/main" id="{97A40374-23CC-DF5C-4764-4469CCC9350B}"/>
              </a:ext>
            </a:extLst>
          </p:cNvPr>
          <p:cNvGrpSpPr/>
          <p:nvPr/>
        </p:nvGrpSpPr>
        <p:grpSpPr>
          <a:xfrm>
            <a:off x="-884" y="1661197"/>
            <a:ext cx="7876971" cy="3997793"/>
            <a:chOff x="-50115" y="1487983"/>
            <a:chExt cx="7876971" cy="3997793"/>
          </a:xfrm>
        </p:grpSpPr>
        <p:sp>
          <p:nvSpPr>
            <p:cNvPr id="81" name="Rounded Rectangular Callout 10">
              <a:extLst>
                <a:ext uri="{FF2B5EF4-FFF2-40B4-BE49-F238E27FC236}">
                  <a16:creationId xmlns:a16="http://schemas.microsoft.com/office/drawing/2014/main" id="{5F6A4FAE-9C13-5224-8D3F-7D11FBCFA6AA}"/>
                </a:ext>
              </a:extLst>
            </p:cNvPr>
            <p:cNvSpPr/>
            <p:nvPr/>
          </p:nvSpPr>
          <p:spPr>
            <a:xfrm>
              <a:off x="914660" y="1487983"/>
              <a:ext cx="6912196" cy="52322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rPr>
                <a:t>Decoder</a:t>
              </a:r>
            </a:p>
          </p:txBody>
        </p:sp>
        <p:sp>
          <p:nvSpPr>
            <p:cNvPr id="82" name="Rounded Rectangular Callout 10">
              <a:extLst>
                <a:ext uri="{FF2B5EF4-FFF2-40B4-BE49-F238E27FC236}">
                  <a16:creationId xmlns:a16="http://schemas.microsoft.com/office/drawing/2014/main" id="{569E6FBA-FC8E-97B6-29F6-C13DEA58D907}"/>
                </a:ext>
              </a:extLst>
            </p:cNvPr>
            <p:cNvSpPr/>
            <p:nvPr/>
          </p:nvSpPr>
          <p:spPr>
            <a:xfrm>
              <a:off x="881356" y="2791457"/>
              <a:ext cx="3414767"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rPr>
                <a:t>Processor</a:t>
              </a:r>
            </a:p>
          </p:txBody>
        </p:sp>
        <p:cxnSp>
          <p:nvCxnSpPr>
            <p:cNvPr id="83" name="Straight Connector 82">
              <a:extLst>
                <a:ext uri="{FF2B5EF4-FFF2-40B4-BE49-F238E27FC236}">
                  <a16:creationId xmlns:a16="http://schemas.microsoft.com/office/drawing/2014/main" id="{623900CC-6CFA-D509-F50F-56D3AA625869}"/>
                </a:ext>
              </a:extLst>
            </p:cNvPr>
            <p:cNvCxnSpPr>
              <a:cxnSpLocks/>
              <a:stCxn id="82" idx="2"/>
            </p:cNvCxnSpPr>
            <p:nvPr/>
          </p:nvCxnSpPr>
          <p:spPr>
            <a:xfrm>
              <a:off x="2588740" y="3602367"/>
              <a:ext cx="0" cy="771337"/>
            </a:xfrm>
            <a:prstGeom prst="line">
              <a:avLst/>
            </a:prstGeom>
            <a:noFill/>
            <a:ln w="31750" cap="flat" cmpd="sng" algn="ctr">
              <a:solidFill>
                <a:srgbClr val="0072C6">
                  <a:lumMod val="50000"/>
                </a:srgbClr>
              </a:solidFill>
              <a:prstDash val="solid"/>
              <a:headEnd type="none"/>
              <a:tailEnd type="triangle" w="lg" len="lg"/>
            </a:ln>
            <a:effectLst/>
          </p:spPr>
        </p:cxnSp>
        <p:cxnSp>
          <p:nvCxnSpPr>
            <p:cNvPr id="84" name="Straight Connector 83">
              <a:extLst>
                <a:ext uri="{FF2B5EF4-FFF2-40B4-BE49-F238E27FC236}">
                  <a16:creationId xmlns:a16="http://schemas.microsoft.com/office/drawing/2014/main" id="{BC98A2D5-43E6-94FF-A3A8-137170815C3D}"/>
                </a:ext>
              </a:extLst>
            </p:cNvPr>
            <p:cNvCxnSpPr>
              <a:cxnSpLocks/>
              <a:endCxn id="88" idx="2"/>
            </p:cNvCxnSpPr>
            <p:nvPr/>
          </p:nvCxnSpPr>
          <p:spPr>
            <a:xfrm flipH="1" flipV="1">
              <a:off x="6101870" y="3623768"/>
              <a:ext cx="1404" cy="749936"/>
            </a:xfrm>
            <a:prstGeom prst="line">
              <a:avLst/>
            </a:prstGeom>
            <a:noFill/>
            <a:ln w="31750" cap="flat" cmpd="sng" algn="ctr">
              <a:solidFill>
                <a:srgbClr val="0072C6">
                  <a:lumMod val="50000"/>
                </a:srgbClr>
              </a:solidFill>
              <a:prstDash val="solid"/>
              <a:headEnd type="none"/>
              <a:tailEnd type="triangle" w="lg" len="lg"/>
            </a:ln>
            <a:effectLst/>
          </p:spPr>
        </p:cxnSp>
        <p:cxnSp>
          <p:nvCxnSpPr>
            <p:cNvPr id="85" name="Straight Connector 84">
              <a:extLst>
                <a:ext uri="{FF2B5EF4-FFF2-40B4-BE49-F238E27FC236}">
                  <a16:creationId xmlns:a16="http://schemas.microsoft.com/office/drawing/2014/main" id="{A8B8B501-C0C7-596C-48F3-B8D56D3FB407}"/>
                </a:ext>
              </a:extLst>
            </p:cNvPr>
            <p:cNvCxnSpPr>
              <a:cxnSpLocks/>
              <a:endCxn id="82" idx="0"/>
            </p:cNvCxnSpPr>
            <p:nvPr/>
          </p:nvCxnSpPr>
          <p:spPr>
            <a:xfrm>
              <a:off x="2588740" y="1990883"/>
              <a:ext cx="0" cy="800574"/>
            </a:xfrm>
            <a:prstGeom prst="line">
              <a:avLst/>
            </a:prstGeom>
            <a:noFill/>
            <a:ln w="31750" cap="flat" cmpd="sng" algn="ctr">
              <a:solidFill>
                <a:srgbClr val="0072C6">
                  <a:lumMod val="50000"/>
                </a:srgbClr>
              </a:solidFill>
              <a:prstDash val="solid"/>
              <a:headEnd type="none"/>
              <a:tailEnd type="triangle" w="lg" len="lg"/>
            </a:ln>
            <a:effectLst/>
          </p:spPr>
        </p:cxnSp>
        <p:cxnSp>
          <p:nvCxnSpPr>
            <p:cNvPr id="86" name="Straight Connector 85">
              <a:extLst>
                <a:ext uri="{FF2B5EF4-FFF2-40B4-BE49-F238E27FC236}">
                  <a16:creationId xmlns:a16="http://schemas.microsoft.com/office/drawing/2014/main" id="{0655E882-72B2-6448-89B6-7B7063DDF9DF}"/>
                </a:ext>
              </a:extLst>
            </p:cNvPr>
            <p:cNvCxnSpPr>
              <a:cxnSpLocks/>
              <a:stCxn id="88" idx="0"/>
            </p:cNvCxnSpPr>
            <p:nvPr/>
          </p:nvCxnSpPr>
          <p:spPr>
            <a:xfrm flipV="1">
              <a:off x="6101870" y="2024111"/>
              <a:ext cx="1404" cy="788747"/>
            </a:xfrm>
            <a:prstGeom prst="line">
              <a:avLst/>
            </a:prstGeom>
            <a:noFill/>
            <a:ln w="31750" cap="flat" cmpd="sng" algn="ctr">
              <a:solidFill>
                <a:srgbClr val="0072C6">
                  <a:lumMod val="50000"/>
                </a:srgbClr>
              </a:solidFill>
              <a:prstDash val="solid"/>
              <a:headEnd type="none"/>
              <a:tailEnd type="triangle" w="lg" len="lg"/>
            </a:ln>
            <a:effectLst/>
          </p:spPr>
        </p:cxnSp>
        <p:grpSp>
          <p:nvGrpSpPr>
            <p:cNvPr id="87" name="Group 86">
              <a:extLst>
                <a:ext uri="{FF2B5EF4-FFF2-40B4-BE49-F238E27FC236}">
                  <a16:creationId xmlns:a16="http://schemas.microsoft.com/office/drawing/2014/main" id="{692CAD1A-95A5-7E04-9520-DD0EFF961667}"/>
                </a:ext>
              </a:extLst>
            </p:cNvPr>
            <p:cNvGrpSpPr/>
            <p:nvPr/>
          </p:nvGrpSpPr>
          <p:grpSpPr>
            <a:xfrm>
              <a:off x="881356" y="4373704"/>
              <a:ext cx="6912202" cy="1112072"/>
              <a:chOff x="406279" y="5133703"/>
              <a:chExt cx="6912202" cy="1112072"/>
            </a:xfrm>
          </p:grpSpPr>
          <p:sp>
            <p:nvSpPr>
              <p:cNvPr id="99" name="Rounded Rectangular Callout 10">
                <a:extLst>
                  <a:ext uri="{FF2B5EF4-FFF2-40B4-BE49-F238E27FC236}">
                    <a16:creationId xmlns:a16="http://schemas.microsoft.com/office/drawing/2014/main" id="{7BB2F58D-FD51-56FB-3867-F5FA91D8D460}"/>
                  </a:ext>
                </a:extLst>
              </p:cNvPr>
              <p:cNvSpPr/>
              <p:nvPr/>
            </p:nvSpPr>
            <p:spPr>
              <a:xfrm>
                <a:off x="406279" y="5133703"/>
                <a:ext cx="6912202" cy="111207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rPr>
                  <a:t>Large Distances, 100s-1000s of Logical Qubits</a:t>
                </a:r>
              </a:p>
            </p:txBody>
          </p:sp>
          <p:sp>
            <p:nvSpPr>
              <p:cNvPr id="100" name="Oval 99">
                <a:extLst>
                  <a:ext uri="{FF2B5EF4-FFF2-40B4-BE49-F238E27FC236}">
                    <a16:creationId xmlns:a16="http://schemas.microsoft.com/office/drawing/2014/main" id="{5FB2395F-D922-8DF7-D9C3-ECD6B8F57175}"/>
                  </a:ext>
                </a:extLst>
              </p:cNvPr>
              <p:cNvSpPr/>
              <p:nvPr/>
            </p:nvSpPr>
            <p:spPr bwMode="auto">
              <a:xfrm>
                <a:off x="59613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Oval 100">
                <a:extLst>
                  <a:ext uri="{FF2B5EF4-FFF2-40B4-BE49-F238E27FC236}">
                    <a16:creationId xmlns:a16="http://schemas.microsoft.com/office/drawing/2014/main" id="{6111BB83-7F80-1240-7946-6B6FE8618F47}"/>
                  </a:ext>
                </a:extLst>
              </p:cNvPr>
              <p:cNvSpPr/>
              <p:nvPr/>
            </p:nvSpPr>
            <p:spPr bwMode="auto">
              <a:xfrm>
                <a:off x="115166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Oval 101">
                <a:extLst>
                  <a:ext uri="{FF2B5EF4-FFF2-40B4-BE49-F238E27FC236}">
                    <a16:creationId xmlns:a16="http://schemas.microsoft.com/office/drawing/2014/main" id="{8D03CD45-AA50-338D-3A77-2C5B5AD494DF}"/>
                  </a:ext>
                </a:extLst>
              </p:cNvPr>
              <p:cNvSpPr/>
              <p:nvPr/>
            </p:nvSpPr>
            <p:spPr bwMode="auto">
              <a:xfrm>
                <a:off x="1707198" y="5269622"/>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Oval 102">
                <a:extLst>
                  <a:ext uri="{FF2B5EF4-FFF2-40B4-BE49-F238E27FC236}">
                    <a16:creationId xmlns:a16="http://schemas.microsoft.com/office/drawing/2014/main" id="{781731DA-1718-DA4B-8259-CDEC37642F13}"/>
                  </a:ext>
                </a:extLst>
              </p:cNvPr>
              <p:cNvSpPr/>
              <p:nvPr/>
            </p:nvSpPr>
            <p:spPr bwMode="auto">
              <a:xfrm>
                <a:off x="226272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Oval 103">
                <a:extLst>
                  <a:ext uri="{FF2B5EF4-FFF2-40B4-BE49-F238E27FC236}">
                    <a16:creationId xmlns:a16="http://schemas.microsoft.com/office/drawing/2014/main" id="{4743D5EE-1910-B5FE-AF05-5C4A22183030}"/>
                  </a:ext>
                </a:extLst>
              </p:cNvPr>
              <p:cNvSpPr/>
              <p:nvPr/>
            </p:nvSpPr>
            <p:spPr bwMode="auto">
              <a:xfrm>
                <a:off x="2818258" y="526221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88" name="Rounded Rectangular Callout 10">
              <a:extLst>
                <a:ext uri="{FF2B5EF4-FFF2-40B4-BE49-F238E27FC236}">
                  <a16:creationId xmlns:a16="http://schemas.microsoft.com/office/drawing/2014/main" id="{6F0E15DE-E1AF-DAAE-97FD-C3FF36F24C51}"/>
                </a:ext>
              </a:extLst>
            </p:cNvPr>
            <p:cNvSpPr/>
            <p:nvPr/>
          </p:nvSpPr>
          <p:spPr>
            <a:xfrm>
              <a:off x="4376885" y="2812858"/>
              <a:ext cx="344996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rPr>
                <a:t>Readout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2C6">
                      <a:lumMod val="50000"/>
                    </a:srgbClr>
                  </a:solidFill>
                  <a:effectLst/>
                  <a:uLnTx/>
                  <a:uFillTx/>
                  <a:latin typeface="Calibri"/>
                  <a:ea typeface="Cambria Math" panose="02040503050406030204" pitchFamily="18" charset="0"/>
                  <a:cs typeface="Calibri" panose="020F0502020204030204" pitchFamily="34" charset="0"/>
                </a:rPr>
                <a:t>Interface</a:t>
              </a:r>
            </a:p>
          </p:txBody>
        </p:sp>
        <p:sp>
          <p:nvSpPr>
            <p:cNvPr id="89" name="TextBox 88">
              <a:extLst>
                <a:ext uri="{FF2B5EF4-FFF2-40B4-BE49-F238E27FC236}">
                  <a16:creationId xmlns:a16="http://schemas.microsoft.com/office/drawing/2014/main" id="{F52091BF-7FAC-D315-3D36-2BCFE14C738A}"/>
                </a:ext>
              </a:extLst>
            </p:cNvPr>
            <p:cNvSpPr txBox="1"/>
            <p:nvPr/>
          </p:nvSpPr>
          <p:spPr>
            <a:xfrm>
              <a:off x="224282" y="2090282"/>
              <a:ext cx="17297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Correction</a:t>
              </a:r>
            </a:p>
          </p:txBody>
        </p:sp>
        <p:sp>
          <p:nvSpPr>
            <p:cNvPr id="90" name="TextBox 89">
              <a:extLst>
                <a:ext uri="{FF2B5EF4-FFF2-40B4-BE49-F238E27FC236}">
                  <a16:creationId xmlns:a16="http://schemas.microsoft.com/office/drawing/2014/main" id="{0467046F-A783-170B-1025-2ABFD521B735}"/>
                </a:ext>
              </a:extLst>
            </p:cNvPr>
            <p:cNvSpPr txBox="1"/>
            <p:nvPr/>
          </p:nvSpPr>
          <p:spPr>
            <a:xfrm>
              <a:off x="-50115" y="3534214"/>
              <a:ext cx="172973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QEC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Instructions</a:t>
              </a:r>
            </a:p>
          </p:txBody>
        </p:sp>
        <p:sp>
          <p:nvSpPr>
            <p:cNvPr id="91" name="TextBox 90">
              <a:extLst>
                <a:ext uri="{FF2B5EF4-FFF2-40B4-BE49-F238E27FC236}">
                  <a16:creationId xmlns:a16="http://schemas.microsoft.com/office/drawing/2014/main" id="{4EBE80F3-4C83-6B21-970C-36BC316B5DD6}"/>
                </a:ext>
              </a:extLst>
            </p:cNvPr>
            <p:cNvSpPr txBox="1"/>
            <p:nvPr/>
          </p:nvSpPr>
          <p:spPr>
            <a:xfrm>
              <a:off x="6176380" y="2090282"/>
              <a:ext cx="1464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Syndrome</a:t>
              </a:r>
            </a:p>
          </p:txBody>
        </p:sp>
        <p:sp>
          <p:nvSpPr>
            <p:cNvPr id="92" name="Oval 91">
              <a:extLst>
                <a:ext uri="{FF2B5EF4-FFF2-40B4-BE49-F238E27FC236}">
                  <a16:creationId xmlns:a16="http://schemas.microsoft.com/office/drawing/2014/main" id="{FE75CB69-B90C-ABE9-BF85-EC2A087D2985}"/>
                </a:ext>
              </a:extLst>
            </p:cNvPr>
            <p:cNvSpPr/>
            <p:nvPr/>
          </p:nvSpPr>
          <p:spPr bwMode="auto">
            <a:xfrm>
              <a:off x="3848865" y="4502214"/>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Oval 92">
              <a:extLst>
                <a:ext uri="{FF2B5EF4-FFF2-40B4-BE49-F238E27FC236}">
                  <a16:creationId xmlns:a16="http://schemas.microsoft.com/office/drawing/2014/main" id="{E9BDCB43-CD88-071E-5462-40FB91E57BFE}"/>
                </a:ext>
              </a:extLst>
            </p:cNvPr>
            <p:cNvSpPr/>
            <p:nvPr/>
          </p:nvSpPr>
          <p:spPr bwMode="auto">
            <a:xfrm>
              <a:off x="4398327" y="450962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4" name="Oval 93">
              <a:extLst>
                <a:ext uri="{FF2B5EF4-FFF2-40B4-BE49-F238E27FC236}">
                  <a16:creationId xmlns:a16="http://schemas.microsoft.com/office/drawing/2014/main" id="{94B6EA12-8329-A2FD-D45C-A3BA1D76FEE4}"/>
                </a:ext>
              </a:extLst>
            </p:cNvPr>
            <p:cNvSpPr/>
            <p:nvPr/>
          </p:nvSpPr>
          <p:spPr bwMode="auto">
            <a:xfrm>
              <a:off x="4949305" y="450962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5" name="Oval 94">
              <a:extLst>
                <a:ext uri="{FF2B5EF4-FFF2-40B4-BE49-F238E27FC236}">
                  <a16:creationId xmlns:a16="http://schemas.microsoft.com/office/drawing/2014/main" id="{DF61910A-1C2C-5447-7771-EBA8B9BA3716}"/>
                </a:ext>
              </a:extLst>
            </p:cNvPr>
            <p:cNvSpPr/>
            <p:nvPr/>
          </p:nvSpPr>
          <p:spPr bwMode="auto">
            <a:xfrm>
              <a:off x="5499670" y="450962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Oval 95">
              <a:extLst>
                <a:ext uri="{FF2B5EF4-FFF2-40B4-BE49-F238E27FC236}">
                  <a16:creationId xmlns:a16="http://schemas.microsoft.com/office/drawing/2014/main" id="{8C5544C2-92DF-4FB5-D2C4-6429726CB1F4}"/>
                </a:ext>
              </a:extLst>
            </p:cNvPr>
            <p:cNvSpPr/>
            <p:nvPr/>
          </p:nvSpPr>
          <p:spPr bwMode="auto">
            <a:xfrm>
              <a:off x="6058849" y="4492534"/>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Oval 96">
              <a:extLst>
                <a:ext uri="{FF2B5EF4-FFF2-40B4-BE49-F238E27FC236}">
                  <a16:creationId xmlns:a16="http://schemas.microsoft.com/office/drawing/2014/main" id="{B4C38C6A-28C1-1FD7-802D-3DB75DF286FB}"/>
                </a:ext>
              </a:extLst>
            </p:cNvPr>
            <p:cNvSpPr/>
            <p:nvPr/>
          </p:nvSpPr>
          <p:spPr bwMode="auto">
            <a:xfrm>
              <a:off x="6615387" y="4495054"/>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8" name="Oval 97">
              <a:extLst>
                <a:ext uri="{FF2B5EF4-FFF2-40B4-BE49-F238E27FC236}">
                  <a16:creationId xmlns:a16="http://schemas.microsoft.com/office/drawing/2014/main" id="{96B423BB-09B9-0CB9-B7D4-417B8F0E0640}"/>
                </a:ext>
              </a:extLst>
            </p:cNvPr>
            <p:cNvSpPr/>
            <p:nvPr/>
          </p:nvSpPr>
          <p:spPr bwMode="auto">
            <a:xfrm>
              <a:off x="7168393" y="4492534"/>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5" name="TextBox 104">
            <a:extLst>
              <a:ext uri="{FF2B5EF4-FFF2-40B4-BE49-F238E27FC236}">
                <a16:creationId xmlns:a16="http://schemas.microsoft.com/office/drawing/2014/main" id="{63CEAAFC-632C-5986-B17D-6B60BB03099A}"/>
              </a:ext>
            </a:extLst>
          </p:cNvPr>
          <p:cNvSpPr txBox="1"/>
          <p:nvPr/>
        </p:nvSpPr>
        <p:spPr>
          <a:xfrm>
            <a:off x="8039373" y="4711045"/>
            <a:ext cx="4655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15-20 </a:t>
            </a:r>
            <a:r>
              <a:rPr kumimoji="0" lang="en-US" sz="2400" b="0" i="0" u="none" strike="noStrike" kern="1200" cap="none" spc="0" normalizeH="0" baseline="0" noProof="0" dirty="0" err="1">
                <a:ln>
                  <a:noFill/>
                </a:ln>
                <a:solidFill>
                  <a:srgbClr val="0072C6">
                    <a:lumMod val="50000"/>
                  </a:srgbClr>
                </a:solidFill>
                <a:effectLst/>
                <a:uLnTx/>
                <a:uFillTx/>
                <a:latin typeface="Calibri"/>
                <a:ea typeface="+mn-ea"/>
                <a:cs typeface="Calibri" panose="020F0502020204030204" pitchFamily="34" charset="0"/>
              </a:rPr>
              <a:t>mK</a:t>
            </a:r>
            <a:endPar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a:t>
            </a:r>
            <a:r>
              <a:rPr kumimoji="0" lang="en-US" sz="2400" b="1" i="1"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Inside dilution refrigerator</a:t>
            </a: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a:t>
            </a:r>
          </a:p>
        </p:txBody>
      </p:sp>
      <p:sp>
        <p:nvSpPr>
          <p:cNvPr id="106" name="TextBox 105">
            <a:extLst>
              <a:ext uri="{FF2B5EF4-FFF2-40B4-BE49-F238E27FC236}">
                <a16:creationId xmlns:a16="http://schemas.microsoft.com/office/drawing/2014/main" id="{36E0765E-66FF-3337-B01F-012B09FF5BC6}"/>
              </a:ext>
            </a:extLst>
          </p:cNvPr>
          <p:cNvSpPr txBox="1"/>
          <p:nvPr/>
        </p:nvSpPr>
        <p:spPr>
          <a:xfrm>
            <a:off x="8010233" y="1508515"/>
            <a:ext cx="43889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Room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a:t>
            </a:r>
            <a:r>
              <a:rPr kumimoji="0" lang="en-US" sz="2400" b="1" i="1"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Outside dilution refrigerator</a:t>
            </a: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a:t>
            </a:r>
          </a:p>
        </p:txBody>
      </p:sp>
      <p:grpSp>
        <p:nvGrpSpPr>
          <p:cNvPr id="107" name="Group 106">
            <a:extLst>
              <a:ext uri="{FF2B5EF4-FFF2-40B4-BE49-F238E27FC236}">
                <a16:creationId xmlns:a16="http://schemas.microsoft.com/office/drawing/2014/main" id="{83DEEFB8-D6A5-58AF-D6E0-13D883587CD0}"/>
              </a:ext>
            </a:extLst>
          </p:cNvPr>
          <p:cNvGrpSpPr/>
          <p:nvPr/>
        </p:nvGrpSpPr>
        <p:grpSpPr>
          <a:xfrm>
            <a:off x="1047103" y="1688974"/>
            <a:ext cx="6551048" cy="467666"/>
            <a:chOff x="1071214" y="4494281"/>
            <a:chExt cx="6551048" cy="465808"/>
          </a:xfrm>
        </p:grpSpPr>
        <p:sp>
          <p:nvSpPr>
            <p:cNvPr id="108" name="Rectangle 107">
              <a:extLst>
                <a:ext uri="{FF2B5EF4-FFF2-40B4-BE49-F238E27FC236}">
                  <a16:creationId xmlns:a16="http://schemas.microsoft.com/office/drawing/2014/main" id="{83C585BC-FBE2-EB31-FBBE-C03A675C16CC}"/>
                </a:ext>
              </a:extLst>
            </p:cNvPr>
            <p:cNvSpPr/>
            <p:nvPr/>
          </p:nvSpPr>
          <p:spPr bwMode="auto">
            <a:xfrm>
              <a:off x="1071214" y="4499787"/>
              <a:ext cx="457200" cy="457200"/>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Rectangle 108">
              <a:extLst>
                <a:ext uri="{FF2B5EF4-FFF2-40B4-BE49-F238E27FC236}">
                  <a16:creationId xmlns:a16="http://schemas.microsoft.com/office/drawing/2014/main" id="{558944D6-C6AE-76D8-F231-56A5B647EADF}"/>
                </a:ext>
              </a:extLst>
            </p:cNvPr>
            <p:cNvSpPr/>
            <p:nvPr/>
          </p:nvSpPr>
          <p:spPr bwMode="auto">
            <a:xfrm>
              <a:off x="1634841" y="4504705"/>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0" name="Rectangle 109">
              <a:extLst>
                <a:ext uri="{FF2B5EF4-FFF2-40B4-BE49-F238E27FC236}">
                  <a16:creationId xmlns:a16="http://schemas.microsoft.com/office/drawing/2014/main" id="{80E810CF-0A4A-2984-408A-E9F27149AE4F}"/>
                </a:ext>
              </a:extLst>
            </p:cNvPr>
            <p:cNvSpPr/>
            <p:nvPr/>
          </p:nvSpPr>
          <p:spPr bwMode="auto">
            <a:xfrm>
              <a:off x="2184799" y="4495598"/>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Rectangle 110">
              <a:extLst>
                <a:ext uri="{FF2B5EF4-FFF2-40B4-BE49-F238E27FC236}">
                  <a16:creationId xmlns:a16="http://schemas.microsoft.com/office/drawing/2014/main" id="{14277545-13E9-0EF7-2FF8-97F42B903153}"/>
                </a:ext>
              </a:extLst>
            </p:cNvPr>
            <p:cNvSpPr/>
            <p:nvPr/>
          </p:nvSpPr>
          <p:spPr bwMode="auto">
            <a:xfrm>
              <a:off x="2741349" y="4494284"/>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ectangle 111">
              <a:extLst>
                <a:ext uri="{FF2B5EF4-FFF2-40B4-BE49-F238E27FC236}">
                  <a16:creationId xmlns:a16="http://schemas.microsoft.com/office/drawing/2014/main" id="{94243BC5-4D58-F2E4-39BB-6C84384FCD96}"/>
                </a:ext>
              </a:extLst>
            </p:cNvPr>
            <p:cNvSpPr/>
            <p:nvPr/>
          </p:nvSpPr>
          <p:spPr bwMode="auto">
            <a:xfrm>
              <a:off x="3305372" y="4504038"/>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3" name="Rectangle 112">
              <a:extLst>
                <a:ext uri="{FF2B5EF4-FFF2-40B4-BE49-F238E27FC236}">
                  <a16:creationId xmlns:a16="http://schemas.microsoft.com/office/drawing/2014/main" id="{BEE79CD6-27CC-3789-DA40-241E5BB5095C}"/>
                </a:ext>
              </a:extLst>
            </p:cNvPr>
            <p:cNvSpPr/>
            <p:nvPr/>
          </p:nvSpPr>
          <p:spPr bwMode="auto">
            <a:xfrm>
              <a:off x="3847602" y="4504038"/>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a:extLst>
                <a:ext uri="{FF2B5EF4-FFF2-40B4-BE49-F238E27FC236}">
                  <a16:creationId xmlns:a16="http://schemas.microsoft.com/office/drawing/2014/main" id="{A756A889-0F79-1410-A5C7-02CA46986C54}"/>
                </a:ext>
              </a:extLst>
            </p:cNvPr>
            <p:cNvSpPr/>
            <p:nvPr/>
          </p:nvSpPr>
          <p:spPr bwMode="auto">
            <a:xfrm>
              <a:off x="4390425" y="4504004"/>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5" name="Rectangle 114">
              <a:extLst>
                <a:ext uri="{FF2B5EF4-FFF2-40B4-BE49-F238E27FC236}">
                  <a16:creationId xmlns:a16="http://schemas.microsoft.com/office/drawing/2014/main" id="{5B0987C5-9E9A-E0E2-26B8-9FE1ED26CD4B}"/>
                </a:ext>
              </a:extLst>
            </p:cNvPr>
            <p:cNvSpPr/>
            <p:nvPr/>
          </p:nvSpPr>
          <p:spPr bwMode="auto">
            <a:xfrm>
              <a:off x="4947576" y="4494284"/>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Rectangle 115">
              <a:extLst>
                <a:ext uri="{FF2B5EF4-FFF2-40B4-BE49-F238E27FC236}">
                  <a16:creationId xmlns:a16="http://schemas.microsoft.com/office/drawing/2014/main" id="{53DE623B-25CA-57FC-7457-7F5ECFC93452}"/>
                </a:ext>
              </a:extLst>
            </p:cNvPr>
            <p:cNvSpPr/>
            <p:nvPr/>
          </p:nvSpPr>
          <p:spPr bwMode="auto">
            <a:xfrm>
              <a:off x="5498407" y="4494284"/>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Rectangle 116">
              <a:extLst>
                <a:ext uri="{FF2B5EF4-FFF2-40B4-BE49-F238E27FC236}">
                  <a16:creationId xmlns:a16="http://schemas.microsoft.com/office/drawing/2014/main" id="{63A0D2D7-E1BE-D00E-1660-DB7D748AA841}"/>
                </a:ext>
              </a:extLst>
            </p:cNvPr>
            <p:cNvSpPr/>
            <p:nvPr/>
          </p:nvSpPr>
          <p:spPr bwMode="auto">
            <a:xfrm>
              <a:off x="6052676" y="4494284"/>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8" name="Rectangle 117">
              <a:extLst>
                <a:ext uri="{FF2B5EF4-FFF2-40B4-BE49-F238E27FC236}">
                  <a16:creationId xmlns:a16="http://schemas.microsoft.com/office/drawing/2014/main" id="{28383C4C-BB7C-A107-458D-A4D09243390A}"/>
                </a:ext>
              </a:extLst>
            </p:cNvPr>
            <p:cNvSpPr/>
            <p:nvPr/>
          </p:nvSpPr>
          <p:spPr bwMode="auto">
            <a:xfrm>
              <a:off x="6609827" y="4494284"/>
              <a:ext cx="457200" cy="457380"/>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9" name="Rectangle 118">
              <a:extLst>
                <a:ext uri="{FF2B5EF4-FFF2-40B4-BE49-F238E27FC236}">
                  <a16:creationId xmlns:a16="http://schemas.microsoft.com/office/drawing/2014/main" id="{47263689-96C9-7550-A0D4-C3E363744C53}"/>
                </a:ext>
              </a:extLst>
            </p:cNvPr>
            <p:cNvSpPr/>
            <p:nvPr/>
          </p:nvSpPr>
          <p:spPr bwMode="auto">
            <a:xfrm>
              <a:off x="7165062" y="4494281"/>
              <a:ext cx="457200" cy="455384"/>
            </a:xfrm>
            <a:prstGeom prst="rect">
              <a:avLst/>
            </a:prstGeom>
            <a:solidFill>
              <a:srgbClr val="548235"/>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20" name="TextBox 119">
            <a:extLst>
              <a:ext uri="{FF2B5EF4-FFF2-40B4-BE49-F238E27FC236}">
                <a16:creationId xmlns:a16="http://schemas.microsoft.com/office/drawing/2014/main" id="{181BA6A7-BF1B-B737-C010-CEFEA319A880}"/>
              </a:ext>
            </a:extLst>
          </p:cNvPr>
          <p:cNvSpPr txBox="1"/>
          <p:nvPr/>
        </p:nvSpPr>
        <p:spPr>
          <a:xfrm>
            <a:off x="7992967" y="1525790"/>
            <a:ext cx="40795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4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a:t>
            </a:r>
            <a:r>
              <a:rPr kumimoji="0" lang="en-US" sz="2400" b="1" i="1"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Inside dilution refrigerator</a:t>
            </a: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a:t>
            </a:r>
          </a:p>
        </p:txBody>
      </p:sp>
      <p:pic>
        <p:nvPicPr>
          <p:cNvPr id="121" name="Graphic 120" descr="Bonfire with solid fill">
            <a:extLst>
              <a:ext uri="{FF2B5EF4-FFF2-40B4-BE49-F238E27FC236}">
                <a16:creationId xmlns:a16="http://schemas.microsoft.com/office/drawing/2014/main" id="{BD8A2C77-B8F7-6F71-FDAB-CE80378D7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7166" y="3764208"/>
            <a:ext cx="716221" cy="716221"/>
          </a:xfrm>
          <a:prstGeom prst="rect">
            <a:avLst/>
          </a:prstGeom>
        </p:spPr>
      </p:pic>
      <p:sp>
        <p:nvSpPr>
          <p:cNvPr id="122" name="Lightning Bolt 121">
            <a:extLst>
              <a:ext uri="{FF2B5EF4-FFF2-40B4-BE49-F238E27FC236}">
                <a16:creationId xmlns:a16="http://schemas.microsoft.com/office/drawing/2014/main" id="{BFC3ED8D-6C18-415E-0C4F-0F50FC5FEC2B}"/>
              </a:ext>
            </a:extLst>
          </p:cNvPr>
          <p:cNvSpPr/>
          <p:nvPr/>
        </p:nvSpPr>
        <p:spPr bwMode="auto">
          <a:xfrm rot="5049616">
            <a:off x="6908498" y="3864317"/>
            <a:ext cx="490562" cy="554780"/>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Calibri" panose="020F0502020204030204" pitchFamily="34" charset="0"/>
            </a:endParaRPr>
          </a:p>
        </p:txBody>
      </p:sp>
      <p:sp>
        <p:nvSpPr>
          <p:cNvPr id="123" name="TextBox 122">
            <a:extLst>
              <a:ext uri="{FF2B5EF4-FFF2-40B4-BE49-F238E27FC236}">
                <a16:creationId xmlns:a16="http://schemas.microsoft.com/office/drawing/2014/main" id="{193FA694-90BB-A9EF-B46E-B2FB26B18B72}"/>
              </a:ext>
            </a:extLst>
          </p:cNvPr>
          <p:cNvSpPr txBox="1"/>
          <p:nvPr/>
        </p:nvSpPr>
        <p:spPr>
          <a:xfrm>
            <a:off x="8039373" y="3146660"/>
            <a:ext cx="1464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4 K</a:t>
            </a:r>
          </a:p>
        </p:txBody>
      </p:sp>
      <p:sp>
        <p:nvSpPr>
          <p:cNvPr id="124" name="TextBox 123">
            <a:extLst>
              <a:ext uri="{FF2B5EF4-FFF2-40B4-BE49-F238E27FC236}">
                <a16:creationId xmlns:a16="http://schemas.microsoft.com/office/drawing/2014/main" id="{64296519-80F2-7940-1F34-A4DFFA88C1EF}"/>
              </a:ext>
            </a:extLst>
          </p:cNvPr>
          <p:cNvSpPr txBox="1"/>
          <p:nvPr/>
        </p:nvSpPr>
        <p:spPr>
          <a:xfrm>
            <a:off x="49230" y="1094014"/>
            <a:ext cx="121911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alibri"/>
                <a:ea typeface="+mn-ea"/>
                <a:cs typeface="Calibri" panose="020F0502020204030204" pitchFamily="34" charset="0"/>
              </a:rPr>
              <a:t>Existing decoders do not account for the system-level constraints</a:t>
            </a:r>
          </a:p>
        </p:txBody>
      </p:sp>
      <p:cxnSp>
        <p:nvCxnSpPr>
          <p:cNvPr id="125" name="Straight Connector 124">
            <a:extLst>
              <a:ext uri="{FF2B5EF4-FFF2-40B4-BE49-F238E27FC236}">
                <a16:creationId xmlns:a16="http://schemas.microsoft.com/office/drawing/2014/main" id="{6FD5B89E-DB21-A5CF-B3D7-92D109B1FAB7}"/>
              </a:ext>
            </a:extLst>
          </p:cNvPr>
          <p:cNvCxnSpPr>
            <a:cxnSpLocks/>
          </p:cNvCxnSpPr>
          <p:nvPr/>
        </p:nvCxnSpPr>
        <p:spPr>
          <a:xfrm>
            <a:off x="49231" y="4480429"/>
            <a:ext cx="11674929" cy="0"/>
          </a:xfrm>
          <a:prstGeom prst="line">
            <a:avLst/>
          </a:prstGeom>
          <a:noFill/>
          <a:ln w="57150" cap="flat" cmpd="sng" algn="ctr">
            <a:solidFill>
              <a:sysClr val="windowText" lastClr="000000">
                <a:lumMod val="65000"/>
                <a:lumOff val="35000"/>
              </a:sysClr>
            </a:solidFill>
            <a:prstDash val="dash"/>
            <a:miter lim="800000"/>
          </a:ln>
          <a:effectLst/>
        </p:spPr>
      </p:cxnSp>
      <p:cxnSp>
        <p:nvCxnSpPr>
          <p:cNvPr id="126" name="Straight Connector 125">
            <a:extLst>
              <a:ext uri="{FF2B5EF4-FFF2-40B4-BE49-F238E27FC236}">
                <a16:creationId xmlns:a16="http://schemas.microsoft.com/office/drawing/2014/main" id="{97067F4C-9035-38E6-3F8C-2E555F1DB6D5}"/>
              </a:ext>
            </a:extLst>
          </p:cNvPr>
          <p:cNvCxnSpPr>
            <a:cxnSpLocks/>
          </p:cNvCxnSpPr>
          <p:nvPr/>
        </p:nvCxnSpPr>
        <p:spPr>
          <a:xfrm>
            <a:off x="77702" y="2281740"/>
            <a:ext cx="11674929" cy="0"/>
          </a:xfrm>
          <a:prstGeom prst="line">
            <a:avLst/>
          </a:prstGeom>
          <a:noFill/>
          <a:ln w="57150" cap="flat" cmpd="sng" algn="ctr">
            <a:solidFill>
              <a:sysClr val="windowText" lastClr="000000">
                <a:lumMod val="65000"/>
                <a:lumOff val="35000"/>
              </a:sysClr>
            </a:solidFill>
            <a:prstDash val="dash"/>
            <a:miter lim="800000"/>
          </a:ln>
          <a:effectLst/>
        </p:spPr>
      </p:cxnSp>
      <p:grpSp>
        <p:nvGrpSpPr>
          <p:cNvPr id="127" name="Group 126">
            <a:extLst>
              <a:ext uri="{FF2B5EF4-FFF2-40B4-BE49-F238E27FC236}">
                <a16:creationId xmlns:a16="http://schemas.microsoft.com/office/drawing/2014/main" id="{F293A9D8-01C2-79E8-EB11-5D860599A350}"/>
              </a:ext>
            </a:extLst>
          </p:cNvPr>
          <p:cNvGrpSpPr/>
          <p:nvPr/>
        </p:nvGrpSpPr>
        <p:grpSpPr>
          <a:xfrm>
            <a:off x="9115139" y="2274896"/>
            <a:ext cx="3594518" cy="640080"/>
            <a:chOff x="8269613" y="4369011"/>
            <a:chExt cx="3594518" cy="640080"/>
          </a:xfrm>
        </p:grpSpPr>
        <p:pic>
          <p:nvPicPr>
            <p:cNvPr id="128" name="Graphic 127" descr="Thumbs Down with solid fill">
              <a:extLst>
                <a:ext uri="{FF2B5EF4-FFF2-40B4-BE49-F238E27FC236}">
                  <a16:creationId xmlns:a16="http://schemas.microsoft.com/office/drawing/2014/main" id="{39CE1EF5-4534-6BC8-F0D4-A1EDF504BB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69613" y="4369011"/>
              <a:ext cx="640080" cy="640080"/>
            </a:xfrm>
            <a:prstGeom prst="rect">
              <a:avLst/>
            </a:prstGeom>
          </p:spPr>
        </p:pic>
        <p:sp>
          <p:nvSpPr>
            <p:cNvPr id="129" name="TextBox 128">
              <a:extLst>
                <a:ext uri="{FF2B5EF4-FFF2-40B4-BE49-F238E27FC236}">
                  <a16:creationId xmlns:a16="http://schemas.microsoft.com/office/drawing/2014/main" id="{D31487A5-FD09-1F58-C4DE-4FE477B5E451}"/>
                </a:ext>
              </a:extLst>
            </p:cNvPr>
            <p:cNvSpPr txBox="1"/>
            <p:nvPr/>
          </p:nvSpPr>
          <p:spPr>
            <a:xfrm>
              <a:off x="8911070" y="4440627"/>
              <a:ext cx="2953061" cy="461665"/>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963"/>
                  </a:solidFill>
                  <a:effectLst/>
                  <a:uLnTx/>
                  <a:uFillTx/>
                  <a:latin typeface="Calibri"/>
                  <a:ea typeface="+mn-ea"/>
                  <a:cs typeface="Calibri" panose="020F0502020204030204" pitchFamily="34" charset="0"/>
                </a:rPr>
                <a:t>Large bandwidth</a:t>
              </a:r>
            </a:p>
          </p:txBody>
        </p:sp>
      </p:grpSp>
      <p:grpSp>
        <p:nvGrpSpPr>
          <p:cNvPr id="130" name="Group 129">
            <a:extLst>
              <a:ext uri="{FF2B5EF4-FFF2-40B4-BE49-F238E27FC236}">
                <a16:creationId xmlns:a16="http://schemas.microsoft.com/office/drawing/2014/main" id="{407F6DF0-EEE8-5AE9-682D-32C444ACBED5}"/>
              </a:ext>
            </a:extLst>
          </p:cNvPr>
          <p:cNvGrpSpPr/>
          <p:nvPr/>
        </p:nvGrpSpPr>
        <p:grpSpPr>
          <a:xfrm>
            <a:off x="9113762" y="2791639"/>
            <a:ext cx="3587073" cy="640080"/>
            <a:chOff x="8268236" y="4427749"/>
            <a:chExt cx="3587073" cy="640080"/>
          </a:xfrm>
        </p:grpSpPr>
        <p:pic>
          <p:nvPicPr>
            <p:cNvPr id="131" name="Graphic 130" descr="Thumbs Down with solid fill">
              <a:extLst>
                <a:ext uri="{FF2B5EF4-FFF2-40B4-BE49-F238E27FC236}">
                  <a16:creationId xmlns:a16="http://schemas.microsoft.com/office/drawing/2014/main" id="{254A90B7-D42E-16C1-4A08-38993ED85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68236" y="4427749"/>
              <a:ext cx="640080" cy="640080"/>
            </a:xfrm>
            <a:prstGeom prst="rect">
              <a:avLst/>
            </a:prstGeom>
          </p:spPr>
        </p:pic>
        <p:sp>
          <p:nvSpPr>
            <p:cNvPr id="132" name="TextBox 131">
              <a:extLst>
                <a:ext uri="{FF2B5EF4-FFF2-40B4-BE49-F238E27FC236}">
                  <a16:creationId xmlns:a16="http://schemas.microsoft.com/office/drawing/2014/main" id="{984ED47F-569C-2979-A00C-1085C95ACB6C}"/>
                </a:ext>
              </a:extLst>
            </p:cNvPr>
            <p:cNvSpPr txBox="1"/>
            <p:nvPr/>
          </p:nvSpPr>
          <p:spPr>
            <a:xfrm>
              <a:off x="8902248" y="4514168"/>
              <a:ext cx="2953061" cy="461665"/>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963"/>
                  </a:solidFill>
                  <a:effectLst/>
                  <a:uLnTx/>
                  <a:uFillTx/>
                  <a:latin typeface="Calibri"/>
                  <a:ea typeface="+mn-ea"/>
                  <a:cs typeface="Calibri" panose="020F0502020204030204" pitchFamily="34" charset="0"/>
                </a:rPr>
                <a:t>More noise</a:t>
              </a:r>
            </a:p>
          </p:txBody>
        </p:sp>
      </p:grpSp>
      <p:grpSp>
        <p:nvGrpSpPr>
          <p:cNvPr id="133" name="Group 132">
            <a:extLst>
              <a:ext uri="{FF2B5EF4-FFF2-40B4-BE49-F238E27FC236}">
                <a16:creationId xmlns:a16="http://schemas.microsoft.com/office/drawing/2014/main" id="{BBBD0DC7-315D-A734-9EB7-0C2F1348B177}"/>
              </a:ext>
            </a:extLst>
          </p:cNvPr>
          <p:cNvGrpSpPr/>
          <p:nvPr/>
        </p:nvGrpSpPr>
        <p:grpSpPr>
          <a:xfrm>
            <a:off x="9113762" y="3314723"/>
            <a:ext cx="3569936" cy="640080"/>
            <a:chOff x="8235633" y="4413651"/>
            <a:chExt cx="3569936" cy="640080"/>
          </a:xfrm>
        </p:grpSpPr>
        <p:pic>
          <p:nvPicPr>
            <p:cNvPr id="134" name="Graphic 133" descr="Thumbs Down with solid fill">
              <a:extLst>
                <a:ext uri="{FF2B5EF4-FFF2-40B4-BE49-F238E27FC236}">
                  <a16:creationId xmlns:a16="http://schemas.microsoft.com/office/drawing/2014/main" id="{97B779E4-501C-426D-1E27-E2F08E0D88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5633" y="4413651"/>
              <a:ext cx="640080" cy="640080"/>
            </a:xfrm>
            <a:prstGeom prst="rect">
              <a:avLst/>
            </a:prstGeom>
          </p:spPr>
        </p:pic>
        <p:sp>
          <p:nvSpPr>
            <p:cNvPr id="135" name="TextBox 134">
              <a:extLst>
                <a:ext uri="{FF2B5EF4-FFF2-40B4-BE49-F238E27FC236}">
                  <a16:creationId xmlns:a16="http://schemas.microsoft.com/office/drawing/2014/main" id="{008B4A56-B22E-7061-0B42-B653BE69880C}"/>
                </a:ext>
              </a:extLst>
            </p:cNvPr>
            <p:cNvSpPr txBox="1"/>
            <p:nvPr/>
          </p:nvSpPr>
          <p:spPr>
            <a:xfrm>
              <a:off x="8852508" y="4469252"/>
              <a:ext cx="2953061" cy="461665"/>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963"/>
                  </a:solidFill>
                  <a:effectLst/>
                  <a:uLnTx/>
                  <a:uFillTx/>
                  <a:latin typeface="Calibri"/>
                  <a:ea typeface="+mn-ea"/>
                  <a:cs typeface="Calibri" panose="020F0502020204030204" pitchFamily="34" charset="0"/>
                </a:rPr>
                <a:t>Number of wires</a:t>
              </a:r>
            </a:p>
          </p:txBody>
        </p:sp>
      </p:grpSp>
      <p:grpSp>
        <p:nvGrpSpPr>
          <p:cNvPr id="136" name="Group 135">
            <a:extLst>
              <a:ext uri="{FF2B5EF4-FFF2-40B4-BE49-F238E27FC236}">
                <a16:creationId xmlns:a16="http://schemas.microsoft.com/office/drawing/2014/main" id="{5B45F4AB-C4E8-D2F5-D337-2C3DD553A810}"/>
              </a:ext>
            </a:extLst>
          </p:cNvPr>
          <p:cNvGrpSpPr/>
          <p:nvPr/>
        </p:nvGrpSpPr>
        <p:grpSpPr>
          <a:xfrm>
            <a:off x="3920304" y="2164097"/>
            <a:ext cx="2330925" cy="2374327"/>
            <a:chOff x="3871073" y="1990883"/>
            <a:chExt cx="2330925" cy="2374327"/>
          </a:xfrm>
        </p:grpSpPr>
        <p:sp>
          <p:nvSpPr>
            <p:cNvPr id="137" name="Up Arrow 136">
              <a:extLst>
                <a:ext uri="{FF2B5EF4-FFF2-40B4-BE49-F238E27FC236}">
                  <a16:creationId xmlns:a16="http://schemas.microsoft.com/office/drawing/2014/main" id="{B2E73EE6-F415-4AEF-CE99-384293212391}"/>
                </a:ext>
              </a:extLst>
            </p:cNvPr>
            <p:cNvSpPr/>
            <p:nvPr/>
          </p:nvSpPr>
          <p:spPr>
            <a:xfrm>
              <a:off x="5988705" y="1990883"/>
              <a:ext cx="213293" cy="2374327"/>
            </a:xfrm>
            <a:prstGeom prst="upArrow">
              <a:avLst>
                <a:gd name="adj1" fmla="val 40473"/>
                <a:gd name="adj2" fmla="val 126215"/>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38" name="Graphic 137" descr="Surprised face with solid fill with solid fill">
              <a:extLst>
                <a:ext uri="{FF2B5EF4-FFF2-40B4-BE49-F238E27FC236}">
                  <a16:creationId xmlns:a16="http://schemas.microsoft.com/office/drawing/2014/main" id="{5D85E1FF-F182-44DD-AA41-02458BEA31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71073" y="3678468"/>
              <a:ext cx="659349" cy="659349"/>
            </a:xfrm>
            <a:prstGeom prst="rect">
              <a:avLst/>
            </a:prstGeom>
          </p:spPr>
        </p:pic>
        <p:sp>
          <p:nvSpPr>
            <p:cNvPr id="139" name="Rounded Rectangular Callout 10">
              <a:extLst>
                <a:ext uri="{FF2B5EF4-FFF2-40B4-BE49-F238E27FC236}">
                  <a16:creationId xmlns:a16="http://schemas.microsoft.com/office/drawing/2014/main" id="{1895B9B3-345B-686C-72C1-7134FCC2106D}"/>
                </a:ext>
              </a:extLst>
            </p:cNvPr>
            <p:cNvSpPr/>
            <p:nvPr/>
          </p:nvSpPr>
          <p:spPr>
            <a:xfrm>
              <a:off x="4508658" y="3768807"/>
              <a:ext cx="1464710" cy="471919"/>
            </a:xfrm>
            <a:prstGeom prst="wedgeRoundRectCallout">
              <a:avLst>
                <a:gd name="adj1" fmla="val -41475"/>
                <a:gd name="adj2" fmla="val -49150"/>
                <a:gd name="adj3" fmla="val 16667"/>
              </a:avLst>
            </a:prstGeom>
            <a:solidFill>
              <a:srgbClr val="C00000"/>
            </a:solidFill>
            <a:ln w="25400" cap="flat" cmpd="sng" algn="ctr">
              <a:solidFill>
                <a:sysClr val="windowText" lastClr="000000"/>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mn-cs"/>
                </a:rPr>
                <a:t>100s Gbps</a:t>
              </a:r>
            </a:p>
          </p:txBody>
        </p:sp>
      </p:grpSp>
      <p:grpSp>
        <p:nvGrpSpPr>
          <p:cNvPr id="140" name="Group 139">
            <a:extLst>
              <a:ext uri="{FF2B5EF4-FFF2-40B4-BE49-F238E27FC236}">
                <a16:creationId xmlns:a16="http://schemas.microsoft.com/office/drawing/2014/main" id="{8F525FFC-2D88-BBFF-59B2-B9B0756E9450}"/>
              </a:ext>
            </a:extLst>
          </p:cNvPr>
          <p:cNvGrpSpPr/>
          <p:nvPr/>
        </p:nvGrpSpPr>
        <p:grpSpPr>
          <a:xfrm>
            <a:off x="9112056" y="3846326"/>
            <a:ext cx="3571642" cy="640080"/>
            <a:chOff x="8249394" y="4310254"/>
            <a:chExt cx="3571642" cy="640080"/>
          </a:xfrm>
        </p:grpSpPr>
        <p:pic>
          <p:nvPicPr>
            <p:cNvPr id="141" name="Graphic 140" descr="Thumbs Down with solid fill">
              <a:extLst>
                <a:ext uri="{FF2B5EF4-FFF2-40B4-BE49-F238E27FC236}">
                  <a16:creationId xmlns:a16="http://schemas.microsoft.com/office/drawing/2014/main" id="{EB255F07-095B-7955-9FF3-A261B6B8A3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9394" y="4310254"/>
              <a:ext cx="640080" cy="640080"/>
            </a:xfrm>
            <a:prstGeom prst="rect">
              <a:avLst/>
            </a:prstGeom>
          </p:spPr>
        </p:pic>
        <p:sp>
          <p:nvSpPr>
            <p:cNvPr id="142" name="TextBox 141">
              <a:extLst>
                <a:ext uri="{FF2B5EF4-FFF2-40B4-BE49-F238E27FC236}">
                  <a16:creationId xmlns:a16="http://schemas.microsoft.com/office/drawing/2014/main" id="{99A5C080-80D0-43A9-3755-632C19F8A161}"/>
                </a:ext>
              </a:extLst>
            </p:cNvPr>
            <p:cNvSpPr txBox="1"/>
            <p:nvPr/>
          </p:nvSpPr>
          <p:spPr>
            <a:xfrm>
              <a:off x="8867975" y="4396275"/>
              <a:ext cx="2953061" cy="461665"/>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963"/>
                  </a:solidFill>
                  <a:effectLst/>
                  <a:uLnTx/>
                  <a:uFillTx/>
                  <a:latin typeface="Calibri"/>
                  <a:ea typeface="+mn-ea"/>
                  <a:cs typeface="Calibri" panose="020F0502020204030204" pitchFamily="34" charset="0"/>
                </a:rPr>
                <a:t>Inefficient</a:t>
              </a:r>
            </a:p>
          </p:txBody>
        </p:sp>
      </p:grpSp>
    </p:spTree>
    <p:extLst>
      <p:ext uri="{BB962C8B-B14F-4D97-AF65-F5344CB8AC3E}">
        <p14:creationId xmlns:p14="http://schemas.microsoft.com/office/powerpoint/2010/main" val="20333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6"/>
                                        </p:tgtEl>
                                        <p:attrNameLst>
                                          <p:attrName>style.visibility</p:attrName>
                                        </p:attrNameLst>
                                      </p:cBhvr>
                                      <p:to>
                                        <p:strVal val="hidden"/>
                                      </p:to>
                                    </p:set>
                                  </p:childTnLst>
                                </p:cTn>
                              </p:par>
                              <p:par>
                                <p:cTn id="39" presetID="0" presetClass="path" presetSubtype="0" accel="50000" decel="50000" fill="hold" nodeType="withEffect">
                                  <p:stCondLst>
                                    <p:cond delay="0"/>
                                  </p:stCondLst>
                                  <p:childTnLst>
                                    <p:animMotion origin="layout" path="M 3.75E-6 1.11111E-6 L 0.00013 -0.10347 " pathEditMode="relative" rAng="0" ptsTypes="AA">
                                      <p:cBhvr>
                                        <p:cTn id="40" dur="2000" fill="hold"/>
                                        <p:tgtEl>
                                          <p:spTgt spid="126"/>
                                        </p:tgtEl>
                                        <p:attrNameLst>
                                          <p:attrName>ppt_x</p:attrName>
                                          <p:attrName>ppt_y</p:attrName>
                                        </p:attrNameLst>
                                      </p:cBhvr>
                                      <p:rCtr x="0" y="-5185"/>
                                    </p:animMotion>
                                  </p:childTnLst>
                                </p:cTn>
                              </p:par>
                              <p:par>
                                <p:cTn id="41" presetID="1" presetClass="entr" presetSubtype="0"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5" grpId="0"/>
      <p:bldP spid="106" grpId="0"/>
      <p:bldP spid="106" grpId="1"/>
      <p:bldP spid="120" grpId="0"/>
      <p:bldP spid="122" grpId="0" animBg="1"/>
      <p:bldP spid="1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Quantum Error Correction: Unique Challenges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Significant amount of research effort in QEC</a:t>
            </a:r>
          </a:p>
        </p:txBody>
      </p:sp>
      <p:sp>
        <p:nvSpPr>
          <p:cNvPr id="2" name="Rectangle 1">
            <a:extLst>
              <a:ext uri="{FF2B5EF4-FFF2-40B4-BE49-F238E27FC236}">
                <a16:creationId xmlns:a16="http://schemas.microsoft.com/office/drawing/2014/main" id="{2101A1A6-D765-8954-F3D5-898E4AA7236F}"/>
              </a:ext>
            </a:extLst>
          </p:cNvPr>
          <p:cNvSpPr/>
          <p:nvPr/>
        </p:nvSpPr>
        <p:spPr>
          <a:xfrm>
            <a:off x="218749" y="1399648"/>
            <a:ext cx="2447129" cy="1338559"/>
          </a:xfrm>
          <a:prstGeom prst="rect">
            <a:avLst/>
          </a:prstGeom>
          <a:solidFill>
            <a:srgbClr val="002060"/>
          </a:solidFill>
          <a:ln w="12700" cap="flat" cmpd="sng" algn="ctr">
            <a:solidFill>
              <a:schemeClr val="bg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anose="020B0604020202020204"/>
                <a:ea typeface="+mn-ea"/>
                <a:cs typeface="Calibri" panose="020F0502020204030204" pitchFamily="34" charset="0"/>
              </a:rPr>
              <a:t>Huge redundancy</a:t>
            </a:r>
          </a:p>
        </p:txBody>
      </p:sp>
      <p:sp>
        <p:nvSpPr>
          <p:cNvPr id="4" name="Rectangle 3">
            <a:extLst>
              <a:ext uri="{FF2B5EF4-FFF2-40B4-BE49-F238E27FC236}">
                <a16:creationId xmlns:a16="http://schemas.microsoft.com/office/drawing/2014/main" id="{73179E65-EC94-3A39-8035-43A9953F2553}"/>
              </a:ext>
            </a:extLst>
          </p:cNvPr>
          <p:cNvSpPr/>
          <p:nvPr/>
        </p:nvSpPr>
        <p:spPr>
          <a:xfrm>
            <a:off x="3347314" y="1399650"/>
            <a:ext cx="2447129" cy="1338559"/>
          </a:xfrm>
          <a:prstGeom prst="rect">
            <a:avLst/>
          </a:prstGeom>
          <a:solidFill>
            <a:schemeClr val="accent4">
              <a:lumMod val="75000"/>
            </a:schemeClr>
          </a:solidFill>
          <a:ln w="12700" cap="flat" cmpd="sng" algn="ctr">
            <a:solidFill>
              <a:schemeClr val="bg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anose="020B0604020202020204"/>
                <a:ea typeface="+mn-ea"/>
                <a:cs typeface="Calibri" panose="020F0502020204030204" pitchFamily="34" charset="0"/>
              </a:rPr>
              <a:t>Must be very fast</a:t>
            </a:r>
          </a:p>
        </p:txBody>
      </p:sp>
      <p:sp>
        <p:nvSpPr>
          <p:cNvPr id="5" name="Rectangle 4">
            <a:extLst>
              <a:ext uri="{FF2B5EF4-FFF2-40B4-BE49-F238E27FC236}">
                <a16:creationId xmlns:a16="http://schemas.microsoft.com/office/drawing/2014/main" id="{371119ED-5B48-4765-A7BD-083FA64F7E02}"/>
              </a:ext>
            </a:extLst>
          </p:cNvPr>
          <p:cNvSpPr/>
          <p:nvPr/>
        </p:nvSpPr>
        <p:spPr>
          <a:xfrm>
            <a:off x="6475878" y="1399648"/>
            <a:ext cx="2447129" cy="1338559"/>
          </a:xfrm>
          <a:prstGeom prst="rect">
            <a:avLst/>
          </a:prstGeom>
          <a:solidFill>
            <a:srgbClr val="C00000"/>
          </a:solidFill>
          <a:ln w="12700" cap="flat" cmpd="sng" algn="ctr">
            <a:solidFill>
              <a:schemeClr val="bg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anose="020B0604020202020204"/>
                <a:ea typeface="+mn-ea"/>
                <a:cs typeface="Calibri" panose="020F0502020204030204" pitchFamily="34" charset="0"/>
              </a:rPr>
              <a:t>Imperfect process</a:t>
            </a:r>
          </a:p>
        </p:txBody>
      </p:sp>
      <p:sp>
        <p:nvSpPr>
          <p:cNvPr id="6" name="Rectangle 5">
            <a:extLst>
              <a:ext uri="{FF2B5EF4-FFF2-40B4-BE49-F238E27FC236}">
                <a16:creationId xmlns:a16="http://schemas.microsoft.com/office/drawing/2014/main" id="{0E32A867-F643-5ED0-12C1-7434D292B27C}"/>
              </a:ext>
            </a:extLst>
          </p:cNvPr>
          <p:cNvSpPr/>
          <p:nvPr/>
        </p:nvSpPr>
        <p:spPr>
          <a:xfrm>
            <a:off x="9604443" y="1399648"/>
            <a:ext cx="2447129" cy="1338559"/>
          </a:xfrm>
          <a:prstGeom prst="rect">
            <a:avLst/>
          </a:prstGeom>
          <a:solidFill>
            <a:schemeClr val="accent6"/>
          </a:solidFill>
          <a:ln w="12700" cap="flat" cmpd="sng" algn="ctr">
            <a:solidFill>
              <a:schemeClr val="bg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anose="020B0604020202020204"/>
                <a:ea typeface="+mn-ea"/>
                <a:cs typeface="Calibri" panose="020F0502020204030204" pitchFamily="34" charset="0"/>
              </a:rPr>
              <a:t>System-level challenges</a:t>
            </a:r>
          </a:p>
        </p:txBody>
      </p:sp>
      <p:sp>
        <p:nvSpPr>
          <p:cNvPr id="7" name="TextBox 6">
            <a:extLst>
              <a:ext uri="{FF2B5EF4-FFF2-40B4-BE49-F238E27FC236}">
                <a16:creationId xmlns:a16="http://schemas.microsoft.com/office/drawing/2014/main" id="{D737B9EB-FDE5-96E3-DA41-D00F85ADD433}"/>
              </a:ext>
            </a:extLst>
          </p:cNvPr>
          <p:cNvSpPr txBox="1"/>
          <p:nvPr/>
        </p:nvSpPr>
        <p:spPr>
          <a:xfrm>
            <a:off x="-884" y="2929279"/>
            <a:ext cx="3128565"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High overheads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(operations, qubits)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2C6">
                    <a:lumMod val="50000"/>
                  </a:srgbClr>
                </a:solidFill>
                <a:effectLst/>
                <a:uLnTx/>
                <a:uFillTx/>
                <a:latin typeface="Calibri"/>
                <a:ea typeface="+mn-ea"/>
                <a:cs typeface="Calibri" panose="020F0502020204030204" pitchFamily="34" charset="0"/>
              </a:rPr>
              <a:t>Operations at scale</a:t>
            </a:r>
          </a:p>
        </p:txBody>
      </p:sp>
      <p:sp>
        <p:nvSpPr>
          <p:cNvPr id="9" name="TextBox 8">
            <a:extLst>
              <a:ext uri="{FF2B5EF4-FFF2-40B4-BE49-F238E27FC236}">
                <a16:creationId xmlns:a16="http://schemas.microsoft.com/office/drawing/2014/main" id="{6AC1FE38-9070-BDAC-0FBC-D21692C53E12}"/>
              </a:ext>
            </a:extLst>
          </p:cNvPr>
          <p:cNvSpPr txBox="1"/>
          <p:nvPr/>
        </p:nvSpPr>
        <p:spPr>
          <a:xfrm>
            <a:off x="3006595" y="2929279"/>
            <a:ext cx="3414159"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9C41">
                    <a:lumMod val="50000"/>
                  </a:srgbClr>
                </a:solidFill>
                <a:effectLst/>
                <a:uLnTx/>
                <a:uFillTx/>
                <a:latin typeface="Calibri"/>
                <a:ea typeface="+mn-ea"/>
                <a:cs typeface="Calibri" panose="020F0502020204030204" pitchFamily="34" charset="0"/>
              </a:rPr>
              <a:t>Low coherence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9C41">
                    <a:lumMod val="50000"/>
                  </a:srgbClr>
                </a:solidFill>
                <a:effectLst/>
                <a:uLnTx/>
                <a:uFillTx/>
                <a:latin typeface="Calibri"/>
                <a:ea typeface="+mn-ea"/>
                <a:cs typeface="Calibri" panose="020F0502020204030204" pitchFamily="34" charset="0"/>
              </a:rPr>
              <a:t>Errors quickly accumulate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9C41">
                    <a:lumMod val="50000"/>
                  </a:srgbClr>
                </a:solidFill>
                <a:effectLst/>
                <a:uLnTx/>
                <a:uFillTx/>
                <a:latin typeface="Calibri"/>
                <a:ea typeface="+mn-ea"/>
                <a:cs typeface="Calibri" panose="020F0502020204030204" pitchFamily="34" charset="0"/>
              </a:rPr>
              <a:t>Both instruction delivery and decoding</a:t>
            </a:r>
          </a:p>
        </p:txBody>
      </p:sp>
      <p:sp>
        <p:nvSpPr>
          <p:cNvPr id="11" name="TextBox 10">
            <a:extLst>
              <a:ext uri="{FF2B5EF4-FFF2-40B4-BE49-F238E27FC236}">
                <a16:creationId xmlns:a16="http://schemas.microsoft.com/office/drawing/2014/main" id="{8F0E0A10-0F5D-2016-EAB0-A7E4A0844AB2}"/>
              </a:ext>
            </a:extLst>
          </p:cNvPr>
          <p:cNvSpPr txBox="1"/>
          <p:nvPr/>
        </p:nvSpPr>
        <p:spPr>
          <a:xfrm>
            <a:off x="6190284" y="2929278"/>
            <a:ext cx="3414159"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a:ea typeface="+mn-ea"/>
                <a:cs typeface="Calibri" panose="020F0502020204030204" pitchFamily="34" charset="0"/>
              </a:rPr>
              <a:t>Incorrect parities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a:ea typeface="+mn-ea"/>
                <a:cs typeface="Calibri" panose="020F0502020204030204" pitchFamily="34" charset="0"/>
              </a:rPr>
              <a:t>Complex errors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Calibri" panose="020F0502020204030204" pitchFamily="34" charset="0"/>
              </a:rPr>
              <a:t>(correlated, leakage)</a:t>
            </a:r>
          </a:p>
        </p:txBody>
      </p:sp>
      <p:sp>
        <p:nvSpPr>
          <p:cNvPr id="12" name="TextBox 11">
            <a:extLst>
              <a:ext uri="{FF2B5EF4-FFF2-40B4-BE49-F238E27FC236}">
                <a16:creationId xmlns:a16="http://schemas.microsoft.com/office/drawing/2014/main" id="{006AB692-645C-B4D3-F416-ED5E23A23977}"/>
              </a:ext>
            </a:extLst>
          </p:cNvPr>
          <p:cNvSpPr txBox="1"/>
          <p:nvPr/>
        </p:nvSpPr>
        <p:spPr>
          <a:xfrm>
            <a:off x="9522019" y="2890137"/>
            <a:ext cx="3414159"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5E86"/>
                </a:solidFill>
                <a:effectLst/>
                <a:uLnTx/>
                <a:uFillTx/>
                <a:latin typeface="Calibri"/>
                <a:ea typeface="+mn-ea"/>
                <a:cs typeface="Calibri" panose="020F0502020204030204" pitchFamily="34" charset="0"/>
              </a:rPr>
              <a:t>Bandwidth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5E86"/>
                </a:solidFill>
                <a:effectLst/>
                <a:uLnTx/>
                <a:uFillTx/>
                <a:latin typeface="Calibri"/>
                <a:ea typeface="+mn-ea"/>
                <a:cs typeface="Calibri" panose="020F0502020204030204" pitchFamily="34" charset="0"/>
              </a:rPr>
              <a:t>Cryogenic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5E86"/>
                </a:solidFill>
                <a:effectLst/>
                <a:uLnTx/>
                <a:uFillTx/>
                <a:latin typeface="Calibri"/>
                <a:ea typeface="+mn-ea"/>
                <a:cs typeface="Calibri" panose="020F0502020204030204" pitchFamily="34" charset="0"/>
              </a:rPr>
              <a:t>Latency</a:t>
            </a:r>
          </a:p>
        </p:txBody>
      </p:sp>
      <p:sp>
        <p:nvSpPr>
          <p:cNvPr id="13" name="Rounded Rectangle 12">
            <a:extLst>
              <a:ext uri="{FF2B5EF4-FFF2-40B4-BE49-F238E27FC236}">
                <a16:creationId xmlns:a16="http://schemas.microsoft.com/office/drawing/2014/main" id="{F65CC1F4-CB28-36BA-8C83-1DC77453C8E0}"/>
              </a:ext>
            </a:extLst>
          </p:cNvPr>
          <p:cNvSpPr/>
          <p:nvPr/>
        </p:nvSpPr>
        <p:spPr>
          <a:xfrm>
            <a:off x="218749" y="4868272"/>
            <a:ext cx="2447129" cy="1136448"/>
          </a:xfrm>
          <a:prstGeom prst="roundRect">
            <a:avLst>
              <a:gd name="adj" fmla="val 10000"/>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Low overhead codes</a:t>
            </a:r>
          </a:p>
        </p:txBody>
      </p:sp>
      <p:sp>
        <p:nvSpPr>
          <p:cNvPr id="14" name="Rounded Rectangle 13">
            <a:extLst>
              <a:ext uri="{FF2B5EF4-FFF2-40B4-BE49-F238E27FC236}">
                <a16:creationId xmlns:a16="http://schemas.microsoft.com/office/drawing/2014/main" id="{7B5FCBEF-57F8-278F-65F5-40040E82F975}"/>
              </a:ext>
            </a:extLst>
          </p:cNvPr>
          <p:cNvSpPr/>
          <p:nvPr/>
        </p:nvSpPr>
        <p:spPr>
          <a:xfrm>
            <a:off x="3347313" y="4868272"/>
            <a:ext cx="2447129" cy="1136448"/>
          </a:xfrm>
          <a:prstGeom prst="roundRect">
            <a:avLst>
              <a:gd name="adj" fmla="val 10000"/>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Faster decoders (approx. algo., hardware)</a:t>
            </a:r>
          </a:p>
        </p:txBody>
      </p:sp>
      <p:sp>
        <p:nvSpPr>
          <p:cNvPr id="15" name="Rounded Rectangle 14">
            <a:extLst>
              <a:ext uri="{FF2B5EF4-FFF2-40B4-BE49-F238E27FC236}">
                <a16:creationId xmlns:a16="http://schemas.microsoft.com/office/drawing/2014/main" id="{E3B8130A-CBDA-40E6-ECDB-40A565215927}"/>
              </a:ext>
            </a:extLst>
          </p:cNvPr>
          <p:cNvSpPr/>
          <p:nvPr/>
        </p:nvSpPr>
        <p:spPr>
          <a:xfrm>
            <a:off x="6475877" y="4804390"/>
            <a:ext cx="2447129" cy="1200328"/>
          </a:xfrm>
          <a:prstGeom prst="roundRect">
            <a:avLst>
              <a:gd name="adj" fmla="val 10000"/>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Handling via decoding, scheduling</a:t>
            </a:r>
          </a:p>
        </p:txBody>
      </p:sp>
      <p:sp>
        <p:nvSpPr>
          <p:cNvPr id="16" name="Rounded Rectangle 15">
            <a:extLst>
              <a:ext uri="{FF2B5EF4-FFF2-40B4-BE49-F238E27FC236}">
                <a16:creationId xmlns:a16="http://schemas.microsoft.com/office/drawing/2014/main" id="{5B0B3D1C-37BD-F6E2-D2DE-58FCFE7240D8}"/>
              </a:ext>
            </a:extLst>
          </p:cNvPr>
          <p:cNvSpPr/>
          <p:nvPr/>
        </p:nvSpPr>
        <p:spPr>
          <a:xfrm>
            <a:off x="9522019" y="4804389"/>
            <a:ext cx="2505496" cy="1200328"/>
          </a:xfrm>
          <a:prstGeom prst="roundRect">
            <a:avLst>
              <a:gd name="adj" fmla="val 10000"/>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uarchitecture</a:t>
            </a: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compression, multi-level design</a:t>
            </a:r>
          </a:p>
        </p:txBody>
      </p:sp>
    </p:spTree>
    <p:extLst>
      <p:ext uri="{BB962C8B-B14F-4D97-AF65-F5344CB8AC3E}">
        <p14:creationId xmlns:p14="http://schemas.microsoft.com/office/powerpoint/2010/main" val="27194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9" grpId="0"/>
      <p:bldP spid="11" grpId="0"/>
      <p:bldP spid="12" grpId="0"/>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Surface Codes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kumimoji="0" lang="en-US" sz="2400" b="0" i="0" u="none" strike="noStrike" kern="0" cap="none" spc="0" normalizeH="0" baseline="0" noProof="0" dirty="0">
                <a:ln>
                  <a:noFill/>
                </a:ln>
                <a:solidFill>
                  <a:prstClr val="white"/>
                </a:solidFill>
                <a:effectLst/>
                <a:uLnTx/>
                <a:uFillTx/>
                <a:latin typeface="Calibri"/>
                <a:ea typeface="+mn-ea"/>
                <a:cs typeface="+mn-cs"/>
              </a:rPr>
              <a:t>Logical error-rate decreases exponentially with increasing redundancy</a:t>
            </a:r>
          </a:p>
        </p:txBody>
      </p:sp>
      <p:cxnSp>
        <p:nvCxnSpPr>
          <p:cNvPr id="195" name="Straight Connector 194">
            <a:extLst>
              <a:ext uri="{FF2B5EF4-FFF2-40B4-BE49-F238E27FC236}">
                <a16:creationId xmlns:a16="http://schemas.microsoft.com/office/drawing/2014/main" id="{128567E7-AC2E-9B8B-8BBC-2CF1D86D5747}"/>
              </a:ext>
            </a:extLst>
          </p:cNvPr>
          <p:cNvCxnSpPr>
            <a:cxnSpLocks/>
            <a:stCxn id="199" idx="0"/>
            <a:endCxn id="197" idx="4"/>
          </p:cNvCxnSpPr>
          <p:nvPr/>
        </p:nvCxnSpPr>
        <p:spPr>
          <a:xfrm>
            <a:off x="1651739" y="3797646"/>
            <a:ext cx="2836112" cy="0"/>
          </a:xfrm>
          <a:prstGeom prst="line">
            <a:avLst/>
          </a:prstGeom>
          <a:grpFill/>
          <a:ln w="38100" cap="flat" cmpd="sng" algn="ctr">
            <a:solidFill>
              <a:srgbClr val="4472C4"/>
            </a:solidFill>
            <a:prstDash val="solid"/>
            <a:miter lim="800000"/>
          </a:ln>
          <a:effectLst/>
        </p:spPr>
      </p:cxnSp>
      <p:sp>
        <p:nvSpPr>
          <p:cNvPr id="196" name="TextBox 195">
            <a:extLst>
              <a:ext uri="{FF2B5EF4-FFF2-40B4-BE49-F238E27FC236}">
                <a16:creationId xmlns:a16="http://schemas.microsoft.com/office/drawing/2014/main" id="{70CD22F5-9A48-1BF4-48B6-E6A9297EB807}"/>
              </a:ext>
            </a:extLst>
          </p:cNvPr>
          <p:cNvSpPr txBox="1"/>
          <p:nvPr/>
        </p:nvSpPr>
        <p:spPr>
          <a:xfrm>
            <a:off x="-884" y="1013248"/>
            <a:ext cx="12191117" cy="523220"/>
          </a:xfrm>
          <a:prstGeom prst="rect">
            <a:avLst/>
          </a:prstGeom>
          <a:noFill/>
        </p:spPr>
        <p:txBody>
          <a:bodyPr wrap="square" rtlCol="0">
            <a:spAutoFit/>
          </a:bodyPr>
          <a:lstStyle/>
          <a:p>
            <a:pPr>
              <a:defRPr/>
            </a:pPr>
            <a:r>
              <a:rPr lang="en-US" sz="2800" dirty="0">
                <a:solidFill>
                  <a:srgbClr val="4472C4">
                    <a:lumMod val="50000"/>
                  </a:srgbClr>
                </a:solidFill>
                <a:cs typeface="Calibri" panose="020F0502020204030204" pitchFamily="34" charset="0"/>
              </a:rPr>
              <a:t>Surface codes are widely recognized as the most promising QEC candidate</a:t>
            </a:r>
          </a:p>
        </p:txBody>
      </p:sp>
      <p:sp>
        <p:nvSpPr>
          <p:cNvPr id="197" name="Flowchart: Connector 154">
            <a:extLst>
              <a:ext uri="{FF2B5EF4-FFF2-40B4-BE49-F238E27FC236}">
                <a16:creationId xmlns:a16="http://schemas.microsoft.com/office/drawing/2014/main" id="{DC0121AD-C468-10EA-0A64-C13F6C6CE763}"/>
              </a:ext>
            </a:extLst>
          </p:cNvPr>
          <p:cNvSpPr/>
          <p:nvPr/>
        </p:nvSpPr>
        <p:spPr>
          <a:xfrm rot="5400000">
            <a:off x="4487972" y="3594348"/>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98" name="Flowchart: Connector 159">
            <a:extLst>
              <a:ext uri="{FF2B5EF4-FFF2-40B4-BE49-F238E27FC236}">
                <a16:creationId xmlns:a16="http://schemas.microsoft.com/office/drawing/2014/main" id="{7627AB9C-51EA-E3A3-6AA6-8C1AAF5CDBE2}"/>
              </a:ext>
            </a:extLst>
          </p:cNvPr>
          <p:cNvSpPr/>
          <p:nvPr/>
        </p:nvSpPr>
        <p:spPr>
          <a:xfrm rot="5400000">
            <a:off x="2875675" y="3575877"/>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99" name="Flowchart: Connector 164">
            <a:extLst>
              <a:ext uri="{FF2B5EF4-FFF2-40B4-BE49-F238E27FC236}">
                <a16:creationId xmlns:a16="http://schemas.microsoft.com/office/drawing/2014/main" id="{EBC56227-A976-A538-B3C8-BDD100DA4198}"/>
              </a:ext>
            </a:extLst>
          </p:cNvPr>
          <p:cNvSpPr/>
          <p:nvPr/>
        </p:nvSpPr>
        <p:spPr>
          <a:xfrm rot="5400000">
            <a:off x="1245264" y="3594348"/>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nvGrpSpPr>
          <p:cNvPr id="200" name="Group 199">
            <a:extLst>
              <a:ext uri="{FF2B5EF4-FFF2-40B4-BE49-F238E27FC236}">
                <a16:creationId xmlns:a16="http://schemas.microsoft.com/office/drawing/2014/main" id="{525A5E31-B909-A56F-F995-8D832F05F482}"/>
              </a:ext>
            </a:extLst>
          </p:cNvPr>
          <p:cNvGrpSpPr/>
          <p:nvPr/>
        </p:nvGrpSpPr>
        <p:grpSpPr>
          <a:xfrm>
            <a:off x="2058336" y="3575177"/>
            <a:ext cx="2042161" cy="406354"/>
            <a:chOff x="2058336" y="3542097"/>
            <a:chExt cx="2042161" cy="406354"/>
          </a:xfrm>
        </p:grpSpPr>
        <p:sp>
          <p:nvSpPr>
            <p:cNvPr id="201" name="Flowchart: Connector 169">
              <a:extLst>
                <a:ext uri="{FF2B5EF4-FFF2-40B4-BE49-F238E27FC236}">
                  <a16:creationId xmlns:a16="http://schemas.microsoft.com/office/drawing/2014/main" id="{E7B65374-CCFA-DEF1-EE80-66025E6B767A}"/>
                </a:ext>
              </a:extLst>
            </p:cNvPr>
            <p:cNvSpPr/>
            <p:nvPr/>
          </p:nvSpPr>
          <p:spPr>
            <a:xfrm rot="5400000">
              <a:off x="3694022" y="3541976"/>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02" name="Flowchart: Connector 172">
              <a:extLst>
                <a:ext uri="{FF2B5EF4-FFF2-40B4-BE49-F238E27FC236}">
                  <a16:creationId xmlns:a16="http://schemas.microsoft.com/office/drawing/2014/main" id="{29A43465-DF05-B0E7-EADA-5BE41C2E96EC}"/>
                </a:ext>
              </a:extLst>
            </p:cNvPr>
            <p:cNvSpPr/>
            <p:nvPr/>
          </p:nvSpPr>
          <p:spPr>
            <a:xfrm rot="5400000">
              <a:off x="2058457" y="3541976"/>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203" name="Group 202">
            <a:extLst>
              <a:ext uri="{FF2B5EF4-FFF2-40B4-BE49-F238E27FC236}">
                <a16:creationId xmlns:a16="http://schemas.microsoft.com/office/drawing/2014/main" id="{46B39F0D-81D8-2511-8918-85653A13AD9C}"/>
              </a:ext>
            </a:extLst>
          </p:cNvPr>
          <p:cNvGrpSpPr/>
          <p:nvPr/>
        </p:nvGrpSpPr>
        <p:grpSpPr>
          <a:xfrm>
            <a:off x="1242890" y="2762675"/>
            <a:ext cx="3651558" cy="2069942"/>
            <a:chOff x="589381" y="849738"/>
            <a:chExt cx="3651558" cy="2069942"/>
          </a:xfrm>
        </p:grpSpPr>
        <p:cxnSp>
          <p:nvCxnSpPr>
            <p:cNvPr id="204" name="Straight Connector 203">
              <a:extLst>
                <a:ext uri="{FF2B5EF4-FFF2-40B4-BE49-F238E27FC236}">
                  <a16:creationId xmlns:a16="http://schemas.microsoft.com/office/drawing/2014/main" id="{C862D510-E995-EF8D-6E53-CD79B328B612}"/>
                </a:ext>
              </a:extLst>
            </p:cNvPr>
            <p:cNvCxnSpPr>
              <a:cxnSpLocks/>
              <a:stCxn id="216" idx="6"/>
              <a:endCxn id="217" idx="2"/>
            </p:cNvCxnSpPr>
            <p:nvPr/>
          </p:nvCxnSpPr>
          <p:spPr>
            <a:xfrm flipH="1">
              <a:off x="792679" y="1275384"/>
              <a:ext cx="243" cy="1237942"/>
            </a:xfrm>
            <a:prstGeom prst="line">
              <a:avLst/>
            </a:prstGeom>
            <a:grpFill/>
            <a:ln w="38100" cap="flat" cmpd="sng" algn="ctr">
              <a:solidFill>
                <a:srgbClr val="4472C4"/>
              </a:solidFill>
              <a:prstDash val="solid"/>
              <a:miter lim="800000"/>
            </a:ln>
            <a:effectLst/>
          </p:spPr>
        </p:cxnSp>
        <p:cxnSp>
          <p:nvCxnSpPr>
            <p:cNvPr id="205" name="Straight Connector 204">
              <a:extLst>
                <a:ext uri="{FF2B5EF4-FFF2-40B4-BE49-F238E27FC236}">
                  <a16:creationId xmlns:a16="http://schemas.microsoft.com/office/drawing/2014/main" id="{B4C4701F-0E3B-552D-87B7-20F47C6B14A2}"/>
                </a:ext>
              </a:extLst>
            </p:cNvPr>
            <p:cNvCxnSpPr>
              <a:cxnSpLocks/>
              <a:stCxn id="214" idx="6"/>
              <a:endCxn id="215" idx="2"/>
            </p:cNvCxnSpPr>
            <p:nvPr/>
          </p:nvCxnSpPr>
          <p:spPr>
            <a:xfrm flipH="1">
              <a:off x="2415281" y="1256092"/>
              <a:ext cx="2014" cy="1235971"/>
            </a:xfrm>
            <a:prstGeom prst="line">
              <a:avLst/>
            </a:prstGeom>
            <a:grpFill/>
            <a:ln w="38100" cap="flat" cmpd="sng" algn="ctr">
              <a:solidFill>
                <a:srgbClr val="4472C4"/>
              </a:solidFill>
              <a:prstDash val="solid"/>
              <a:miter lim="800000"/>
            </a:ln>
            <a:effectLst/>
          </p:spPr>
        </p:cxnSp>
        <p:cxnSp>
          <p:nvCxnSpPr>
            <p:cNvPr id="206" name="Straight Connector 205">
              <a:extLst>
                <a:ext uri="{FF2B5EF4-FFF2-40B4-BE49-F238E27FC236}">
                  <a16:creationId xmlns:a16="http://schemas.microsoft.com/office/drawing/2014/main" id="{D81592EB-EBD3-5291-3DE3-CE0862F91D3D}"/>
                </a:ext>
              </a:extLst>
            </p:cNvPr>
            <p:cNvCxnSpPr>
              <a:cxnSpLocks/>
              <a:stCxn id="210" idx="6"/>
              <a:endCxn id="211" idx="2"/>
            </p:cNvCxnSpPr>
            <p:nvPr/>
          </p:nvCxnSpPr>
          <p:spPr>
            <a:xfrm flipH="1">
              <a:off x="4021049" y="1275384"/>
              <a:ext cx="16592" cy="1237942"/>
            </a:xfrm>
            <a:prstGeom prst="line">
              <a:avLst/>
            </a:prstGeom>
            <a:grpFill/>
            <a:ln w="38100" cap="flat" cmpd="sng" algn="ctr">
              <a:solidFill>
                <a:srgbClr val="4472C4"/>
              </a:solidFill>
              <a:prstDash val="solid"/>
              <a:miter lim="800000"/>
            </a:ln>
            <a:effectLst/>
          </p:spPr>
        </p:cxnSp>
        <p:sp>
          <p:nvSpPr>
            <p:cNvPr id="207" name="Flowchart: Connector 154">
              <a:extLst>
                <a:ext uri="{FF2B5EF4-FFF2-40B4-BE49-F238E27FC236}">
                  <a16:creationId xmlns:a16="http://schemas.microsoft.com/office/drawing/2014/main" id="{3419E0C6-7060-45DA-777C-B4B6E38C2848}"/>
                </a:ext>
              </a:extLst>
            </p:cNvPr>
            <p:cNvSpPr/>
            <p:nvPr/>
          </p:nvSpPr>
          <p:spPr>
            <a:xfrm rot="5400000">
              <a:off x="3834464" y="1681616"/>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08" name="Flowchart: Connector 159">
              <a:extLst>
                <a:ext uri="{FF2B5EF4-FFF2-40B4-BE49-F238E27FC236}">
                  <a16:creationId xmlns:a16="http://schemas.microsoft.com/office/drawing/2014/main" id="{CA2E361B-CA32-3432-6324-41073FA8F109}"/>
                </a:ext>
              </a:extLst>
            </p:cNvPr>
            <p:cNvSpPr/>
            <p:nvPr/>
          </p:nvSpPr>
          <p:spPr>
            <a:xfrm rot="5400000">
              <a:off x="2222168" y="1663145"/>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09" name="Flowchart: Connector 164">
              <a:extLst>
                <a:ext uri="{FF2B5EF4-FFF2-40B4-BE49-F238E27FC236}">
                  <a16:creationId xmlns:a16="http://schemas.microsoft.com/office/drawing/2014/main" id="{FDBC4384-E7EA-B37E-24FA-9380B1645B69}"/>
                </a:ext>
              </a:extLst>
            </p:cNvPr>
            <p:cNvSpPr/>
            <p:nvPr/>
          </p:nvSpPr>
          <p:spPr>
            <a:xfrm rot="5400000">
              <a:off x="591759" y="1681616"/>
              <a:ext cx="406354" cy="406596"/>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0" name="Flowchart: Connector 166">
              <a:extLst>
                <a:ext uri="{FF2B5EF4-FFF2-40B4-BE49-F238E27FC236}">
                  <a16:creationId xmlns:a16="http://schemas.microsoft.com/office/drawing/2014/main" id="{8CE92F7C-56AD-857D-6974-0C051665CCB4}"/>
                </a:ext>
              </a:extLst>
            </p:cNvPr>
            <p:cNvSpPr/>
            <p:nvPr/>
          </p:nvSpPr>
          <p:spPr>
            <a:xfrm rot="5400000">
              <a:off x="3834464" y="868909"/>
              <a:ext cx="406354" cy="406596"/>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1" name="Flowchart: Connector 167">
              <a:extLst>
                <a:ext uri="{FF2B5EF4-FFF2-40B4-BE49-F238E27FC236}">
                  <a16:creationId xmlns:a16="http://schemas.microsoft.com/office/drawing/2014/main" id="{D45036BA-866F-5A77-00CD-ADAC9709E2D9}"/>
                </a:ext>
              </a:extLst>
            </p:cNvPr>
            <p:cNvSpPr/>
            <p:nvPr/>
          </p:nvSpPr>
          <p:spPr>
            <a:xfrm rot="5400000">
              <a:off x="3817872" y="2513205"/>
              <a:ext cx="406354" cy="406596"/>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2" name="Flowchart: Connector 169">
              <a:extLst>
                <a:ext uri="{FF2B5EF4-FFF2-40B4-BE49-F238E27FC236}">
                  <a16:creationId xmlns:a16="http://schemas.microsoft.com/office/drawing/2014/main" id="{72C9BD63-4369-77BD-E4A9-B402A0A0D515}"/>
                </a:ext>
              </a:extLst>
            </p:cNvPr>
            <p:cNvSpPr/>
            <p:nvPr/>
          </p:nvSpPr>
          <p:spPr>
            <a:xfrm rot="5400000">
              <a:off x="3040515" y="1662324"/>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3" name="Flowchart: Connector 172">
              <a:extLst>
                <a:ext uri="{FF2B5EF4-FFF2-40B4-BE49-F238E27FC236}">
                  <a16:creationId xmlns:a16="http://schemas.microsoft.com/office/drawing/2014/main" id="{379086FB-B21A-77D2-3A85-309DD1D741F8}"/>
                </a:ext>
              </a:extLst>
            </p:cNvPr>
            <p:cNvSpPr/>
            <p:nvPr/>
          </p:nvSpPr>
          <p:spPr>
            <a:xfrm rot="5400000">
              <a:off x="1404951" y="1662324"/>
              <a:ext cx="406354" cy="406596"/>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4" name="Flowchart: Connector 174">
              <a:extLst>
                <a:ext uri="{FF2B5EF4-FFF2-40B4-BE49-F238E27FC236}">
                  <a16:creationId xmlns:a16="http://schemas.microsoft.com/office/drawing/2014/main" id="{B51B9C6A-96B1-50BE-0638-71EABC173E43}"/>
                </a:ext>
              </a:extLst>
            </p:cNvPr>
            <p:cNvSpPr/>
            <p:nvPr/>
          </p:nvSpPr>
          <p:spPr>
            <a:xfrm rot="5400000">
              <a:off x="2214118" y="849617"/>
              <a:ext cx="406354" cy="406596"/>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5" name="Flowchart: Connector 175">
              <a:extLst>
                <a:ext uri="{FF2B5EF4-FFF2-40B4-BE49-F238E27FC236}">
                  <a16:creationId xmlns:a16="http://schemas.microsoft.com/office/drawing/2014/main" id="{9A574705-4FBF-BAB1-EF6A-E3F5E31C9002}"/>
                </a:ext>
              </a:extLst>
            </p:cNvPr>
            <p:cNvSpPr/>
            <p:nvPr/>
          </p:nvSpPr>
          <p:spPr>
            <a:xfrm rot="5400000">
              <a:off x="2212104" y="2491942"/>
              <a:ext cx="406354" cy="406596"/>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6" name="Flowchart: Connector 176">
              <a:extLst>
                <a:ext uri="{FF2B5EF4-FFF2-40B4-BE49-F238E27FC236}">
                  <a16:creationId xmlns:a16="http://schemas.microsoft.com/office/drawing/2014/main" id="{7035D096-79D9-70FD-DD17-0DB69DC5BEB0}"/>
                </a:ext>
              </a:extLst>
            </p:cNvPr>
            <p:cNvSpPr/>
            <p:nvPr/>
          </p:nvSpPr>
          <p:spPr>
            <a:xfrm rot="5400000">
              <a:off x="589745" y="868909"/>
              <a:ext cx="406354" cy="406596"/>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7" name="Flowchart: Connector 177">
              <a:extLst>
                <a:ext uri="{FF2B5EF4-FFF2-40B4-BE49-F238E27FC236}">
                  <a16:creationId xmlns:a16="http://schemas.microsoft.com/office/drawing/2014/main" id="{9CFB78A3-5FBC-A496-2F9D-C108BC37C980}"/>
                </a:ext>
              </a:extLst>
            </p:cNvPr>
            <p:cNvSpPr/>
            <p:nvPr/>
          </p:nvSpPr>
          <p:spPr>
            <a:xfrm rot="5400000">
              <a:off x="589502" y="2513205"/>
              <a:ext cx="406354" cy="406596"/>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218" name="Group 217">
            <a:extLst>
              <a:ext uri="{FF2B5EF4-FFF2-40B4-BE49-F238E27FC236}">
                <a16:creationId xmlns:a16="http://schemas.microsoft.com/office/drawing/2014/main" id="{1EA4CA57-E32A-E951-6FD8-95DAD96C15AD}"/>
              </a:ext>
            </a:extLst>
          </p:cNvPr>
          <p:cNvGrpSpPr/>
          <p:nvPr/>
        </p:nvGrpSpPr>
        <p:grpSpPr>
          <a:xfrm>
            <a:off x="1446188" y="3148247"/>
            <a:ext cx="3244962" cy="1257234"/>
            <a:chOff x="1446188" y="3189811"/>
            <a:chExt cx="3244962" cy="1257234"/>
          </a:xfrm>
        </p:grpSpPr>
        <p:grpSp>
          <p:nvGrpSpPr>
            <p:cNvPr id="219" name="Group 218">
              <a:extLst>
                <a:ext uri="{FF2B5EF4-FFF2-40B4-BE49-F238E27FC236}">
                  <a16:creationId xmlns:a16="http://schemas.microsoft.com/office/drawing/2014/main" id="{2FDD5F65-2197-5952-E771-D3FC044E365D}"/>
                </a:ext>
              </a:extLst>
            </p:cNvPr>
            <p:cNvGrpSpPr/>
            <p:nvPr/>
          </p:nvGrpSpPr>
          <p:grpSpPr>
            <a:xfrm>
              <a:off x="1446188" y="3209103"/>
              <a:ext cx="2257" cy="1237942"/>
              <a:chOff x="-1937048" y="1561250"/>
              <a:chExt cx="2257" cy="1237942"/>
            </a:xfrm>
          </p:grpSpPr>
          <p:cxnSp>
            <p:nvCxnSpPr>
              <p:cNvPr id="226" name="Straight Arrow Connector 225">
                <a:extLst>
                  <a:ext uri="{FF2B5EF4-FFF2-40B4-BE49-F238E27FC236}">
                    <a16:creationId xmlns:a16="http://schemas.microsoft.com/office/drawing/2014/main" id="{14CA7BF3-F894-17E2-C97E-BE4B86979640}"/>
                  </a:ext>
                </a:extLst>
              </p:cNvPr>
              <p:cNvCxnSpPr>
                <a:cxnSpLocks/>
                <a:stCxn id="216" idx="6"/>
                <a:endCxn id="209" idx="2"/>
              </p:cNvCxnSpPr>
              <p:nvPr/>
            </p:nvCxnSpPr>
            <p:spPr>
              <a:xfrm>
                <a:off x="-1936805" y="1561250"/>
                <a:ext cx="2014" cy="406353"/>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227" name="Straight Arrow Connector 226">
                <a:extLst>
                  <a:ext uri="{FF2B5EF4-FFF2-40B4-BE49-F238E27FC236}">
                    <a16:creationId xmlns:a16="http://schemas.microsoft.com/office/drawing/2014/main" id="{24EBB28E-5C3F-940A-85E0-E87AFDE97223}"/>
                  </a:ext>
                </a:extLst>
              </p:cNvPr>
              <p:cNvCxnSpPr>
                <a:cxnSpLocks/>
                <a:stCxn id="217" idx="2"/>
                <a:endCxn id="209" idx="6"/>
              </p:cNvCxnSpPr>
              <p:nvPr/>
            </p:nvCxnSpPr>
            <p:spPr>
              <a:xfrm flipV="1">
                <a:off x="-1937048" y="2373957"/>
                <a:ext cx="2257" cy="425235"/>
              </a:xfrm>
              <a:prstGeom prst="straightConnector1">
                <a:avLst/>
              </a:prstGeom>
              <a:noFill/>
              <a:ln w="44450" cap="flat" cmpd="sng" algn="ctr">
                <a:solidFill>
                  <a:srgbClr val="70AD47">
                    <a:lumMod val="50000"/>
                  </a:srgbClr>
                </a:solidFill>
                <a:prstDash val="solid"/>
                <a:miter lim="800000"/>
                <a:tailEnd type="triangle" w="lg" len="lg"/>
              </a:ln>
              <a:effectLst/>
            </p:spPr>
          </p:cxnSp>
        </p:grpSp>
        <p:grpSp>
          <p:nvGrpSpPr>
            <p:cNvPr id="220" name="Group 219">
              <a:extLst>
                <a:ext uri="{FF2B5EF4-FFF2-40B4-BE49-F238E27FC236}">
                  <a16:creationId xmlns:a16="http://schemas.microsoft.com/office/drawing/2014/main" id="{2E34735D-1743-2CE8-080D-5C39E51F574D}"/>
                </a:ext>
              </a:extLst>
            </p:cNvPr>
            <p:cNvGrpSpPr/>
            <p:nvPr/>
          </p:nvGrpSpPr>
          <p:grpSpPr>
            <a:xfrm>
              <a:off x="3068790" y="3189811"/>
              <a:ext cx="10064" cy="1235971"/>
              <a:chOff x="-466846" y="1389558"/>
              <a:chExt cx="10064" cy="1235971"/>
            </a:xfrm>
          </p:grpSpPr>
          <p:cxnSp>
            <p:nvCxnSpPr>
              <p:cNvPr id="224" name="Straight Arrow Connector 223">
                <a:extLst>
                  <a:ext uri="{FF2B5EF4-FFF2-40B4-BE49-F238E27FC236}">
                    <a16:creationId xmlns:a16="http://schemas.microsoft.com/office/drawing/2014/main" id="{1B615571-186C-2219-2EE6-2D9CE50A032A}"/>
                  </a:ext>
                </a:extLst>
              </p:cNvPr>
              <p:cNvCxnSpPr>
                <a:cxnSpLocks/>
                <a:stCxn id="214" idx="6"/>
                <a:endCxn id="208" idx="2"/>
              </p:cNvCxnSpPr>
              <p:nvPr/>
            </p:nvCxnSpPr>
            <p:spPr>
              <a:xfrm>
                <a:off x="-464832" y="1389558"/>
                <a:ext cx="8050" cy="407174"/>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225" name="Straight Arrow Connector 224">
                <a:extLst>
                  <a:ext uri="{FF2B5EF4-FFF2-40B4-BE49-F238E27FC236}">
                    <a16:creationId xmlns:a16="http://schemas.microsoft.com/office/drawing/2014/main" id="{F62898E6-F0EF-0591-A564-370DC87B8C29}"/>
                  </a:ext>
                </a:extLst>
              </p:cNvPr>
              <p:cNvCxnSpPr>
                <a:cxnSpLocks/>
                <a:stCxn id="215" idx="2"/>
                <a:endCxn id="208" idx="6"/>
              </p:cNvCxnSpPr>
              <p:nvPr/>
            </p:nvCxnSpPr>
            <p:spPr>
              <a:xfrm flipV="1">
                <a:off x="-466846" y="2203086"/>
                <a:ext cx="10064" cy="422443"/>
              </a:xfrm>
              <a:prstGeom prst="straightConnector1">
                <a:avLst/>
              </a:prstGeom>
              <a:noFill/>
              <a:ln w="44450" cap="flat" cmpd="sng" algn="ctr">
                <a:solidFill>
                  <a:srgbClr val="70AD47">
                    <a:lumMod val="50000"/>
                  </a:srgbClr>
                </a:solidFill>
                <a:prstDash val="solid"/>
                <a:miter lim="800000"/>
                <a:tailEnd type="triangle" w="lg" len="lg"/>
              </a:ln>
              <a:effectLst/>
            </p:spPr>
          </p:cxnSp>
        </p:grpSp>
        <p:grpSp>
          <p:nvGrpSpPr>
            <p:cNvPr id="221" name="Group 220">
              <a:extLst>
                <a:ext uri="{FF2B5EF4-FFF2-40B4-BE49-F238E27FC236}">
                  <a16:creationId xmlns:a16="http://schemas.microsoft.com/office/drawing/2014/main" id="{B72EC593-E008-2227-3B8F-ADD972C94708}"/>
                </a:ext>
              </a:extLst>
            </p:cNvPr>
            <p:cNvGrpSpPr/>
            <p:nvPr/>
          </p:nvGrpSpPr>
          <p:grpSpPr>
            <a:xfrm>
              <a:off x="4674558" y="3209103"/>
              <a:ext cx="16592" cy="1237942"/>
              <a:chOff x="986522" y="1256450"/>
              <a:chExt cx="16592" cy="1237942"/>
            </a:xfrm>
          </p:grpSpPr>
          <p:cxnSp>
            <p:nvCxnSpPr>
              <p:cNvPr id="222" name="Straight Arrow Connector 221">
                <a:extLst>
                  <a:ext uri="{FF2B5EF4-FFF2-40B4-BE49-F238E27FC236}">
                    <a16:creationId xmlns:a16="http://schemas.microsoft.com/office/drawing/2014/main" id="{680BFE4A-E2FE-6B4F-E751-7E5CDBCCE7F2}"/>
                  </a:ext>
                </a:extLst>
              </p:cNvPr>
              <p:cNvCxnSpPr>
                <a:cxnSpLocks/>
                <a:stCxn id="210" idx="6"/>
                <a:endCxn id="207" idx="2"/>
              </p:cNvCxnSpPr>
              <p:nvPr/>
            </p:nvCxnSpPr>
            <p:spPr>
              <a:xfrm>
                <a:off x="1003114" y="1256450"/>
                <a:ext cx="0" cy="406353"/>
              </a:xfrm>
              <a:prstGeom prst="straightConnector1">
                <a:avLst/>
              </a:prstGeom>
              <a:noFill/>
              <a:ln w="44450" cap="flat" cmpd="sng" algn="ctr">
                <a:solidFill>
                  <a:srgbClr val="70AD47">
                    <a:lumMod val="50000"/>
                  </a:srgbClr>
                </a:solidFill>
                <a:prstDash val="solid"/>
                <a:miter lim="800000"/>
                <a:tailEnd type="triangle" w="lg" len="lg"/>
              </a:ln>
              <a:effectLst/>
            </p:spPr>
          </p:cxnSp>
          <p:cxnSp>
            <p:nvCxnSpPr>
              <p:cNvPr id="223" name="Straight Arrow Connector 222">
                <a:extLst>
                  <a:ext uri="{FF2B5EF4-FFF2-40B4-BE49-F238E27FC236}">
                    <a16:creationId xmlns:a16="http://schemas.microsoft.com/office/drawing/2014/main" id="{035EEB3D-34D9-29FF-CA90-5A88240C5CC8}"/>
                  </a:ext>
                </a:extLst>
              </p:cNvPr>
              <p:cNvCxnSpPr>
                <a:cxnSpLocks/>
                <a:stCxn id="211" idx="2"/>
                <a:endCxn id="207" idx="6"/>
              </p:cNvCxnSpPr>
              <p:nvPr/>
            </p:nvCxnSpPr>
            <p:spPr>
              <a:xfrm flipV="1">
                <a:off x="986522" y="2069157"/>
                <a:ext cx="16592" cy="425235"/>
              </a:xfrm>
              <a:prstGeom prst="straightConnector1">
                <a:avLst/>
              </a:prstGeom>
              <a:noFill/>
              <a:ln w="44450" cap="flat" cmpd="sng" algn="ctr">
                <a:solidFill>
                  <a:srgbClr val="70AD47">
                    <a:lumMod val="50000"/>
                  </a:srgbClr>
                </a:solidFill>
                <a:prstDash val="solid"/>
                <a:miter lim="800000"/>
                <a:tailEnd type="triangle" w="lg" len="lg"/>
              </a:ln>
              <a:effectLst/>
            </p:spPr>
          </p:cxnSp>
        </p:grpSp>
      </p:grpSp>
      <p:grpSp>
        <p:nvGrpSpPr>
          <p:cNvPr id="228" name="Group 227">
            <a:extLst>
              <a:ext uri="{FF2B5EF4-FFF2-40B4-BE49-F238E27FC236}">
                <a16:creationId xmlns:a16="http://schemas.microsoft.com/office/drawing/2014/main" id="{34644F32-DA62-DBE2-7A1D-EDD60C54AD45}"/>
              </a:ext>
            </a:extLst>
          </p:cNvPr>
          <p:cNvGrpSpPr/>
          <p:nvPr/>
        </p:nvGrpSpPr>
        <p:grpSpPr>
          <a:xfrm rot="5400000">
            <a:off x="1245428" y="1968846"/>
            <a:ext cx="3657600" cy="3657600"/>
            <a:chOff x="6701171" y="2307104"/>
            <a:chExt cx="2057631" cy="2056406"/>
          </a:xfrm>
          <a:noFill/>
        </p:grpSpPr>
        <p:sp>
          <p:nvSpPr>
            <p:cNvPr id="229" name="Rectangle 228">
              <a:extLst>
                <a:ext uri="{FF2B5EF4-FFF2-40B4-BE49-F238E27FC236}">
                  <a16:creationId xmlns:a16="http://schemas.microsoft.com/office/drawing/2014/main" id="{141C7036-85FB-2CC0-D707-87F94AAF99CB}"/>
                </a:ext>
              </a:extLst>
            </p:cNvPr>
            <p:cNvSpPr/>
            <p:nvPr/>
          </p:nvSpPr>
          <p:spPr>
            <a:xfrm>
              <a:off x="68157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0" name="Rectangle 229">
              <a:extLst>
                <a:ext uri="{FF2B5EF4-FFF2-40B4-BE49-F238E27FC236}">
                  <a16:creationId xmlns:a16="http://schemas.microsoft.com/office/drawing/2014/main" id="{3848E513-B411-7CB1-7B78-BFC560578BC6}"/>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1" name="Rectangle 230">
              <a:extLst>
                <a:ext uri="{FF2B5EF4-FFF2-40B4-BE49-F238E27FC236}">
                  <a16:creationId xmlns:a16="http://schemas.microsoft.com/office/drawing/2014/main" id="{76EDE1C7-A3A2-C856-3771-01C4A7163862}"/>
                </a:ext>
              </a:extLst>
            </p:cNvPr>
            <p:cNvSpPr/>
            <p:nvPr/>
          </p:nvSpPr>
          <p:spPr>
            <a:xfrm>
              <a:off x="77301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2" name="Rectangle 231">
              <a:extLst>
                <a:ext uri="{FF2B5EF4-FFF2-40B4-BE49-F238E27FC236}">
                  <a16:creationId xmlns:a16="http://schemas.microsoft.com/office/drawing/2014/main" id="{B39EC0C4-5E05-C891-E277-1025600D3851}"/>
                </a:ext>
              </a:extLst>
            </p:cNvPr>
            <p:cNvSpPr/>
            <p:nvPr/>
          </p:nvSpPr>
          <p:spPr>
            <a:xfrm>
              <a:off x="81873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3" name="Rectangle 232">
              <a:extLst>
                <a:ext uri="{FF2B5EF4-FFF2-40B4-BE49-F238E27FC236}">
                  <a16:creationId xmlns:a16="http://schemas.microsoft.com/office/drawing/2014/main" id="{2BB2AB80-D844-E4DF-189F-93922B92DEF4}"/>
                </a:ext>
              </a:extLst>
            </p:cNvPr>
            <p:cNvSpPr/>
            <p:nvPr/>
          </p:nvSpPr>
          <p:spPr>
            <a:xfrm>
              <a:off x="68157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4" name="Rectangle 233">
              <a:extLst>
                <a:ext uri="{FF2B5EF4-FFF2-40B4-BE49-F238E27FC236}">
                  <a16:creationId xmlns:a16="http://schemas.microsoft.com/office/drawing/2014/main" id="{4DDC9883-7BCC-D47B-9CFF-9937CA3AA27E}"/>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5" name="Rectangle 234">
              <a:extLst>
                <a:ext uri="{FF2B5EF4-FFF2-40B4-BE49-F238E27FC236}">
                  <a16:creationId xmlns:a16="http://schemas.microsoft.com/office/drawing/2014/main" id="{17C7474B-794F-EE88-EEDD-19E72F2C40A8}"/>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6" name="Rectangle 235">
              <a:extLst>
                <a:ext uri="{FF2B5EF4-FFF2-40B4-BE49-F238E27FC236}">
                  <a16:creationId xmlns:a16="http://schemas.microsoft.com/office/drawing/2014/main" id="{DA479578-6C69-F33A-2060-2EBC79D023F2}"/>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7" name="Rectangle 236">
              <a:extLst>
                <a:ext uri="{FF2B5EF4-FFF2-40B4-BE49-F238E27FC236}">
                  <a16:creationId xmlns:a16="http://schemas.microsoft.com/office/drawing/2014/main" id="{EBB07966-8674-475D-67B0-DBCD87BB36B2}"/>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8" name="Rectangle 237">
              <a:extLst>
                <a:ext uri="{FF2B5EF4-FFF2-40B4-BE49-F238E27FC236}">
                  <a16:creationId xmlns:a16="http://schemas.microsoft.com/office/drawing/2014/main" id="{4F29E872-03FB-B2F6-4AA4-0AB2A56EC71B}"/>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9" name="Rectangle 238">
              <a:extLst>
                <a:ext uri="{FF2B5EF4-FFF2-40B4-BE49-F238E27FC236}">
                  <a16:creationId xmlns:a16="http://schemas.microsoft.com/office/drawing/2014/main" id="{7F628C85-C48B-4219-BF76-95AAAB3B77EA}"/>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0" name="Rectangle 239">
              <a:extLst>
                <a:ext uri="{FF2B5EF4-FFF2-40B4-BE49-F238E27FC236}">
                  <a16:creationId xmlns:a16="http://schemas.microsoft.com/office/drawing/2014/main" id="{CA651A4C-79FE-093E-CC34-5F5B1BF0B731}"/>
                </a:ext>
              </a:extLst>
            </p:cNvPr>
            <p:cNvSpPr/>
            <p:nvPr/>
          </p:nvSpPr>
          <p:spPr>
            <a:xfrm>
              <a:off x="81873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1" name="Rectangle 240">
              <a:extLst>
                <a:ext uri="{FF2B5EF4-FFF2-40B4-BE49-F238E27FC236}">
                  <a16:creationId xmlns:a16="http://schemas.microsoft.com/office/drawing/2014/main" id="{9D16D30F-0C38-7616-2567-536369C44FBE}"/>
                </a:ext>
              </a:extLst>
            </p:cNvPr>
            <p:cNvSpPr/>
            <p:nvPr/>
          </p:nvSpPr>
          <p:spPr>
            <a:xfrm>
              <a:off x="68157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2" name="Rectangle 241">
              <a:extLst>
                <a:ext uri="{FF2B5EF4-FFF2-40B4-BE49-F238E27FC236}">
                  <a16:creationId xmlns:a16="http://schemas.microsoft.com/office/drawing/2014/main" id="{F80A99E2-6132-B1C1-0B84-683524B2FEF0}"/>
                </a:ext>
              </a:extLst>
            </p:cNvPr>
            <p:cNvSpPr/>
            <p:nvPr/>
          </p:nvSpPr>
          <p:spPr>
            <a:xfrm>
              <a:off x="72729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3" name="Rectangle 242">
              <a:extLst>
                <a:ext uri="{FF2B5EF4-FFF2-40B4-BE49-F238E27FC236}">
                  <a16:creationId xmlns:a16="http://schemas.microsoft.com/office/drawing/2014/main" id="{02F09546-A0A3-3E8C-5C8C-992CEED91C4C}"/>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4" name="Rectangle 243">
              <a:extLst>
                <a:ext uri="{FF2B5EF4-FFF2-40B4-BE49-F238E27FC236}">
                  <a16:creationId xmlns:a16="http://schemas.microsoft.com/office/drawing/2014/main" id="{32768E42-97B1-D6A4-06BC-DF7F59E8E6A8}"/>
                </a:ext>
              </a:extLst>
            </p:cNvPr>
            <p:cNvSpPr/>
            <p:nvPr/>
          </p:nvSpPr>
          <p:spPr>
            <a:xfrm>
              <a:off x="81873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5" name="Flowchart: Connector 153">
              <a:extLst>
                <a:ext uri="{FF2B5EF4-FFF2-40B4-BE49-F238E27FC236}">
                  <a16:creationId xmlns:a16="http://schemas.microsoft.com/office/drawing/2014/main" id="{67A4A25B-BD92-78D5-535C-6CE8CB299E5C}"/>
                </a:ext>
              </a:extLst>
            </p:cNvPr>
            <p:cNvSpPr/>
            <p:nvPr/>
          </p:nvSpPr>
          <p:spPr>
            <a:xfrm>
              <a:off x="67014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46" name="Flowchart: Connector 154">
              <a:extLst>
                <a:ext uri="{FF2B5EF4-FFF2-40B4-BE49-F238E27FC236}">
                  <a16:creationId xmlns:a16="http://schemas.microsoft.com/office/drawing/2014/main" id="{6080E0F6-C5A2-CEE5-64A3-23045D6D653E}"/>
                </a:ext>
              </a:extLst>
            </p:cNvPr>
            <p:cNvSpPr/>
            <p:nvPr/>
          </p:nvSpPr>
          <p:spPr>
            <a:xfrm>
              <a:off x="76158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47" name="Flowchart: Connector 155">
              <a:extLst>
                <a:ext uri="{FF2B5EF4-FFF2-40B4-BE49-F238E27FC236}">
                  <a16:creationId xmlns:a16="http://schemas.microsoft.com/office/drawing/2014/main" id="{DD27875A-7E97-D1EA-824D-C6C055A03DAE}"/>
                </a:ext>
              </a:extLst>
            </p:cNvPr>
            <p:cNvSpPr/>
            <p:nvPr/>
          </p:nvSpPr>
          <p:spPr>
            <a:xfrm>
              <a:off x="8530202" y="2307104"/>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48" name="Flowchart: Connector 156">
              <a:extLst>
                <a:ext uri="{FF2B5EF4-FFF2-40B4-BE49-F238E27FC236}">
                  <a16:creationId xmlns:a16="http://schemas.microsoft.com/office/drawing/2014/main" id="{0B74B395-7126-AAD5-11A1-C7DEC6E46892}"/>
                </a:ext>
              </a:extLst>
            </p:cNvPr>
            <p:cNvSpPr/>
            <p:nvPr/>
          </p:nvSpPr>
          <p:spPr>
            <a:xfrm>
              <a:off x="7147980"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49" name="Flowchart: Connector 157">
              <a:extLst>
                <a:ext uri="{FF2B5EF4-FFF2-40B4-BE49-F238E27FC236}">
                  <a16:creationId xmlns:a16="http://schemas.microsoft.com/office/drawing/2014/main" id="{76E66204-2062-596D-C46A-88D1D74377DC}"/>
                </a:ext>
              </a:extLst>
            </p:cNvPr>
            <p:cNvSpPr/>
            <p:nvPr/>
          </p:nvSpPr>
          <p:spPr>
            <a:xfrm>
              <a:off x="8073002"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0" name="Flowchart: Connector 158">
              <a:extLst>
                <a:ext uri="{FF2B5EF4-FFF2-40B4-BE49-F238E27FC236}">
                  <a16:creationId xmlns:a16="http://schemas.microsoft.com/office/drawing/2014/main" id="{F2712948-510B-C43F-6516-AFEA0D15C20C}"/>
                </a:ext>
              </a:extLst>
            </p:cNvPr>
            <p:cNvSpPr/>
            <p:nvPr/>
          </p:nvSpPr>
          <p:spPr>
            <a:xfrm>
              <a:off x="6701402" y="32248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1" name="Flowchart: Connector 159">
              <a:extLst>
                <a:ext uri="{FF2B5EF4-FFF2-40B4-BE49-F238E27FC236}">
                  <a16:creationId xmlns:a16="http://schemas.microsoft.com/office/drawing/2014/main" id="{23E219A7-B5EA-21E1-6953-EC8BB74E59B4}"/>
                </a:ext>
              </a:extLst>
            </p:cNvPr>
            <p:cNvSpPr/>
            <p:nvPr/>
          </p:nvSpPr>
          <p:spPr>
            <a:xfrm>
              <a:off x="7605411"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2" name="Flowchart: Connector 160">
              <a:extLst>
                <a:ext uri="{FF2B5EF4-FFF2-40B4-BE49-F238E27FC236}">
                  <a16:creationId xmlns:a16="http://schemas.microsoft.com/office/drawing/2014/main" id="{2698AA0F-F63B-971F-3E15-B0D1670A821A}"/>
                </a:ext>
              </a:extLst>
            </p:cNvPr>
            <p:cNvSpPr/>
            <p:nvPr/>
          </p:nvSpPr>
          <p:spPr>
            <a:xfrm>
              <a:off x="8530202"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3" name="Flowchart: Connector 161">
              <a:extLst>
                <a:ext uri="{FF2B5EF4-FFF2-40B4-BE49-F238E27FC236}">
                  <a16:creationId xmlns:a16="http://schemas.microsoft.com/office/drawing/2014/main" id="{25D14DF0-687B-F7BE-2037-AA8C2733E662}"/>
                </a:ext>
              </a:extLst>
            </p:cNvPr>
            <p:cNvSpPr/>
            <p:nvPr/>
          </p:nvSpPr>
          <p:spPr>
            <a:xfrm>
              <a:off x="7147980"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4" name="Flowchart: Connector 162">
              <a:extLst>
                <a:ext uri="{FF2B5EF4-FFF2-40B4-BE49-F238E27FC236}">
                  <a16:creationId xmlns:a16="http://schemas.microsoft.com/office/drawing/2014/main" id="{B6461A7F-132A-8D64-4ACB-CD737F210C71}"/>
                </a:ext>
              </a:extLst>
            </p:cNvPr>
            <p:cNvSpPr/>
            <p:nvPr/>
          </p:nvSpPr>
          <p:spPr>
            <a:xfrm>
              <a:off x="8073002"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5" name="Flowchart: Connector 163">
              <a:extLst>
                <a:ext uri="{FF2B5EF4-FFF2-40B4-BE49-F238E27FC236}">
                  <a16:creationId xmlns:a16="http://schemas.microsoft.com/office/drawing/2014/main" id="{619D9A8C-A2E6-EF26-8265-2CFC226F3C40}"/>
                </a:ext>
              </a:extLst>
            </p:cNvPr>
            <p:cNvSpPr/>
            <p:nvPr/>
          </p:nvSpPr>
          <p:spPr>
            <a:xfrm>
              <a:off x="6701402" y="413477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6" name="Flowchart: Connector 164">
              <a:extLst>
                <a:ext uri="{FF2B5EF4-FFF2-40B4-BE49-F238E27FC236}">
                  <a16:creationId xmlns:a16="http://schemas.microsoft.com/office/drawing/2014/main" id="{2AD9CD9B-2BEF-F254-BC84-15C7E9E3CC01}"/>
                </a:ext>
              </a:extLst>
            </p:cNvPr>
            <p:cNvSpPr/>
            <p:nvPr/>
          </p:nvSpPr>
          <p:spPr>
            <a:xfrm>
              <a:off x="76158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7" name="Flowchart: Connector 165">
              <a:extLst>
                <a:ext uri="{FF2B5EF4-FFF2-40B4-BE49-F238E27FC236}">
                  <a16:creationId xmlns:a16="http://schemas.microsoft.com/office/drawing/2014/main" id="{B4B28D47-A82E-7C5B-B780-E049AAD335B5}"/>
                </a:ext>
              </a:extLst>
            </p:cNvPr>
            <p:cNvSpPr/>
            <p:nvPr/>
          </p:nvSpPr>
          <p:spPr>
            <a:xfrm>
              <a:off x="85302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8" name="Flowchart: Connector 166">
              <a:extLst>
                <a:ext uri="{FF2B5EF4-FFF2-40B4-BE49-F238E27FC236}">
                  <a16:creationId xmlns:a16="http://schemas.microsoft.com/office/drawing/2014/main" id="{EEDFFD6A-0D72-BB79-B941-4851399127E3}"/>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9" name="Flowchart: Connector 167">
              <a:extLst>
                <a:ext uri="{FF2B5EF4-FFF2-40B4-BE49-F238E27FC236}">
                  <a16:creationId xmlns:a16="http://schemas.microsoft.com/office/drawing/2014/main" id="{5123454D-8253-ABEA-1AF6-215732030139}"/>
                </a:ext>
              </a:extLst>
            </p:cNvPr>
            <p:cNvSpPr/>
            <p:nvPr/>
          </p:nvSpPr>
          <p:spPr>
            <a:xfrm>
              <a:off x="8083624" y="2319827"/>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0" name="Flowchart: Connector 168">
              <a:extLst>
                <a:ext uri="{FF2B5EF4-FFF2-40B4-BE49-F238E27FC236}">
                  <a16:creationId xmlns:a16="http://schemas.microsoft.com/office/drawing/2014/main" id="{A8BCFB57-BCE5-87A1-30D8-973477B79784}"/>
                </a:ext>
              </a:extLst>
            </p:cNvPr>
            <p:cNvSpPr/>
            <p:nvPr/>
          </p:nvSpPr>
          <p:spPr>
            <a:xfrm>
              <a:off x="6701402" y="2773357"/>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1" name="Flowchart: Connector 169">
              <a:extLst>
                <a:ext uri="{FF2B5EF4-FFF2-40B4-BE49-F238E27FC236}">
                  <a16:creationId xmlns:a16="http://schemas.microsoft.com/office/drawing/2014/main" id="{E091BCD6-D96B-C265-2F73-1F2C1A165EF9}"/>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2" name="Flowchart: Connector 170">
              <a:extLst>
                <a:ext uri="{FF2B5EF4-FFF2-40B4-BE49-F238E27FC236}">
                  <a16:creationId xmlns:a16="http://schemas.microsoft.com/office/drawing/2014/main" id="{8A3A9DF0-DAA3-02EF-49FD-ECDF54C37B1B}"/>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3" name="Flowchart: Connector 171">
              <a:extLst>
                <a:ext uri="{FF2B5EF4-FFF2-40B4-BE49-F238E27FC236}">
                  <a16:creationId xmlns:a16="http://schemas.microsoft.com/office/drawing/2014/main" id="{232BAEF9-8164-E10E-7E42-A62617D71EA3}"/>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4" name="Flowchart: Connector 172">
              <a:extLst>
                <a:ext uri="{FF2B5EF4-FFF2-40B4-BE49-F238E27FC236}">
                  <a16:creationId xmlns:a16="http://schemas.microsoft.com/office/drawing/2014/main" id="{7E6C8C0B-3495-C88F-E52D-1845F4FB45AF}"/>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5" name="Flowchart: Connector 173">
              <a:extLst>
                <a:ext uri="{FF2B5EF4-FFF2-40B4-BE49-F238E27FC236}">
                  <a16:creationId xmlns:a16="http://schemas.microsoft.com/office/drawing/2014/main" id="{15154499-756C-5CDC-476F-43EE44D9303B}"/>
                </a:ext>
              </a:extLst>
            </p:cNvPr>
            <p:cNvSpPr/>
            <p:nvPr/>
          </p:nvSpPr>
          <p:spPr>
            <a:xfrm>
              <a:off x="8529093"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6" name="Flowchart: Connector 174">
              <a:extLst>
                <a:ext uri="{FF2B5EF4-FFF2-40B4-BE49-F238E27FC236}">
                  <a16:creationId xmlns:a16="http://schemas.microsoft.com/office/drawing/2014/main" id="{DDF4B115-2F1A-3AC6-0A27-1445DDEE67E1}"/>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7" name="Flowchart: Connector 175">
              <a:extLst>
                <a:ext uri="{FF2B5EF4-FFF2-40B4-BE49-F238E27FC236}">
                  <a16:creationId xmlns:a16="http://schemas.microsoft.com/office/drawing/2014/main" id="{BC9A377E-AAED-8994-E183-F7DFB06C0E7D}"/>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8" name="Flowchart: Connector 176">
              <a:extLst>
                <a:ext uri="{FF2B5EF4-FFF2-40B4-BE49-F238E27FC236}">
                  <a16:creationId xmlns:a16="http://schemas.microsoft.com/office/drawing/2014/main" id="{4C3E52CA-ACA8-69CB-9758-9C3C42D88DE9}"/>
                </a:ext>
              </a:extLst>
            </p:cNvPr>
            <p:cNvSpPr/>
            <p:nvPr/>
          </p:nvSpPr>
          <p:spPr>
            <a:xfrm>
              <a:off x="7158602" y="4134773"/>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69" name="Flowchart: Connector 177">
              <a:extLst>
                <a:ext uri="{FF2B5EF4-FFF2-40B4-BE49-F238E27FC236}">
                  <a16:creationId xmlns:a16="http://schemas.microsoft.com/office/drawing/2014/main" id="{7FB5DED1-7E33-4BB5-11FB-846A3B369759}"/>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270" name="Group 269">
            <a:extLst>
              <a:ext uri="{FF2B5EF4-FFF2-40B4-BE49-F238E27FC236}">
                <a16:creationId xmlns:a16="http://schemas.microsoft.com/office/drawing/2014/main" id="{80011097-0973-A376-09DA-3A8A2A7B718B}"/>
              </a:ext>
            </a:extLst>
          </p:cNvPr>
          <p:cNvGrpSpPr/>
          <p:nvPr/>
        </p:nvGrpSpPr>
        <p:grpSpPr>
          <a:xfrm>
            <a:off x="709987" y="1451113"/>
            <a:ext cx="4715975" cy="4683643"/>
            <a:chOff x="709987" y="1418033"/>
            <a:chExt cx="4715975" cy="4683643"/>
          </a:xfrm>
        </p:grpSpPr>
        <p:cxnSp>
          <p:nvCxnSpPr>
            <p:cNvPr id="271" name="Straight Arrow Connector 270">
              <a:extLst>
                <a:ext uri="{FF2B5EF4-FFF2-40B4-BE49-F238E27FC236}">
                  <a16:creationId xmlns:a16="http://schemas.microsoft.com/office/drawing/2014/main" id="{6D3D4168-E213-381A-EF2D-78C173D60BA2}"/>
                </a:ext>
              </a:extLst>
            </p:cNvPr>
            <p:cNvCxnSpPr>
              <a:cxnSpLocks/>
            </p:cNvCxnSpPr>
            <p:nvPr/>
          </p:nvCxnSpPr>
          <p:spPr>
            <a:xfrm>
              <a:off x="4968762" y="3774212"/>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2" name="Straight Arrow Connector 271">
              <a:extLst>
                <a:ext uri="{FF2B5EF4-FFF2-40B4-BE49-F238E27FC236}">
                  <a16:creationId xmlns:a16="http://schemas.microsoft.com/office/drawing/2014/main" id="{3488F5BB-B1FE-B949-7269-F8C6DA387856}"/>
                </a:ext>
              </a:extLst>
            </p:cNvPr>
            <p:cNvCxnSpPr>
              <a:cxnSpLocks/>
            </p:cNvCxnSpPr>
            <p:nvPr/>
          </p:nvCxnSpPr>
          <p:spPr>
            <a:xfrm rot="5400000">
              <a:off x="2852793" y="5873076"/>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3" name="Straight Arrow Connector 272">
              <a:extLst>
                <a:ext uri="{FF2B5EF4-FFF2-40B4-BE49-F238E27FC236}">
                  <a16:creationId xmlns:a16="http://schemas.microsoft.com/office/drawing/2014/main" id="{B18EA83F-437D-6ADE-63F4-7173CD6B0E32}"/>
                </a:ext>
              </a:extLst>
            </p:cNvPr>
            <p:cNvCxnSpPr>
              <a:cxnSpLocks/>
            </p:cNvCxnSpPr>
            <p:nvPr/>
          </p:nvCxnSpPr>
          <p:spPr>
            <a:xfrm rot="10800000">
              <a:off x="709987" y="3753934"/>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4" name="Straight Arrow Connector 273">
              <a:extLst>
                <a:ext uri="{FF2B5EF4-FFF2-40B4-BE49-F238E27FC236}">
                  <a16:creationId xmlns:a16="http://schemas.microsoft.com/office/drawing/2014/main" id="{854B9633-4044-3D2D-92EE-FE9EEB75F18E}"/>
                </a:ext>
              </a:extLst>
            </p:cNvPr>
            <p:cNvCxnSpPr>
              <a:cxnSpLocks/>
            </p:cNvCxnSpPr>
            <p:nvPr/>
          </p:nvCxnSpPr>
          <p:spPr>
            <a:xfrm rot="16200000">
              <a:off x="2855488" y="1646633"/>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5" name="Straight Arrow Connector 274">
              <a:extLst>
                <a:ext uri="{FF2B5EF4-FFF2-40B4-BE49-F238E27FC236}">
                  <a16:creationId xmlns:a16="http://schemas.microsoft.com/office/drawing/2014/main" id="{A2C2942F-DCA4-E837-E77A-D99F765F136F}"/>
                </a:ext>
              </a:extLst>
            </p:cNvPr>
            <p:cNvCxnSpPr>
              <a:cxnSpLocks/>
            </p:cNvCxnSpPr>
            <p:nvPr/>
          </p:nvCxnSpPr>
          <p:spPr>
            <a:xfrm rot="2700000">
              <a:off x="4827491" y="5755010"/>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6" name="Straight Arrow Connector 275">
              <a:extLst>
                <a:ext uri="{FF2B5EF4-FFF2-40B4-BE49-F238E27FC236}">
                  <a16:creationId xmlns:a16="http://schemas.microsoft.com/office/drawing/2014/main" id="{D8B92A8D-0DB7-DB78-5795-ECCD9E08C589}"/>
                </a:ext>
              </a:extLst>
            </p:cNvPr>
            <p:cNvCxnSpPr>
              <a:cxnSpLocks/>
            </p:cNvCxnSpPr>
            <p:nvPr/>
          </p:nvCxnSpPr>
          <p:spPr>
            <a:xfrm rot="8100000">
              <a:off x="776942" y="5753038"/>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7" name="Straight Arrow Connector 276">
              <a:extLst>
                <a:ext uri="{FF2B5EF4-FFF2-40B4-BE49-F238E27FC236}">
                  <a16:creationId xmlns:a16="http://schemas.microsoft.com/office/drawing/2014/main" id="{B79F6279-912C-091A-1FC4-9F6FC2D660C7}"/>
                </a:ext>
              </a:extLst>
            </p:cNvPr>
            <p:cNvCxnSpPr>
              <a:cxnSpLocks/>
            </p:cNvCxnSpPr>
            <p:nvPr/>
          </p:nvCxnSpPr>
          <p:spPr>
            <a:xfrm rot="18900000">
              <a:off x="4807117" y="1753728"/>
              <a:ext cx="457200" cy="0"/>
            </a:xfrm>
            <a:prstGeom prst="straightConnector1">
              <a:avLst/>
            </a:prstGeom>
            <a:noFill/>
            <a:ln w="76200" cap="flat" cmpd="sng" algn="ctr">
              <a:solidFill>
                <a:srgbClr val="002050"/>
              </a:solidFill>
              <a:prstDash val="solid"/>
              <a:headEnd type="none"/>
              <a:tailEnd type="triangle" w="lg" len="med"/>
            </a:ln>
            <a:effectLst/>
          </p:spPr>
        </p:cxnSp>
        <p:cxnSp>
          <p:nvCxnSpPr>
            <p:cNvPr id="278" name="Straight Arrow Connector 277">
              <a:extLst>
                <a:ext uri="{FF2B5EF4-FFF2-40B4-BE49-F238E27FC236}">
                  <a16:creationId xmlns:a16="http://schemas.microsoft.com/office/drawing/2014/main" id="{64C61310-4CEE-CAF1-4A05-2DA0CA2C0CDC}"/>
                </a:ext>
              </a:extLst>
            </p:cNvPr>
            <p:cNvCxnSpPr>
              <a:cxnSpLocks/>
            </p:cNvCxnSpPr>
            <p:nvPr/>
          </p:nvCxnSpPr>
          <p:spPr>
            <a:xfrm rot="12900000">
              <a:off x="802556" y="1753727"/>
              <a:ext cx="457200" cy="0"/>
            </a:xfrm>
            <a:prstGeom prst="straightConnector1">
              <a:avLst/>
            </a:prstGeom>
            <a:noFill/>
            <a:ln w="76200" cap="flat" cmpd="sng" algn="ctr">
              <a:solidFill>
                <a:srgbClr val="002050"/>
              </a:solidFill>
              <a:prstDash val="solid"/>
              <a:headEnd type="none"/>
              <a:tailEnd type="triangle" w="lg" len="med"/>
            </a:ln>
            <a:effectLst/>
          </p:spPr>
        </p:cxnSp>
      </p:grpSp>
      <p:grpSp>
        <p:nvGrpSpPr>
          <p:cNvPr id="279" name="Group 278">
            <a:extLst>
              <a:ext uri="{FF2B5EF4-FFF2-40B4-BE49-F238E27FC236}">
                <a16:creationId xmlns:a16="http://schemas.microsoft.com/office/drawing/2014/main" id="{9128320A-DAF4-2BB6-CA20-F7927687BE6E}"/>
              </a:ext>
            </a:extLst>
          </p:cNvPr>
          <p:cNvGrpSpPr/>
          <p:nvPr/>
        </p:nvGrpSpPr>
        <p:grpSpPr>
          <a:xfrm>
            <a:off x="7162773" y="4595576"/>
            <a:ext cx="4322390" cy="1200329"/>
            <a:chOff x="6516162" y="3411215"/>
            <a:chExt cx="4322390" cy="1200329"/>
          </a:xfrm>
        </p:grpSpPr>
        <p:sp>
          <p:nvSpPr>
            <p:cNvPr id="280" name="TextBox 279">
              <a:extLst>
                <a:ext uri="{FF2B5EF4-FFF2-40B4-BE49-F238E27FC236}">
                  <a16:creationId xmlns:a16="http://schemas.microsoft.com/office/drawing/2014/main" id="{78841557-197F-EA6D-A7A6-FBA126C10565}"/>
                </a:ext>
              </a:extLst>
            </p:cNvPr>
            <p:cNvSpPr txBox="1"/>
            <p:nvPr/>
          </p:nvSpPr>
          <p:spPr>
            <a:xfrm>
              <a:off x="7576795" y="3411215"/>
              <a:ext cx="3261757" cy="120032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963"/>
                  </a:solidFill>
                  <a:effectLst/>
                  <a:uLnTx/>
                  <a:uFillTx/>
                  <a:ea typeface="Roboto" panose="02000000000000000000" pitchFamily="2" charset="0"/>
                  <a:cs typeface="Calibri" panose="020F0502020204030204" pitchFamily="34" charset="0"/>
                </a:rPr>
                <a:t>Correct more errors with increasing redundancy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963"/>
                  </a:solidFill>
                  <a:effectLst/>
                  <a:uLnTx/>
                  <a:uFillTx/>
                  <a:ea typeface="Roboto" panose="02000000000000000000" pitchFamily="2" charset="0"/>
                  <a:cs typeface="Calibri" panose="020F0502020204030204" pitchFamily="34" charset="0"/>
                </a:rPr>
                <a:t>(distance)</a:t>
              </a:r>
            </a:p>
          </p:txBody>
        </p:sp>
        <p:grpSp>
          <p:nvGrpSpPr>
            <p:cNvPr id="281" name="Group 280">
              <a:extLst>
                <a:ext uri="{FF2B5EF4-FFF2-40B4-BE49-F238E27FC236}">
                  <a16:creationId xmlns:a16="http://schemas.microsoft.com/office/drawing/2014/main" id="{089AB44A-F185-A6F1-3EA0-FFA8B3947AC6}"/>
                </a:ext>
              </a:extLst>
            </p:cNvPr>
            <p:cNvGrpSpPr/>
            <p:nvPr/>
          </p:nvGrpSpPr>
          <p:grpSpPr>
            <a:xfrm>
              <a:off x="6516162" y="3595030"/>
              <a:ext cx="1032092" cy="467467"/>
              <a:chOff x="6518011" y="3735265"/>
              <a:chExt cx="1032092" cy="467467"/>
            </a:xfrm>
          </p:grpSpPr>
          <p:sp>
            <p:nvSpPr>
              <p:cNvPr id="282" name="Lightning Bolt 281">
                <a:extLst>
                  <a:ext uri="{FF2B5EF4-FFF2-40B4-BE49-F238E27FC236}">
                    <a16:creationId xmlns:a16="http://schemas.microsoft.com/office/drawing/2014/main" id="{19EE26EC-6288-ED84-2A6B-97273CAF91C0}"/>
                  </a:ext>
                </a:extLst>
              </p:cNvPr>
              <p:cNvSpPr/>
              <p:nvPr/>
            </p:nvSpPr>
            <p:spPr bwMode="auto">
              <a:xfrm rot="4436091">
                <a:off x="6580243" y="3673033"/>
                <a:ext cx="463370" cy="587834"/>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mn-ea"/>
                  <a:cs typeface="Calibri" panose="020F0502020204030204" pitchFamily="34" charset="0"/>
                </a:endParaRPr>
              </a:p>
            </p:txBody>
          </p:sp>
          <p:sp>
            <p:nvSpPr>
              <p:cNvPr id="283" name="Lightning Bolt 282">
                <a:extLst>
                  <a:ext uri="{FF2B5EF4-FFF2-40B4-BE49-F238E27FC236}">
                    <a16:creationId xmlns:a16="http://schemas.microsoft.com/office/drawing/2014/main" id="{2C7824C2-69AF-0E7A-ED79-2DB4735E87C5}"/>
                  </a:ext>
                </a:extLst>
              </p:cNvPr>
              <p:cNvSpPr/>
              <p:nvPr/>
            </p:nvSpPr>
            <p:spPr bwMode="auto">
              <a:xfrm rot="4436091">
                <a:off x="7024501" y="3677130"/>
                <a:ext cx="463370" cy="587834"/>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mn-ea"/>
                  <a:cs typeface="Calibri" panose="020F0502020204030204" pitchFamily="34" charset="0"/>
                </a:endParaRPr>
              </a:p>
            </p:txBody>
          </p:sp>
        </p:grpSp>
      </p:grpSp>
      <p:grpSp>
        <p:nvGrpSpPr>
          <p:cNvPr id="284" name="Group 283">
            <a:extLst>
              <a:ext uri="{FF2B5EF4-FFF2-40B4-BE49-F238E27FC236}">
                <a16:creationId xmlns:a16="http://schemas.microsoft.com/office/drawing/2014/main" id="{96E3C3FB-00DB-8D01-DC75-C4A4E483C59E}"/>
              </a:ext>
            </a:extLst>
          </p:cNvPr>
          <p:cNvGrpSpPr/>
          <p:nvPr/>
        </p:nvGrpSpPr>
        <p:grpSpPr>
          <a:xfrm>
            <a:off x="4914609" y="1876360"/>
            <a:ext cx="1637873" cy="3757657"/>
            <a:chOff x="6025309" y="2569291"/>
            <a:chExt cx="981027" cy="2138614"/>
          </a:xfrm>
        </p:grpSpPr>
        <p:cxnSp>
          <p:nvCxnSpPr>
            <p:cNvPr id="285" name="Straight Arrow Connector 284">
              <a:extLst>
                <a:ext uri="{FF2B5EF4-FFF2-40B4-BE49-F238E27FC236}">
                  <a16:creationId xmlns:a16="http://schemas.microsoft.com/office/drawing/2014/main" id="{6C779602-0ABC-5A99-9D1D-26E80DB112E7}"/>
                </a:ext>
              </a:extLst>
            </p:cNvPr>
            <p:cNvCxnSpPr>
              <a:cxnSpLocks/>
              <a:endCxn id="288" idx="2"/>
            </p:cNvCxnSpPr>
            <p:nvPr/>
          </p:nvCxnSpPr>
          <p:spPr>
            <a:xfrm>
              <a:off x="6025310" y="2569291"/>
              <a:ext cx="981024" cy="1050610"/>
            </a:xfrm>
            <a:prstGeom prst="straightConnector1">
              <a:avLst/>
            </a:prstGeom>
            <a:noFill/>
            <a:ln w="25400" cap="flat" cmpd="sng" algn="ctr">
              <a:solidFill>
                <a:srgbClr val="D2D2D2">
                  <a:lumMod val="10000"/>
                </a:srgbClr>
              </a:solidFill>
              <a:prstDash val="dash"/>
              <a:headEnd type="none"/>
              <a:tailEnd type="triangle" w="lg" len="lg"/>
            </a:ln>
            <a:effectLst/>
          </p:spPr>
        </p:cxnSp>
        <p:cxnSp>
          <p:nvCxnSpPr>
            <p:cNvPr id="286" name="Straight Arrow Connector 285">
              <a:extLst>
                <a:ext uri="{FF2B5EF4-FFF2-40B4-BE49-F238E27FC236}">
                  <a16:creationId xmlns:a16="http://schemas.microsoft.com/office/drawing/2014/main" id="{E7A0BC16-E02B-BCE7-7850-3A40202D383C}"/>
                </a:ext>
              </a:extLst>
            </p:cNvPr>
            <p:cNvCxnSpPr>
              <a:cxnSpLocks/>
              <a:endCxn id="288" idx="2"/>
            </p:cNvCxnSpPr>
            <p:nvPr/>
          </p:nvCxnSpPr>
          <p:spPr>
            <a:xfrm flipV="1">
              <a:off x="6025309" y="3619901"/>
              <a:ext cx="981027" cy="1088004"/>
            </a:xfrm>
            <a:prstGeom prst="straightConnector1">
              <a:avLst/>
            </a:prstGeom>
            <a:noFill/>
            <a:ln w="25400" cap="flat" cmpd="sng" algn="ctr">
              <a:solidFill>
                <a:srgbClr val="D2D2D2">
                  <a:lumMod val="10000"/>
                </a:srgbClr>
              </a:solidFill>
              <a:prstDash val="dash"/>
              <a:headEnd type="none"/>
              <a:tailEnd type="triangle" w="lg" len="lg"/>
            </a:ln>
            <a:effectLst/>
          </p:spPr>
        </p:cxnSp>
      </p:grpSp>
      <p:sp>
        <p:nvSpPr>
          <p:cNvPr id="287" name="Rectangle 286">
            <a:extLst>
              <a:ext uri="{FF2B5EF4-FFF2-40B4-BE49-F238E27FC236}">
                <a16:creationId xmlns:a16="http://schemas.microsoft.com/office/drawing/2014/main" id="{3BE1AB18-CF86-3066-A99D-BFFD7889ED70}"/>
              </a:ext>
            </a:extLst>
          </p:cNvPr>
          <p:cNvSpPr/>
          <p:nvPr/>
        </p:nvSpPr>
        <p:spPr bwMode="auto">
          <a:xfrm>
            <a:off x="1212248" y="1893997"/>
            <a:ext cx="3702366" cy="3781587"/>
          </a:xfrm>
          <a:prstGeom prst="rect">
            <a:avLst/>
          </a:prstGeom>
          <a:noFill/>
          <a:ln w="25400" cap="flat" cmpd="sng" algn="ctr">
            <a:solidFill>
              <a:srgbClr val="D2D2D2">
                <a:lumMod val="10000"/>
              </a:srgbClr>
            </a:solidFill>
            <a:prstDash val="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8" name="Oval 287">
            <a:extLst>
              <a:ext uri="{FF2B5EF4-FFF2-40B4-BE49-F238E27FC236}">
                <a16:creationId xmlns:a16="http://schemas.microsoft.com/office/drawing/2014/main" id="{611E2E78-E587-FD9D-AC20-557AF2BBF0FF}"/>
              </a:ext>
            </a:extLst>
          </p:cNvPr>
          <p:cNvSpPr/>
          <p:nvPr/>
        </p:nvSpPr>
        <p:spPr>
          <a:xfrm>
            <a:off x="6552483" y="3398880"/>
            <a:ext cx="731520" cy="730045"/>
          </a:xfrm>
          <a:prstGeom prst="ellipse">
            <a:avLst/>
          </a:prstGeom>
          <a:solidFill>
            <a:srgbClr val="009B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89" name="Rounded Rectangular Callout 10">
            <a:extLst>
              <a:ext uri="{FF2B5EF4-FFF2-40B4-BE49-F238E27FC236}">
                <a16:creationId xmlns:a16="http://schemas.microsoft.com/office/drawing/2014/main" id="{B907DAC7-B0B8-62C2-F510-463F76650B3D}"/>
              </a:ext>
            </a:extLst>
          </p:cNvPr>
          <p:cNvSpPr/>
          <p:nvPr/>
        </p:nvSpPr>
        <p:spPr>
          <a:xfrm>
            <a:off x="6278031" y="2400533"/>
            <a:ext cx="1275176" cy="900241"/>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72C6">
                    <a:lumMod val="50000"/>
                  </a:srgbClr>
                </a:solidFill>
                <a:effectLst/>
                <a:uLnTx/>
                <a:uFillTx/>
              </a:rPr>
              <a:t>Logical Qubit</a:t>
            </a:r>
          </a:p>
        </p:txBody>
      </p:sp>
    </p:spTree>
    <p:extLst>
      <p:ext uri="{BB962C8B-B14F-4D97-AF65-F5344CB8AC3E}">
        <p14:creationId xmlns:p14="http://schemas.microsoft.com/office/powerpoint/2010/main" val="523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
                                        </p:tgtEl>
                                        <p:attrNameLst>
                                          <p:attrName>style.visibility</p:attrName>
                                        </p:attrNameLst>
                                      </p:cBhvr>
                                      <p:to>
                                        <p:strVal val="visible"/>
                                      </p:to>
                                    </p:set>
                                  </p:childTnLst>
                                </p:cTn>
                              </p:par>
                              <p:par>
                                <p:cTn id="31" presetID="6" presetClass="emph" presetSubtype="0" fill="hold" nodeType="withEffect">
                                  <p:stCondLst>
                                    <p:cond delay="0"/>
                                  </p:stCondLst>
                                  <p:childTnLst>
                                    <p:animScale>
                                      <p:cBhvr>
                                        <p:cTn id="32" dur="2000" fill="hold"/>
                                        <p:tgtEl>
                                          <p:spTgt spid="270"/>
                                        </p:tgtEl>
                                      </p:cBhvr>
                                      <p:by x="105000" y="105000"/>
                                    </p:animScale>
                                  </p:childTnLst>
                                </p:cTn>
                              </p:par>
                              <p:par>
                                <p:cTn id="33" presetID="1" presetClass="entr" presetSubtype="0" fill="hold" nodeType="withEffect">
                                  <p:stCondLst>
                                    <p:cond delay="2000"/>
                                  </p:stCondLst>
                                  <p:childTnLst>
                                    <p:set>
                                      <p:cBhvr>
                                        <p:cTn id="34" dur="1" fill="hold">
                                          <p:stCondLst>
                                            <p:cond delay="0"/>
                                          </p:stCondLst>
                                        </p:cTn>
                                        <p:tgtEl>
                                          <p:spTgt spid="2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7" grpId="0" animBg="1"/>
      <p:bldP spid="288" grpId="0" animBg="1"/>
      <p:bldP spid="2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Overview Of Quantum Error Correction Steps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Errors are actively corrected before they can accumulate</a:t>
            </a:r>
          </a:p>
        </p:txBody>
      </p:sp>
      <p:sp>
        <p:nvSpPr>
          <p:cNvPr id="59" name="TextBox 58">
            <a:extLst>
              <a:ext uri="{FF2B5EF4-FFF2-40B4-BE49-F238E27FC236}">
                <a16:creationId xmlns:a16="http://schemas.microsoft.com/office/drawing/2014/main" id="{8C6FC986-F5CA-BFE1-B975-23ECB2D193D1}"/>
              </a:ext>
            </a:extLst>
          </p:cNvPr>
          <p:cNvSpPr txBox="1"/>
          <p:nvPr/>
        </p:nvSpPr>
        <p:spPr>
          <a:xfrm>
            <a:off x="157280" y="1054167"/>
            <a:ext cx="12191117"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QEC involves syndrome (parity) extraction and decoding to identify errors</a:t>
            </a:r>
          </a:p>
        </p:txBody>
      </p:sp>
      <p:sp>
        <p:nvSpPr>
          <p:cNvPr id="60" name="Rounded Rectangular Callout 10">
            <a:extLst>
              <a:ext uri="{FF2B5EF4-FFF2-40B4-BE49-F238E27FC236}">
                <a16:creationId xmlns:a16="http://schemas.microsoft.com/office/drawing/2014/main" id="{4CCE99B9-3960-1990-29CA-536AAA2E7DBA}"/>
              </a:ext>
            </a:extLst>
          </p:cNvPr>
          <p:cNvSpPr/>
          <p:nvPr/>
        </p:nvSpPr>
        <p:spPr>
          <a:xfrm>
            <a:off x="1144349" y="1880920"/>
            <a:ext cx="3080058" cy="52322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Decoder</a:t>
            </a:r>
          </a:p>
        </p:txBody>
      </p:sp>
      <p:sp>
        <p:nvSpPr>
          <p:cNvPr id="61" name="Rounded Rectangular Callout 10">
            <a:extLst>
              <a:ext uri="{FF2B5EF4-FFF2-40B4-BE49-F238E27FC236}">
                <a16:creationId xmlns:a16="http://schemas.microsoft.com/office/drawing/2014/main" id="{D766FF68-CD7A-5B91-429E-BF33E4F151E9}"/>
              </a:ext>
            </a:extLst>
          </p:cNvPr>
          <p:cNvSpPr/>
          <p:nvPr/>
        </p:nvSpPr>
        <p:spPr>
          <a:xfrm>
            <a:off x="1111045" y="3184394"/>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Control</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Processor</a:t>
            </a:r>
          </a:p>
        </p:txBody>
      </p:sp>
      <p:cxnSp>
        <p:nvCxnSpPr>
          <p:cNvPr id="62" name="Straight Connector 61">
            <a:extLst>
              <a:ext uri="{FF2B5EF4-FFF2-40B4-BE49-F238E27FC236}">
                <a16:creationId xmlns:a16="http://schemas.microsoft.com/office/drawing/2014/main" id="{260D3A9E-F8C2-9FD9-FBEF-04C8C12FDA09}"/>
              </a:ext>
            </a:extLst>
          </p:cNvPr>
          <p:cNvCxnSpPr>
            <a:cxnSpLocks/>
          </p:cNvCxnSpPr>
          <p:nvPr/>
        </p:nvCxnSpPr>
        <p:spPr>
          <a:xfrm>
            <a:off x="1900565" y="4020018"/>
            <a:ext cx="0" cy="746623"/>
          </a:xfrm>
          <a:prstGeom prst="line">
            <a:avLst/>
          </a:prstGeom>
          <a:noFill/>
          <a:ln w="31750" cap="flat" cmpd="sng" algn="ctr">
            <a:solidFill>
              <a:srgbClr val="0072C6">
                <a:lumMod val="50000"/>
              </a:srgbClr>
            </a:solidFill>
            <a:prstDash val="solid"/>
            <a:headEnd type="none"/>
            <a:tailEnd type="triangle" w="lg" len="lg"/>
          </a:ln>
          <a:effectLst/>
        </p:spPr>
      </p:cxnSp>
      <p:cxnSp>
        <p:nvCxnSpPr>
          <p:cNvPr id="63" name="Straight Connector 62">
            <a:extLst>
              <a:ext uri="{FF2B5EF4-FFF2-40B4-BE49-F238E27FC236}">
                <a16:creationId xmlns:a16="http://schemas.microsoft.com/office/drawing/2014/main" id="{CB054F7D-0418-6B54-904C-9AA4BF8B191D}"/>
              </a:ext>
            </a:extLst>
          </p:cNvPr>
          <p:cNvCxnSpPr>
            <a:cxnSpLocks/>
          </p:cNvCxnSpPr>
          <p:nvPr/>
        </p:nvCxnSpPr>
        <p:spPr>
          <a:xfrm flipV="1">
            <a:off x="3483660" y="4003797"/>
            <a:ext cx="0" cy="1112072"/>
          </a:xfrm>
          <a:prstGeom prst="line">
            <a:avLst/>
          </a:prstGeom>
          <a:noFill/>
          <a:ln w="31750" cap="flat" cmpd="sng" algn="ctr">
            <a:solidFill>
              <a:srgbClr val="0072C6">
                <a:lumMod val="50000"/>
              </a:srgbClr>
            </a:solidFill>
            <a:prstDash val="solid"/>
            <a:headEnd type="none"/>
            <a:tailEnd type="triangle" w="lg" len="lg"/>
          </a:ln>
          <a:effectLst/>
        </p:spPr>
      </p:cxnSp>
      <p:cxnSp>
        <p:nvCxnSpPr>
          <p:cNvPr id="64" name="Straight Connector 63">
            <a:extLst>
              <a:ext uri="{FF2B5EF4-FFF2-40B4-BE49-F238E27FC236}">
                <a16:creationId xmlns:a16="http://schemas.microsoft.com/office/drawing/2014/main" id="{FC8FB7D2-31B6-38A5-985E-61AF7B376D47}"/>
              </a:ext>
            </a:extLst>
          </p:cNvPr>
          <p:cNvCxnSpPr>
            <a:cxnSpLocks/>
          </p:cNvCxnSpPr>
          <p:nvPr/>
        </p:nvCxnSpPr>
        <p:spPr>
          <a:xfrm>
            <a:off x="1909307" y="2404140"/>
            <a:ext cx="1404" cy="788747"/>
          </a:xfrm>
          <a:prstGeom prst="line">
            <a:avLst/>
          </a:prstGeom>
          <a:noFill/>
          <a:ln w="31750" cap="flat" cmpd="sng" algn="ctr">
            <a:solidFill>
              <a:srgbClr val="0072C6">
                <a:lumMod val="50000"/>
              </a:srgbClr>
            </a:solidFill>
            <a:prstDash val="solid"/>
            <a:headEnd type="none"/>
            <a:tailEnd type="triangle" w="lg" len="lg"/>
          </a:ln>
          <a:effectLst/>
        </p:spPr>
      </p:cxnSp>
      <p:cxnSp>
        <p:nvCxnSpPr>
          <p:cNvPr id="65" name="Straight Connector 64">
            <a:extLst>
              <a:ext uri="{FF2B5EF4-FFF2-40B4-BE49-F238E27FC236}">
                <a16:creationId xmlns:a16="http://schemas.microsoft.com/office/drawing/2014/main" id="{40971218-3FEB-E143-8C76-74C1DE0EEA83}"/>
              </a:ext>
            </a:extLst>
          </p:cNvPr>
          <p:cNvCxnSpPr>
            <a:cxnSpLocks/>
            <a:stCxn id="73" idx="0"/>
          </p:cNvCxnSpPr>
          <p:nvPr/>
        </p:nvCxnSpPr>
        <p:spPr>
          <a:xfrm flipH="1" flipV="1">
            <a:off x="3462717" y="2419935"/>
            <a:ext cx="1" cy="772952"/>
          </a:xfrm>
          <a:prstGeom prst="line">
            <a:avLst/>
          </a:prstGeom>
          <a:noFill/>
          <a:ln w="31750" cap="flat" cmpd="sng" algn="ctr">
            <a:solidFill>
              <a:srgbClr val="0072C6">
                <a:lumMod val="50000"/>
              </a:srgbClr>
            </a:solidFill>
            <a:prstDash val="solid"/>
            <a:headEnd type="none"/>
            <a:tailEnd type="triangle" w="lg" len="lg"/>
          </a:ln>
          <a:effectLst/>
        </p:spPr>
      </p:cxnSp>
      <p:grpSp>
        <p:nvGrpSpPr>
          <p:cNvPr id="66" name="Group 65">
            <a:extLst>
              <a:ext uri="{FF2B5EF4-FFF2-40B4-BE49-F238E27FC236}">
                <a16:creationId xmlns:a16="http://schemas.microsoft.com/office/drawing/2014/main" id="{EDF61643-BAFF-398B-F24F-8BCE3D18DA42}"/>
              </a:ext>
            </a:extLst>
          </p:cNvPr>
          <p:cNvGrpSpPr/>
          <p:nvPr/>
        </p:nvGrpSpPr>
        <p:grpSpPr>
          <a:xfrm>
            <a:off x="1111045" y="4766641"/>
            <a:ext cx="3018843" cy="1112072"/>
            <a:chOff x="406279" y="5133703"/>
            <a:chExt cx="3018843" cy="1112072"/>
          </a:xfrm>
        </p:grpSpPr>
        <p:sp>
          <p:nvSpPr>
            <p:cNvPr id="67" name="Rounded Rectangular Callout 10">
              <a:extLst>
                <a:ext uri="{FF2B5EF4-FFF2-40B4-BE49-F238E27FC236}">
                  <a16:creationId xmlns:a16="http://schemas.microsoft.com/office/drawing/2014/main" id="{18ABC77C-C316-8D97-062E-586DB7B3C61F}"/>
                </a:ext>
              </a:extLst>
            </p:cNvPr>
            <p:cNvSpPr/>
            <p:nvPr/>
          </p:nvSpPr>
          <p:spPr>
            <a:xfrm>
              <a:off x="406279" y="5133703"/>
              <a:ext cx="3018843" cy="111207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endParaRPr lang="en-US" sz="2400" kern="0" dirty="0">
                <a:solidFill>
                  <a:srgbClr val="0072C6">
                    <a:lumMod val="50000"/>
                  </a:srgbClr>
                </a:solidFill>
                <a:ea typeface="Cambria Math" panose="02040503050406030204" pitchFamily="18" charset="0"/>
                <a:cs typeface="Calibri" panose="020F0502020204030204" pitchFamily="34" charset="0"/>
              </a:endParaRP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Qubits</a:t>
              </a:r>
            </a:p>
          </p:txBody>
        </p:sp>
        <p:sp>
          <p:nvSpPr>
            <p:cNvPr id="68" name="Oval 67">
              <a:extLst>
                <a:ext uri="{FF2B5EF4-FFF2-40B4-BE49-F238E27FC236}">
                  <a16:creationId xmlns:a16="http://schemas.microsoft.com/office/drawing/2014/main" id="{558F5991-D2DF-11D2-0991-A5D36620B825}"/>
                </a:ext>
              </a:extLst>
            </p:cNvPr>
            <p:cNvSpPr/>
            <p:nvPr/>
          </p:nvSpPr>
          <p:spPr bwMode="auto">
            <a:xfrm>
              <a:off x="59613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9" name="Oval 68">
              <a:extLst>
                <a:ext uri="{FF2B5EF4-FFF2-40B4-BE49-F238E27FC236}">
                  <a16:creationId xmlns:a16="http://schemas.microsoft.com/office/drawing/2014/main" id="{E9BE654D-A1B3-7BB8-E3E0-A08EE2FF307C}"/>
                </a:ext>
              </a:extLst>
            </p:cNvPr>
            <p:cNvSpPr/>
            <p:nvPr/>
          </p:nvSpPr>
          <p:spPr bwMode="auto">
            <a:xfrm>
              <a:off x="115166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0" name="Oval 69">
              <a:extLst>
                <a:ext uri="{FF2B5EF4-FFF2-40B4-BE49-F238E27FC236}">
                  <a16:creationId xmlns:a16="http://schemas.microsoft.com/office/drawing/2014/main" id="{5A1ADA43-B13A-461B-EA34-26BECF5A38B4}"/>
                </a:ext>
              </a:extLst>
            </p:cNvPr>
            <p:cNvSpPr/>
            <p:nvPr/>
          </p:nvSpPr>
          <p:spPr bwMode="auto">
            <a:xfrm>
              <a:off x="1707198" y="5269622"/>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1" name="Oval 70">
              <a:extLst>
                <a:ext uri="{FF2B5EF4-FFF2-40B4-BE49-F238E27FC236}">
                  <a16:creationId xmlns:a16="http://schemas.microsoft.com/office/drawing/2014/main" id="{C9261F99-E54E-5D06-125B-47AF3AA9C831}"/>
                </a:ext>
              </a:extLst>
            </p:cNvPr>
            <p:cNvSpPr/>
            <p:nvPr/>
          </p:nvSpPr>
          <p:spPr bwMode="auto">
            <a:xfrm>
              <a:off x="2262728" y="5265131"/>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2" name="Oval 71">
              <a:extLst>
                <a:ext uri="{FF2B5EF4-FFF2-40B4-BE49-F238E27FC236}">
                  <a16:creationId xmlns:a16="http://schemas.microsoft.com/office/drawing/2014/main" id="{E9BE9FE1-D638-AB49-927B-AF441E821018}"/>
                </a:ext>
              </a:extLst>
            </p:cNvPr>
            <p:cNvSpPr/>
            <p:nvPr/>
          </p:nvSpPr>
          <p:spPr bwMode="auto">
            <a:xfrm>
              <a:off x="2818258" y="5262213"/>
              <a:ext cx="447261" cy="460796"/>
            </a:xfrm>
            <a:prstGeom prst="ellipse">
              <a:avLst/>
            </a:prstGeom>
            <a:gradFill flip="none" rotWithShape="1">
              <a:gsLst>
                <a:gs pos="0">
                  <a:srgbClr val="ECB390">
                    <a:tint val="66000"/>
                    <a:satMod val="160000"/>
                  </a:srgbClr>
                </a:gs>
                <a:gs pos="50000">
                  <a:srgbClr val="ECB390">
                    <a:tint val="44500"/>
                    <a:satMod val="160000"/>
                  </a:srgbClr>
                </a:gs>
                <a:gs pos="100000">
                  <a:srgbClr val="ECB390">
                    <a:tint val="23500"/>
                    <a:satMod val="160000"/>
                  </a:srgbClr>
                </a:gs>
              </a:gsLst>
              <a:lin ang="5400000" scaled="1"/>
              <a:tileRect/>
            </a:gra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73" name="Rounded Rectangular Callout 10">
            <a:extLst>
              <a:ext uri="{FF2B5EF4-FFF2-40B4-BE49-F238E27FC236}">
                <a16:creationId xmlns:a16="http://schemas.microsoft.com/office/drawing/2014/main" id="{1B84C01C-AE52-3116-5333-CDB565C43D13}"/>
              </a:ext>
            </a:extLst>
          </p:cNvPr>
          <p:cNvSpPr/>
          <p:nvPr/>
        </p:nvSpPr>
        <p:spPr>
          <a:xfrm>
            <a:off x="2701028" y="3192887"/>
            <a:ext cx="1523379" cy="81091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Readout</a:t>
            </a:r>
          </a:p>
          <a:p>
            <a:pPr algn="ctr">
              <a:defRPr/>
            </a:pPr>
            <a:r>
              <a:rPr lang="en-US" sz="2400" kern="0" dirty="0">
                <a:solidFill>
                  <a:srgbClr val="0072C6">
                    <a:lumMod val="50000"/>
                  </a:srgbClr>
                </a:solidFill>
                <a:ea typeface="Cambria Math" panose="02040503050406030204" pitchFamily="18" charset="0"/>
                <a:cs typeface="Calibri" panose="020F0502020204030204" pitchFamily="34" charset="0"/>
              </a:rPr>
              <a:t>Interface</a:t>
            </a:r>
          </a:p>
        </p:txBody>
      </p:sp>
      <p:sp>
        <p:nvSpPr>
          <p:cNvPr id="74" name="TextBox 73">
            <a:extLst>
              <a:ext uri="{FF2B5EF4-FFF2-40B4-BE49-F238E27FC236}">
                <a16:creationId xmlns:a16="http://schemas.microsoft.com/office/drawing/2014/main" id="{59C5CE4D-6E1E-2944-6086-34A4D079E0F8}"/>
              </a:ext>
            </a:extLst>
          </p:cNvPr>
          <p:cNvSpPr txBox="1"/>
          <p:nvPr/>
        </p:nvSpPr>
        <p:spPr>
          <a:xfrm>
            <a:off x="3514852" y="2478168"/>
            <a:ext cx="1464710"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Syndrome</a:t>
            </a:r>
          </a:p>
        </p:txBody>
      </p:sp>
      <p:sp>
        <p:nvSpPr>
          <p:cNvPr id="75" name="TextBox 74">
            <a:extLst>
              <a:ext uri="{FF2B5EF4-FFF2-40B4-BE49-F238E27FC236}">
                <a16:creationId xmlns:a16="http://schemas.microsoft.com/office/drawing/2014/main" id="{996D96B3-13A1-D86C-8EFC-168BECD9CAC6}"/>
              </a:ext>
            </a:extLst>
          </p:cNvPr>
          <p:cNvSpPr txBox="1"/>
          <p:nvPr/>
        </p:nvSpPr>
        <p:spPr>
          <a:xfrm>
            <a:off x="3508128" y="2795720"/>
            <a:ext cx="1506596" cy="461665"/>
          </a:xfrm>
          <a:prstGeom prst="rect">
            <a:avLst/>
          </a:prstGeom>
          <a:noFill/>
        </p:spPr>
        <p:txBody>
          <a:bodyPr wrap="square" rtlCol="0">
            <a:spAutoFit/>
          </a:bodyPr>
          <a:lstStyle/>
          <a:p>
            <a:pPr defTabSz="1091246">
              <a:defRPr/>
            </a:pPr>
            <a:r>
              <a:rPr lang="en-US" sz="2400" b="1" i="1" dirty="0">
                <a:solidFill>
                  <a:srgbClr val="0072C6">
                    <a:lumMod val="50000"/>
                  </a:srgbClr>
                </a:solidFill>
                <a:cs typeface="Calibri" panose="020F0502020204030204" pitchFamily="34" charset="0"/>
              </a:rPr>
              <a:t>01…….01</a:t>
            </a:r>
          </a:p>
        </p:txBody>
      </p:sp>
      <p:sp>
        <p:nvSpPr>
          <p:cNvPr id="76" name="TextBox 75">
            <a:extLst>
              <a:ext uri="{FF2B5EF4-FFF2-40B4-BE49-F238E27FC236}">
                <a16:creationId xmlns:a16="http://schemas.microsoft.com/office/drawing/2014/main" id="{F507159E-3E2D-A7A1-FEC7-8581C384F1C9}"/>
              </a:ext>
            </a:extLst>
          </p:cNvPr>
          <p:cNvSpPr txBox="1"/>
          <p:nvPr/>
        </p:nvSpPr>
        <p:spPr>
          <a:xfrm>
            <a:off x="453971" y="2483219"/>
            <a:ext cx="1729733"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Correction</a:t>
            </a:r>
          </a:p>
        </p:txBody>
      </p:sp>
      <p:sp>
        <p:nvSpPr>
          <p:cNvPr id="77" name="TextBox 76">
            <a:extLst>
              <a:ext uri="{FF2B5EF4-FFF2-40B4-BE49-F238E27FC236}">
                <a16:creationId xmlns:a16="http://schemas.microsoft.com/office/drawing/2014/main" id="{D7EAA2EA-C4B9-0D9D-4813-C2CA5601A3BD}"/>
              </a:ext>
            </a:extLst>
          </p:cNvPr>
          <p:cNvSpPr txBox="1"/>
          <p:nvPr/>
        </p:nvSpPr>
        <p:spPr>
          <a:xfrm>
            <a:off x="179574" y="3927151"/>
            <a:ext cx="1729733" cy="830997"/>
          </a:xfrm>
          <a:prstGeom prst="rect">
            <a:avLst/>
          </a:prstGeom>
          <a:noFill/>
        </p:spPr>
        <p:txBody>
          <a:bodyPr wrap="square" rtlCol="0">
            <a:spAutoFit/>
          </a:bodyPr>
          <a:lstStyle/>
          <a:p>
            <a:pPr algn="ctr">
              <a:defRPr/>
            </a:pPr>
            <a:r>
              <a:rPr lang="en-US" sz="2400" dirty="0">
                <a:solidFill>
                  <a:srgbClr val="0072C6">
                    <a:lumMod val="50000"/>
                  </a:srgbClr>
                </a:solidFill>
                <a:cs typeface="Calibri" panose="020F0502020204030204" pitchFamily="34" charset="0"/>
              </a:rPr>
              <a:t>QEC</a:t>
            </a:r>
          </a:p>
          <a:p>
            <a:pPr algn="ctr">
              <a:defRPr/>
            </a:pPr>
            <a:r>
              <a:rPr lang="en-US" sz="2400" dirty="0">
                <a:solidFill>
                  <a:srgbClr val="0072C6">
                    <a:lumMod val="50000"/>
                  </a:srgbClr>
                </a:solidFill>
                <a:cs typeface="Calibri" panose="020F0502020204030204" pitchFamily="34" charset="0"/>
              </a:rPr>
              <a:t>Instructions</a:t>
            </a:r>
          </a:p>
        </p:txBody>
      </p:sp>
      <p:sp>
        <p:nvSpPr>
          <p:cNvPr id="78" name="TextBox 77">
            <a:extLst>
              <a:ext uri="{FF2B5EF4-FFF2-40B4-BE49-F238E27FC236}">
                <a16:creationId xmlns:a16="http://schemas.microsoft.com/office/drawing/2014/main" id="{055D46B3-DF48-CBC5-79A7-C72B18CF4324}"/>
              </a:ext>
            </a:extLst>
          </p:cNvPr>
          <p:cNvSpPr txBox="1"/>
          <p:nvPr/>
        </p:nvSpPr>
        <p:spPr>
          <a:xfrm>
            <a:off x="6555458" y="3231924"/>
            <a:ext cx="3377072" cy="461665"/>
          </a:xfrm>
          <a:prstGeom prst="rect">
            <a:avLst/>
          </a:prstGeom>
          <a:noFill/>
        </p:spPr>
        <p:txBody>
          <a:bodyPr wrap="square" rtlCol="0">
            <a:spAutoFit/>
          </a:bodyPr>
          <a:lstStyle/>
          <a:p>
            <a:pPr defTabSz="1091246">
              <a:defRPr/>
            </a:pPr>
            <a:r>
              <a:rPr lang="en-US" sz="2400" i="1" dirty="0">
                <a:solidFill>
                  <a:srgbClr val="003963"/>
                </a:solidFill>
                <a:cs typeface="Calibri" panose="020F0502020204030204" pitchFamily="34" charset="0"/>
              </a:rPr>
              <a:t>Did an error occur?</a:t>
            </a:r>
          </a:p>
        </p:txBody>
      </p:sp>
      <p:pic>
        <p:nvPicPr>
          <p:cNvPr id="79" name="Graphic 78" descr="Badge Question Mark with solid fill">
            <a:extLst>
              <a:ext uri="{FF2B5EF4-FFF2-40B4-BE49-F238E27FC236}">
                <a16:creationId xmlns:a16="http://schemas.microsoft.com/office/drawing/2014/main" id="{74534352-C6F7-8449-F657-57E164C3FC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0729" y="3199211"/>
            <a:ext cx="548640" cy="548640"/>
          </a:xfrm>
          <a:prstGeom prst="rect">
            <a:avLst/>
          </a:prstGeom>
        </p:spPr>
      </p:pic>
      <p:sp>
        <p:nvSpPr>
          <p:cNvPr id="80" name="TextBox 79">
            <a:extLst>
              <a:ext uri="{FF2B5EF4-FFF2-40B4-BE49-F238E27FC236}">
                <a16:creationId xmlns:a16="http://schemas.microsoft.com/office/drawing/2014/main" id="{0B420A0B-3480-A192-3E65-194BAAD40CE2}"/>
              </a:ext>
            </a:extLst>
          </p:cNvPr>
          <p:cNvSpPr txBox="1"/>
          <p:nvPr/>
        </p:nvSpPr>
        <p:spPr>
          <a:xfrm>
            <a:off x="6555458" y="3763903"/>
            <a:ext cx="4678333" cy="461665"/>
          </a:xfrm>
          <a:prstGeom prst="rect">
            <a:avLst/>
          </a:prstGeom>
          <a:noFill/>
        </p:spPr>
        <p:txBody>
          <a:bodyPr wrap="square" rtlCol="0">
            <a:spAutoFit/>
          </a:bodyPr>
          <a:lstStyle/>
          <a:p>
            <a:pPr defTabSz="1091246">
              <a:defRPr/>
            </a:pPr>
            <a:r>
              <a:rPr lang="en-US" sz="2400" i="1" dirty="0">
                <a:solidFill>
                  <a:srgbClr val="003963"/>
                </a:solidFill>
                <a:cs typeface="Calibri" panose="020F0502020204030204" pitchFamily="34" charset="0"/>
              </a:rPr>
              <a:t>Where did the error occur?</a:t>
            </a:r>
          </a:p>
        </p:txBody>
      </p:sp>
      <p:pic>
        <p:nvPicPr>
          <p:cNvPr id="81" name="Graphic 80" descr="Badge Question Mark with solid fill">
            <a:extLst>
              <a:ext uri="{FF2B5EF4-FFF2-40B4-BE49-F238E27FC236}">
                <a16:creationId xmlns:a16="http://schemas.microsoft.com/office/drawing/2014/main" id="{34FB39CB-CBBC-1DB7-A8F0-A0FDA5C766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0729" y="3720416"/>
            <a:ext cx="548640" cy="548640"/>
          </a:xfrm>
          <a:prstGeom prst="rect">
            <a:avLst/>
          </a:prstGeom>
        </p:spPr>
      </p:pic>
      <p:sp>
        <p:nvSpPr>
          <p:cNvPr id="82" name="TextBox 81">
            <a:extLst>
              <a:ext uri="{FF2B5EF4-FFF2-40B4-BE49-F238E27FC236}">
                <a16:creationId xmlns:a16="http://schemas.microsoft.com/office/drawing/2014/main" id="{2FFADF5E-0F5A-22F0-63D5-6F3DE879A8ED}"/>
              </a:ext>
            </a:extLst>
          </p:cNvPr>
          <p:cNvSpPr txBox="1"/>
          <p:nvPr/>
        </p:nvSpPr>
        <p:spPr>
          <a:xfrm>
            <a:off x="6555459" y="4313929"/>
            <a:ext cx="4678332" cy="461665"/>
          </a:xfrm>
          <a:prstGeom prst="rect">
            <a:avLst/>
          </a:prstGeom>
          <a:noFill/>
        </p:spPr>
        <p:txBody>
          <a:bodyPr wrap="square" rtlCol="0">
            <a:spAutoFit/>
          </a:bodyPr>
          <a:lstStyle/>
          <a:p>
            <a:pPr defTabSz="1091246">
              <a:defRPr/>
            </a:pPr>
            <a:r>
              <a:rPr lang="en-US" sz="2400" i="1" dirty="0">
                <a:solidFill>
                  <a:srgbClr val="003963"/>
                </a:solidFill>
                <a:cs typeface="Calibri" panose="020F0502020204030204" pitchFamily="34" charset="0"/>
              </a:rPr>
              <a:t>What was the type of error?</a:t>
            </a:r>
          </a:p>
        </p:txBody>
      </p:sp>
      <p:pic>
        <p:nvPicPr>
          <p:cNvPr id="83" name="Graphic 82" descr="Badge Question Mark with solid fill">
            <a:extLst>
              <a:ext uri="{FF2B5EF4-FFF2-40B4-BE49-F238E27FC236}">
                <a16:creationId xmlns:a16="http://schemas.microsoft.com/office/drawing/2014/main" id="{09FECA61-3890-6495-0845-794D06861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0729" y="4267627"/>
            <a:ext cx="548640" cy="548640"/>
          </a:xfrm>
          <a:prstGeom prst="rect">
            <a:avLst/>
          </a:prstGeom>
        </p:spPr>
      </p:pic>
      <p:grpSp>
        <p:nvGrpSpPr>
          <p:cNvPr id="84" name="Group 83">
            <a:extLst>
              <a:ext uri="{FF2B5EF4-FFF2-40B4-BE49-F238E27FC236}">
                <a16:creationId xmlns:a16="http://schemas.microsoft.com/office/drawing/2014/main" id="{FB74C547-2982-5D59-4F78-D52B41440B9D}"/>
              </a:ext>
            </a:extLst>
          </p:cNvPr>
          <p:cNvGrpSpPr/>
          <p:nvPr/>
        </p:nvGrpSpPr>
        <p:grpSpPr>
          <a:xfrm>
            <a:off x="1687501" y="2779189"/>
            <a:ext cx="1921766" cy="1706147"/>
            <a:chOff x="7191221" y="3930995"/>
            <a:chExt cx="1921766" cy="1706147"/>
          </a:xfrm>
        </p:grpSpPr>
        <p:pic>
          <p:nvPicPr>
            <p:cNvPr id="85" name="Graphic 84" descr="Arrow: Rotate left with solid fill">
              <a:extLst>
                <a:ext uri="{FF2B5EF4-FFF2-40B4-BE49-F238E27FC236}">
                  <a16:creationId xmlns:a16="http://schemas.microsoft.com/office/drawing/2014/main" id="{8C8404F8-88B9-F8A0-1937-DEFD218B02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1221" y="3930995"/>
              <a:ext cx="914400" cy="914400"/>
            </a:xfrm>
            <a:prstGeom prst="rect">
              <a:avLst/>
            </a:prstGeom>
          </p:spPr>
        </p:pic>
        <p:pic>
          <p:nvPicPr>
            <p:cNvPr id="86" name="Graphic 85" descr="Arrow: Rotate left with solid fill">
              <a:extLst>
                <a:ext uri="{FF2B5EF4-FFF2-40B4-BE49-F238E27FC236}">
                  <a16:creationId xmlns:a16="http://schemas.microsoft.com/office/drawing/2014/main" id="{1C49658F-424E-B5C6-19D0-48B849DD05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691843">
              <a:off x="7275965" y="4722742"/>
              <a:ext cx="914400" cy="914400"/>
            </a:xfrm>
            <a:prstGeom prst="rect">
              <a:avLst/>
            </a:prstGeom>
          </p:spPr>
        </p:pic>
        <p:pic>
          <p:nvPicPr>
            <p:cNvPr id="87" name="Graphic 86" descr="Arrow: Rotate left with solid fill">
              <a:extLst>
                <a:ext uri="{FF2B5EF4-FFF2-40B4-BE49-F238E27FC236}">
                  <a16:creationId xmlns:a16="http://schemas.microsoft.com/office/drawing/2014/main" id="{8AA8D90D-54F6-B3B2-F542-0E35708B28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820419">
              <a:off x="8198587" y="4696127"/>
              <a:ext cx="914400" cy="914400"/>
            </a:xfrm>
            <a:prstGeom prst="rect">
              <a:avLst/>
            </a:prstGeom>
          </p:spPr>
        </p:pic>
        <p:pic>
          <p:nvPicPr>
            <p:cNvPr id="88" name="Graphic 87" descr="Arrow: Rotate left with solid fill">
              <a:extLst>
                <a:ext uri="{FF2B5EF4-FFF2-40B4-BE49-F238E27FC236}">
                  <a16:creationId xmlns:a16="http://schemas.microsoft.com/office/drawing/2014/main" id="{9894C7A5-A592-34FE-8742-CDD594491F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250">
              <a:off x="8154345" y="3930995"/>
              <a:ext cx="914400" cy="914400"/>
            </a:xfrm>
            <a:prstGeom prst="rect">
              <a:avLst/>
            </a:prstGeom>
          </p:spPr>
        </p:pic>
      </p:grpSp>
      <p:grpSp>
        <p:nvGrpSpPr>
          <p:cNvPr id="89" name="Group 88">
            <a:extLst>
              <a:ext uri="{FF2B5EF4-FFF2-40B4-BE49-F238E27FC236}">
                <a16:creationId xmlns:a16="http://schemas.microsoft.com/office/drawing/2014/main" id="{CFFE1B74-7670-5225-B292-7C7BEB6397F0}"/>
              </a:ext>
            </a:extLst>
          </p:cNvPr>
          <p:cNvGrpSpPr/>
          <p:nvPr/>
        </p:nvGrpSpPr>
        <p:grpSpPr>
          <a:xfrm>
            <a:off x="86872" y="3866782"/>
            <a:ext cx="536044" cy="627864"/>
            <a:chOff x="7188625" y="1909100"/>
            <a:chExt cx="536044" cy="627864"/>
          </a:xfrm>
        </p:grpSpPr>
        <p:sp>
          <p:nvSpPr>
            <p:cNvPr id="90" name="Oval 89">
              <a:extLst>
                <a:ext uri="{FF2B5EF4-FFF2-40B4-BE49-F238E27FC236}">
                  <a16:creationId xmlns:a16="http://schemas.microsoft.com/office/drawing/2014/main" id="{4E74CF0B-9E8E-3097-BC1B-0F1E2673D18B}"/>
                </a:ext>
              </a:extLst>
            </p:cNvPr>
            <p:cNvSpPr/>
            <p:nvPr/>
          </p:nvSpPr>
          <p:spPr bwMode="auto">
            <a:xfrm>
              <a:off x="7270797" y="2013115"/>
              <a:ext cx="365760" cy="365760"/>
            </a:xfrm>
            <a:prstGeom prst="ellipse">
              <a:avLst/>
            </a:prstGeom>
            <a:solidFill>
              <a:srgbClr val="01014B"/>
            </a:solidFill>
            <a:ln w="9525" cap="flat" cmpd="sng" algn="ctr">
              <a:solidFill>
                <a:srgbClr val="01014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solidFill>
                  <a:srgbClr val="0072C6">
                    <a:lumMod val="50000"/>
                  </a:srgbClr>
                </a:solidFill>
                <a:latin typeface="Segoe UI"/>
                <a:ea typeface="Segoe UI" pitchFamily="34" charset="0"/>
                <a:cs typeface="Segoe UI" pitchFamily="34" charset="0"/>
              </a:endParaRPr>
            </a:p>
          </p:txBody>
        </p:sp>
        <p:sp>
          <p:nvSpPr>
            <p:cNvPr id="91" name="TextBox 90">
              <a:extLst>
                <a:ext uri="{FF2B5EF4-FFF2-40B4-BE49-F238E27FC236}">
                  <a16:creationId xmlns:a16="http://schemas.microsoft.com/office/drawing/2014/main" id="{36543138-5C6B-B10B-ED2A-5425A16BA908}"/>
                </a:ext>
              </a:extLst>
            </p:cNvPr>
            <p:cNvSpPr txBox="1"/>
            <p:nvPr/>
          </p:nvSpPr>
          <p:spPr>
            <a:xfrm>
              <a:off x="7188625" y="1909100"/>
              <a:ext cx="536044" cy="627864"/>
            </a:xfrm>
            <a:prstGeom prst="rect">
              <a:avLst/>
            </a:prstGeom>
            <a:noFill/>
          </p:spPr>
          <p:txBody>
            <a:bodyPr wrap="none" lIns="182880" tIns="146304" rIns="182880" bIns="146304" rtlCol="0">
              <a:spAutoFit/>
            </a:bodyPr>
            <a:lstStyle/>
            <a:p>
              <a:pPr>
                <a:lnSpc>
                  <a:spcPct val="90000"/>
                </a:lnSpc>
                <a:spcAft>
                  <a:spcPts val="600"/>
                </a:spcAft>
                <a:defRPr/>
              </a:pPr>
              <a:r>
                <a:rPr lang="en-US" sz="2400" b="1" kern="0" dirty="0">
                  <a:solidFill>
                    <a:srgbClr val="FFFFFF"/>
                  </a:solidFill>
                  <a:latin typeface="Arial" panose="020B0604020202020204"/>
                  <a:cs typeface="Arial" panose="020B0604020202020204" pitchFamily="34" charset="0"/>
                </a:rPr>
                <a:t>1</a:t>
              </a:r>
            </a:p>
          </p:txBody>
        </p:sp>
      </p:grpSp>
      <p:grpSp>
        <p:nvGrpSpPr>
          <p:cNvPr id="92" name="Group 91">
            <a:extLst>
              <a:ext uri="{FF2B5EF4-FFF2-40B4-BE49-F238E27FC236}">
                <a16:creationId xmlns:a16="http://schemas.microsoft.com/office/drawing/2014/main" id="{45CDD0CC-5895-C6D8-D86F-5F0ED648D5EB}"/>
              </a:ext>
            </a:extLst>
          </p:cNvPr>
          <p:cNvGrpSpPr/>
          <p:nvPr/>
        </p:nvGrpSpPr>
        <p:grpSpPr>
          <a:xfrm>
            <a:off x="5430807" y="1810651"/>
            <a:ext cx="5214562" cy="627864"/>
            <a:chOff x="5827535" y="1695231"/>
            <a:chExt cx="5214562" cy="627864"/>
          </a:xfrm>
        </p:grpSpPr>
        <p:grpSp>
          <p:nvGrpSpPr>
            <p:cNvPr id="93" name="Group 92">
              <a:extLst>
                <a:ext uri="{FF2B5EF4-FFF2-40B4-BE49-F238E27FC236}">
                  <a16:creationId xmlns:a16="http://schemas.microsoft.com/office/drawing/2014/main" id="{3FEA267A-EA8E-5429-0564-4FFFE176519D}"/>
                </a:ext>
              </a:extLst>
            </p:cNvPr>
            <p:cNvGrpSpPr/>
            <p:nvPr/>
          </p:nvGrpSpPr>
          <p:grpSpPr>
            <a:xfrm>
              <a:off x="5827535" y="1695231"/>
              <a:ext cx="536044" cy="627864"/>
              <a:chOff x="7188625" y="1909100"/>
              <a:chExt cx="536044" cy="627864"/>
            </a:xfrm>
          </p:grpSpPr>
          <p:sp>
            <p:nvSpPr>
              <p:cNvPr id="95" name="Oval 94">
                <a:extLst>
                  <a:ext uri="{FF2B5EF4-FFF2-40B4-BE49-F238E27FC236}">
                    <a16:creationId xmlns:a16="http://schemas.microsoft.com/office/drawing/2014/main" id="{7EBD2DE4-C1DD-BFF0-B4C8-B6D9C5375997}"/>
                  </a:ext>
                </a:extLst>
              </p:cNvPr>
              <p:cNvSpPr/>
              <p:nvPr/>
            </p:nvSpPr>
            <p:spPr bwMode="auto">
              <a:xfrm>
                <a:off x="7270797" y="2013115"/>
                <a:ext cx="365760" cy="365760"/>
              </a:xfrm>
              <a:prstGeom prst="ellipse">
                <a:avLst/>
              </a:prstGeom>
              <a:solidFill>
                <a:srgbClr val="01014B"/>
              </a:solidFill>
              <a:ln w="9525" cap="flat" cmpd="sng" algn="ctr">
                <a:solidFill>
                  <a:srgbClr val="01014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solidFill>
                    <a:srgbClr val="0072C6">
                      <a:lumMod val="50000"/>
                    </a:srgbClr>
                  </a:solidFill>
                  <a:latin typeface="Segoe UI"/>
                  <a:ea typeface="Segoe UI" pitchFamily="34" charset="0"/>
                  <a:cs typeface="Segoe UI" pitchFamily="34" charset="0"/>
                </a:endParaRPr>
              </a:p>
            </p:txBody>
          </p:sp>
          <p:sp>
            <p:nvSpPr>
              <p:cNvPr id="96" name="TextBox 95">
                <a:extLst>
                  <a:ext uri="{FF2B5EF4-FFF2-40B4-BE49-F238E27FC236}">
                    <a16:creationId xmlns:a16="http://schemas.microsoft.com/office/drawing/2014/main" id="{5C227472-E034-4BBB-48CC-702F46626960}"/>
                  </a:ext>
                </a:extLst>
              </p:cNvPr>
              <p:cNvSpPr txBox="1"/>
              <p:nvPr/>
            </p:nvSpPr>
            <p:spPr>
              <a:xfrm>
                <a:off x="7188625" y="1909100"/>
                <a:ext cx="536044" cy="627864"/>
              </a:xfrm>
              <a:prstGeom prst="rect">
                <a:avLst/>
              </a:prstGeom>
              <a:noFill/>
            </p:spPr>
            <p:txBody>
              <a:bodyPr wrap="none" lIns="182880" tIns="146304" rIns="182880" bIns="146304" rtlCol="0">
                <a:spAutoFit/>
              </a:bodyPr>
              <a:lstStyle/>
              <a:p>
                <a:pPr>
                  <a:lnSpc>
                    <a:spcPct val="90000"/>
                  </a:lnSpc>
                  <a:spcAft>
                    <a:spcPts val="600"/>
                  </a:spcAft>
                  <a:defRPr/>
                </a:pPr>
                <a:r>
                  <a:rPr lang="en-US" sz="2400" b="1" kern="0" dirty="0">
                    <a:solidFill>
                      <a:srgbClr val="FFFFFF"/>
                    </a:solidFill>
                    <a:latin typeface="Arial" panose="020B0604020202020204"/>
                    <a:cs typeface="Arial" panose="020B0604020202020204" pitchFamily="34" charset="0"/>
                  </a:rPr>
                  <a:t>1</a:t>
                </a:r>
              </a:p>
            </p:txBody>
          </p:sp>
        </p:grpSp>
        <p:sp>
          <p:nvSpPr>
            <p:cNvPr id="94" name="TextBox 93">
              <a:extLst>
                <a:ext uri="{FF2B5EF4-FFF2-40B4-BE49-F238E27FC236}">
                  <a16:creationId xmlns:a16="http://schemas.microsoft.com/office/drawing/2014/main" id="{93A4D33F-A914-2326-32C1-1462CFDC334A}"/>
                </a:ext>
              </a:extLst>
            </p:cNvPr>
            <p:cNvSpPr txBox="1"/>
            <p:nvPr/>
          </p:nvSpPr>
          <p:spPr>
            <a:xfrm>
              <a:off x="6445751" y="1776373"/>
              <a:ext cx="459634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Instructions to generate syndrome</a:t>
              </a:r>
            </a:p>
          </p:txBody>
        </p:sp>
      </p:grpSp>
      <p:grpSp>
        <p:nvGrpSpPr>
          <p:cNvPr id="97" name="Group 96">
            <a:extLst>
              <a:ext uri="{FF2B5EF4-FFF2-40B4-BE49-F238E27FC236}">
                <a16:creationId xmlns:a16="http://schemas.microsoft.com/office/drawing/2014/main" id="{A914DD5B-7672-5A3D-801F-95A2270724FA}"/>
              </a:ext>
            </a:extLst>
          </p:cNvPr>
          <p:cNvGrpSpPr/>
          <p:nvPr/>
        </p:nvGrpSpPr>
        <p:grpSpPr>
          <a:xfrm>
            <a:off x="2925339" y="2430043"/>
            <a:ext cx="540854" cy="627864"/>
            <a:chOff x="7188625" y="1909100"/>
            <a:chExt cx="540854" cy="627864"/>
          </a:xfrm>
        </p:grpSpPr>
        <p:sp>
          <p:nvSpPr>
            <p:cNvPr id="98" name="Oval 97">
              <a:extLst>
                <a:ext uri="{FF2B5EF4-FFF2-40B4-BE49-F238E27FC236}">
                  <a16:creationId xmlns:a16="http://schemas.microsoft.com/office/drawing/2014/main" id="{9F7C877F-E694-A8AA-84CE-CB9E7520B25F}"/>
                </a:ext>
              </a:extLst>
            </p:cNvPr>
            <p:cNvSpPr/>
            <p:nvPr/>
          </p:nvSpPr>
          <p:spPr bwMode="auto">
            <a:xfrm>
              <a:off x="7270797" y="2013115"/>
              <a:ext cx="365760" cy="365760"/>
            </a:xfrm>
            <a:prstGeom prst="ellipse">
              <a:avLst/>
            </a:prstGeom>
            <a:solidFill>
              <a:srgbClr val="01014B"/>
            </a:solidFill>
            <a:ln w="9525" cap="flat" cmpd="sng" algn="ctr">
              <a:solidFill>
                <a:srgbClr val="01014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solidFill>
                  <a:srgbClr val="0072C6">
                    <a:lumMod val="50000"/>
                  </a:srgbClr>
                </a:solidFill>
                <a:latin typeface="Segoe UI"/>
                <a:ea typeface="Segoe UI" pitchFamily="34" charset="0"/>
                <a:cs typeface="Segoe UI" pitchFamily="34" charset="0"/>
              </a:endParaRPr>
            </a:p>
          </p:txBody>
        </p:sp>
        <p:sp>
          <p:nvSpPr>
            <p:cNvPr id="99" name="TextBox 98">
              <a:extLst>
                <a:ext uri="{FF2B5EF4-FFF2-40B4-BE49-F238E27FC236}">
                  <a16:creationId xmlns:a16="http://schemas.microsoft.com/office/drawing/2014/main" id="{1E5D97CD-724C-3CB0-AD7C-D12C7DBB9FFC}"/>
                </a:ext>
              </a:extLst>
            </p:cNvPr>
            <p:cNvSpPr txBox="1"/>
            <p:nvPr/>
          </p:nvSpPr>
          <p:spPr>
            <a:xfrm>
              <a:off x="7188625" y="1909100"/>
              <a:ext cx="540854" cy="627864"/>
            </a:xfrm>
            <a:prstGeom prst="rect">
              <a:avLst/>
            </a:prstGeom>
            <a:noFill/>
          </p:spPr>
          <p:txBody>
            <a:bodyPr wrap="none" lIns="182880" tIns="146304" rIns="182880" bIns="146304" rtlCol="0">
              <a:spAutoFit/>
            </a:bodyPr>
            <a:lstStyle/>
            <a:p>
              <a:pPr>
                <a:lnSpc>
                  <a:spcPct val="90000"/>
                </a:lnSpc>
                <a:spcAft>
                  <a:spcPts val="600"/>
                </a:spcAft>
                <a:defRPr/>
              </a:pPr>
              <a:r>
                <a:rPr lang="en-US" sz="2400" b="1" kern="0" dirty="0">
                  <a:solidFill>
                    <a:srgbClr val="FFFFFF"/>
                  </a:solidFill>
                  <a:latin typeface="Arial" panose="020B0604020202020204"/>
                  <a:cs typeface="Arial" panose="020B0604020202020204" pitchFamily="34" charset="0"/>
                </a:rPr>
                <a:t>2</a:t>
              </a:r>
            </a:p>
          </p:txBody>
        </p:sp>
      </p:grpSp>
      <p:grpSp>
        <p:nvGrpSpPr>
          <p:cNvPr id="100" name="Group 99">
            <a:extLst>
              <a:ext uri="{FF2B5EF4-FFF2-40B4-BE49-F238E27FC236}">
                <a16:creationId xmlns:a16="http://schemas.microsoft.com/office/drawing/2014/main" id="{A2B5BEC8-D91B-C680-9F69-41870895BD25}"/>
              </a:ext>
            </a:extLst>
          </p:cNvPr>
          <p:cNvGrpSpPr/>
          <p:nvPr/>
        </p:nvGrpSpPr>
        <p:grpSpPr>
          <a:xfrm>
            <a:off x="5425997" y="2589017"/>
            <a:ext cx="5219372" cy="627864"/>
            <a:chOff x="5822610" y="2928629"/>
            <a:chExt cx="5219372" cy="627864"/>
          </a:xfrm>
        </p:grpSpPr>
        <p:grpSp>
          <p:nvGrpSpPr>
            <p:cNvPr id="101" name="Group 100">
              <a:extLst>
                <a:ext uri="{FF2B5EF4-FFF2-40B4-BE49-F238E27FC236}">
                  <a16:creationId xmlns:a16="http://schemas.microsoft.com/office/drawing/2014/main" id="{2CE35B20-5E56-F7E9-628C-ECC54AB7B70F}"/>
                </a:ext>
              </a:extLst>
            </p:cNvPr>
            <p:cNvGrpSpPr/>
            <p:nvPr/>
          </p:nvGrpSpPr>
          <p:grpSpPr>
            <a:xfrm>
              <a:off x="5822610" y="2928629"/>
              <a:ext cx="540854" cy="627864"/>
              <a:chOff x="7188625" y="1909100"/>
              <a:chExt cx="540854" cy="627864"/>
            </a:xfrm>
          </p:grpSpPr>
          <p:sp>
            <p:nvSpPr>
              <p:cNvPr id="103" name="Oval 102">
                <a:extLst>
                  <a:ext uri="{FF2B5EF4-FFF2-40B4-BE49-F238E27FC236}">
                    <a16:creationId xmlns:a16="http://schemas.microsoft.com/office/drawing/2014/main" id="{FB0C9394-AFE7-51EA-347A-EA7321DF42F9}"/>
                  </a:ext>
                </a:extLst>
              </p:cNvPr>
              <p:cNvSpPr/>
              <p:nvPr/>
            </p:nvSpPr>
            <p:spPr bwMode="auto">
              <a:xfrm>
                <a:off x="7270797" y="2013115"/>
                <a:ext cx="365760" cy="365760"/>
              </a:xfrm>
              <a:prstGeom prst="ellipse">
                <a:avLst/>
              </a:prstGeom>
              <a:solidFill>
                <a:srgbClr val="01014B"/>
              </a:solidFill>
              <a:ln w="9525" cap="flat" cmpd="sng" algn="ctr">
                <a:solidFill>
                  <a:srgbClr val="01014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solidFill>
                    <a:srgbClr val="0072C6">
                      <a:lumMod val="50000"/>
                    </a:srgbClr>
                  </a:solidFill>
                  <a:latin typeface="Segoe UI"/>
                  <a:ea typeface="Segoe UI" pitchFamily="34" charset="0"/>
                  <a:cs typeface="Segoe UI" pitchFamily="34" charset="0"/>
                </a:endParaRPr>
              </a:p>
            </p:txBody>
          </p:sp>
          <p:sp>
            <p:nvSpPr>
              <p:cNvPr id="104" name="TextBox 103">
                <a:extLst>
                  <a:ext uri="{FF2B5EF4-FFF2-40B4-BE49-F238E27FC236}">
                    <a16:creationId xmlns:a16="http://schemas.microsoft.com/office/drawing/2014/main" id="{7AFD5ED3-8FCD-C095-32FC-1DE5DB0B3287}"/>
                  </a:ext>
                </a:extLst>
              </p:cNvPr>
              <p:cNvSpPr txBox="1"/>
              <p:nvPr/>
            </p:nvSpPr>
            <p:spPr>
              <a:xfrm>
                <a:off x="7188625" y="1909100"/>
                <a:ext cx="540854" cy="627864"/>
              </a:xfrm>
              <a:prstGeom prst="rect">
                <a:avLst/>
              </a:prstGeom>
              <a:noFill/>
            </p:spPr>
            <p:txBody>
              <a:bodyPr wrap="none" lIns="182880" tIns="146304" rIns="182880" bIns="146304" rtlCol="0">
                <a:spAutoFit/>
              </a:bodyPr>
              <a:lstStyle/>
              <a:p>
                <a:pPr>
                  <a:lnSpc>
                    <a:spcPct val="90000"/>
                  </a:lnSpc>
                  <a:spcAft>
                    <a:spcPts val="600"/>
                  </a:spcAft>
                  <a:defRPr/>
                </a:pPr>
                <a:r>
                  <a:rPr lang="en-US" sz="2400" b="1" kern="0" dirty="0">
                    <a:solidFill>
                      <a:srgbClr val="FFFFFF"/>
                    </a:solidFill>
                    <a:latin typeface="Arial" panose="020B0604020202020204"/>
                    <a:cs typeface="Arial" panose="020B0604020202020204" pitchFamily="34" charset="0"/>
                  </a:rPr>
                  <a:t>2</a:t>
                </a:r>
              </a:p>
            </p:txBody>
          </p:sp>
        </p:grpSp>
        <p:sp>
          <p:nvSpPr>
            <p:cNvPr id="102" name="TextBox 101">
              <a:extLst>
                <a:ext uri="{FF2B5EF4-FFF2-40B4-BE49-F238E27FC236}">
                  <a16:creationId xmlns:a16="http://schemas.microsoft.com/office/drawing/2014/main" id="{1C4CBDE3-7395-C1B1-2456-2C0BD323646E}"/>
                </a:ext>
              </a:extLst>
            </p:cNvPr>
            <p:cNvSpPr txBox="1"/>
            <p:nvPr/>
          </p:nvSpPr>
          <p:spPr>
            <a:xfrm>
              <a:off x="6445636" y="2994817"/>
              <a:ext cx="4596346"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Send syndrome to decoder</a:t>
              </a:r>
            </a:p>
          </p:txBody>
        </p:sp>
      </p:grpSp>
      <p:grpSp>
        <p:nvGrpSpPr>
          <p:cNvPr id="105" name="Group 104">
            <a:extLst>
              <a:ext uri="{FF2B5EF4-FFF2-40B4-BE49-F238E27FC236}">
                <a16:creationId xmlns:a16="http://schemas.microsoft.com/office/drawing/2014/main" id="{B7C0F21C-DC88-545C-3243-79A5425FD740}"/>
              </a:ext>
            </a:extLst>
          </p:cNvPr>
          <p:cNvGrpSpPr/>
          <p:nvPr/>
        </p:nvGrpSpPr>
        <p:grpSpPr>
          <a:xfrm>
            <a:off x="82062" y="2420742"/>
            <a:ext cx="540854" cy="627864"/>
            <a:chOff x="7188625" y="1909100"/>
            <a:chExt cx="540854" cy="627864"/>
          </a:xfrm>
        </p:grpSpPr>
        <p:sp>
          <p:nvSpPr>
            <p:cNvPr id="106" name="Oval 105">
              <a:extLst>
                <a:ext uri="{FF2B5EF4-FFF2-40B4-BE49-F238E27FC236}">
                  <a16:creationId xmlns:a16="http://schemas.microsoft.com/office/drawing/2014/main" id="{1A360509-2DE7-ACE3-1754-9ADD874D8221}"/>
                </a:ext>
              </a:extLst>
            </p:cNvPr>
            <p:cNvSpPr/>
            <p:nvPr/>
          </p:nvSpPr>
          <p:spPr bwMode="auto">
            <a:xfrm>
              <a:off x="7270797" y="2013115"/>
              <a:ext cx="365760" cy="365760"/>
            </a:xfrm>
            <a:prstGeom prst="ellipse">
              <a:avLst/>
            </a:prstGeom>
            <a:solidFill>
              <a:srgbClr val="01014B"/>
            </a:solidFill>
            <a:ln w="9525" cap="flat" cmpd="sng" algn="ctr">
              <a:solidFill>
                <a:srgbClr val="01014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solidFill>
                  <a:srgbClr val="0072C6">
                    <a:lumMod val="50000"/>
                  </a:srgbClr>
                </a:solidFill>
                <a:latin typeface="Segoe UI"/>
                <a:ea typeface="Segoe UI" pitchFamily="34" charset="0"/>
                <a:cs typeface="Segoe UI" pitchFamily="34" charset="0"/>
              </a:endParaRPr>
            </a:p>
          </p:txBody>
        </p:sp>
        <p:sp>
          <p:nvSpPr>
            <p:cNvPr id="107" name="TextBox 106">
              <a:extLst>
                <a:ext uri="{FF2B5EF4-FFF2-40B4-BE49-F238E27FC236}">
                  <a16:creationId xmlns:a16="http://schemas.microsoft.com/office/drawing/2014/main" id="{9D91B4FA-65F4-151C-8260-FB7769ADF97C}"/>
                </a:ext>
              </a:extLst>
            </p:cNvPr>
            <p:cNvSpPr txBox="1"/>
            <p:nvPr/>
          </p:nvSpPr>
          <p:spPr>
            <a:xfrm>
              <a:off x="7188625" y="1909100"/>
              <a:ext cx="540854" cy="627864"/>
            </a:xfrm>
            <a:prstGeom prst="rect">
              <a:avLst/>
            </a:prstGeom>
            <a:noFill/>
          </p:spPr>
          <p:txBody>
            <a:bodyPr wrap="none" lIns="182880" tIns="146304" rIns="182880" bIns="146304" rtlCol="0">
              <a:spAutoFit/>
            </a:bodyPr>
            <a:lstStyle/>
            <a:p>
              <a:pPr>
                <a:lnSpc>
                  <a:spcPct val="90000"/>
                </a:lnSpc>
                <a:spcAft>
                  <a:spcPts val="600"/>
                </a:spcAft>
                <a:defRPr/>
              </a:pPr>
              <a:r>
                <a:rPr lang="en-US" sz="2400" b="1" kern="0" dirty="0">
                  <a:solidFill>
                    <a:srgbClr val="FFFFFF"/>
                  </a:solidFill>
                  <a:latin typeface="Arial" panose="020B0604020202020204"/>
                  <a:cs typeface="Arial" panose="020B0604020202020204" pitchFamily="34" charset="0"/>
                </a:rPr>
                <a:t>3</a:t>
              </a:r>
            </a:p>
          </p:txBody>
        </p:sp>
      </p:grpSp>
      <p:grpSp>
        <p:nvGrpSpPr>
          <p:cNvPr id="108" name="Group 107">
            <a:extLst>
              <a:ext uri="{FF2B5EF4-FFF2-40B4-BE49-F238E27FC236}">
                <a16:creationId xmlns:a16="http://schemas.microsoft.com/office/drawing/2014/main" id="{DAD00027-B851-C0EB-BD0A-AED0CA04ED2D}"/>
              </a:ext>
            </a:extLst>
          </p:cNvPr>
          <p:cNvGrpSpPr/>
          <p:nvPr/>
        </p:nvGrpSpPr>
        <p:grpSpPr>
          <a:xfrm>
            <a:off x="5514455" y="5071299"/>
            <a:ext cx="6760338" cy="627864"/>
            <a:chOff x="5825130" y="4162027"/>
            <a:chExt cx="6760338" cy="627864"/>
          </a:xfrm>
        </p:grpSpPr>
        <p:grpSp>
          <p:nvGrpSpPr>
            <p:cNvPr id="109" name="Group 108">
              <a:extLst>
                <a:ext uri="{FF2B5EF4-FFF2-40B4-BE49-F238E27FC236}">
                  <a16:creationId xmlns:a16="http://schemas.microsoft.com/office/drawing/2014/main" id="{0AFD9EFB-FECC-8072-5A0A-168634C2E361}"/>
                </a:ext>
              </a:extLst>
            </p:cNvPr>
            <p:cNvGrpSpPr/>
            <p:nvPr/>
          </p:nvGrpSpPr>
          <p:grpSpPr>
            <a:xfrm>
              <a:off x="5825130" y="4162027"/>
              <a:ext cx="540854" cy="627864"/>
              <a:chOff x="7188625" y="1909100"/>
              <a:chExt cx="540854" cy="627864"/>
            </a:xfrm>
          </p:grpSpPr>
          <p:sp>
            <p:nvSpPr>
              <p:cNvPr id="111" name="Oval 110">
                <a:extLst>
                  <a:ext uri="{FF2B5EF4-FFF2-40B4-BE49-F238E27FC236}">
                    <a16:creationId xmlns:a16="http://schemas.microsoft.com/office/drawing/2014/main" id="{E2528A86-FCE8-AEF5-3924-36FD2043DF04}"/>
                  </a:ext>
                </a:extLst>
              </p:cNvPr>
              <p:cNvSpPr/>
              <p:nvPr/>
            </p:nvSpPr>
            <p:spPr bwMode="auto">
              <a:xfrm>
                <a:off x="7270797" y="2013115"/>
                <a:ext cx="365760" cy="365760"/>
              </a:xfrm>
              <a:prstGeom prst="ellipse">
                <a:avLst/>
              </a:prstGeom>
              <a:solidFill>
                <a:srgbClr val="01014B"/>
              </a:solidFill>
              <a:ln w="9525" cap="flat" cmpd="sng" algn="ctr">
                <a:solidFill>
                  <a:srgbClr val="01014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solidFill>
                    <a:srgbClr val="0072C6">
                      <a:lumMod val="50000"/>
                    </a:srgbClr>
                  </a:solidFill>
                  <a:latin typeface="Segoe UI"/>
                  <a:ea typeface="Segoe UI" pitchFamily="34" charset="0"/>
                  <a:cs typeface="Segoe UI" pitchFamily="34" charset="0"/>
                </a:endParaRPr>
              </a:p>
            </p:txBody>
          </p:sp>
          <p:sp>
            <p:nvSpPr>
              <p:cNvPr id="112" name="TextBox 111">
                <a:extLst>
                  <a:ext uri="{FF2B5EF4-FFF2-40B4-BE49-F238E27FC236}">
                    <a16:creationId xmlns:a16="http://schemas.microsoft.com/office/drawing/2014/main" id="{3FF39DA5-844A-4E11-37FB-6FB5301ED2FD}"/>
                  </a:ext>
                </a:extLst>
              </p:cNvPr>
              <p:cNvSpPr txBox="1"/>
              <p:nvPr/>
            </p:nvSpPr>
            <p:spPr>
              <a:xfrm>
                <a:off x="7188625" y="1909100"/>
                <a:ext cx="540854" cy="627864"/>
              </a:xfrm>
              <a:prstGeom prst="rect">
                <a:avLst/>
              </a:prstGeom>
              <a:noFill/>
            </p:spPr>
            <p:txBody>
              <a:bodyPr wrap="none" lIns="182880" tIns="146304" rIns="182880" bIns="146304" rtlCol="0">
                <a:spAutoFit/>
              </a:bodyPr>
              <a:lstStyle/>
              <a:p>
                <a:pPr>
                  <a:lnSpc>
                    <a:spcPct val="90000"/>
                  </a:lnSpc>
                  <a:spcAft>
                    <a:spcPts val="600"/>
                  </a:spcAft>
                  <a:defRPr/>
                </a:pPr>
                <a:r>
                  <a:rPr lang="en-US" sz="2400" b="1" kern="0" dirty="0">
                    <a:solidFill>
                      <a:srgbClr val="FFFFFF"/>
                    </a:solidFill>
                    <a:latin typeface="Arial" panose="020B0604020202020204"/>
                    <a:cs typeface="Arial" panose="020B0604020202020204" pitchFamily="34" charset="0"/>
                  </a:rPr>
                  <a:t>3</a:t>
                </a:r>
              </a:p>
            </p:txBody>
          </p:sp>
        </p:grpSp>
        <p:sp>
          <p:nvSpPr>
            <p:cNvPr id="110" name="TextBox 109">
              <a:extLst>
                <a:ext uri="{FF2B5EF4-FFF2-40B4-BE49-F238E27FC236}">
                  <a16:creationId xmlns:a16="http://schemas.microsoft.com/office/drawing/2014/main" id="{C316C33A-547C-6AEF-C0BB-F6AED1854157}"/>
                </a:ext>
              </a:extLst>
            </p:cNvPr>
            <p:cNvSpPr txBox="1"/>
            <p:nvPr/>
          </p:nvSpPr>
          <p:spPr>
            <a:xfrm>
              <a:off x="6445635" y="4245126"/>
              <a:ext cx="6139833" cy="461665"/>
            </a:xfrm>
            <a:prstGeom prst="rect">
              <a:avLst/>
            </a:prstGeom>
            <a:noFill/>
          </p:spPr>
          <p:txBody>
            <a:bodyPr wrap="square" rtlCol="0">
              <a:spAutoFit/>
            </a:bodyPr>
            <a:lstStyle/>
            <a:p>
              <a:pPr>
                <a:defRPr/>
              </a:pPr>
              <a:r>
                <a:rPr lang="en-US" sz="2400" dirty="0">
                  <a:solidFill>
                    <a:srgbClr val="0072C6">
                      <a:lumMod val="50000"/>
                    </a:srgbClr>
                  </a:solidFill>
                  <a:cs typeface="Calibri" panose="020F0502020204030204" pitchFamily="34" charset="0"/>
                </a:rPr>
                <a:t>Send correction to control processor</a:t>
              </a:r>
            </a:p>
          </p:txBody>
        </p:sp>
      </p:grpSp>
    </p:spTree>
    <p:extLst>
      <p:ext uri="{BB962C8B-B14F-4D97-AF65-F5344CB8AC3E}">
        <p14:creationId xmlns:p14="http://schemas.microsoft.com/office/powerpoint/2010/main" val="313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2" presetClass="entr" presetSubtype="4" repeatCount="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additive="base">
                                        <p:cTn id="49" dur="500" fill="hold"/>
                                        <p:tgtEl>
                                          <p:spTgt spid="80"/>
                                        </p:tgtEl>
                                        <p:attrNameLst>
                                          <p:attrName>ppt_x</p:attrName>
                                        </p:attrNameLst>
                                      </p:cBhvr>
                                      <p:tavLst>
                                        <p:tav tm="0">
                                          <p:val>
                                            <p:strVal val="#ppt_x"/>
                                          </p:val>
                                        </p:tav>
                                        <p:tav tm="100000">
                                          <p:val>
                                            <p:strVal val="#ppt_x"/>
                                          </p:val>
                                        </p:tav>
                                      </p:tavLst>
                                    </p:anim>
                                    <p:anim calcmode="lin" valueType="num">
                                      <p:cBhvr additive="base">
                                        <p:cTn id="5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2" presetClass="entr" presetSubtype="4"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par>
                                <p:cTn id="73" presetID="8" presetClass="emph" presetSubtype="0" repeatCount="3000" fill="hold" nodeType="withEffect">
                                  <p:stCondLst>
                                    <p:cond delay="0"/>
                                  </p:stCondLst>
                                  <p:childTnLst>
                                    <p:animRot by="-21600000">
                                      <p:cBhvr>
                                        <p:cTn id="74" dur="2000" fill="hold"/>
                                        <p:tgtEl>
                                          <p:spTgt spid="84"/>
                                        </p:tgtEl>
                                        <p:attrNameLst>
                                          <p:attrName>r</p:attrName>
                                        </p:attrNameLst>
                                      </p:cBhvr>
                                    </p:animRot>
                                  </p:childTnLst>
                                </p:cTn>
                              </p:par>
                              <p:par>
                                <p:cTn id="75" presetID="1" presetClass="exit" presetSubtype="0" fill="hold" nodeType="withEffect">
                                  <p:stCondLst>
                                    <p:cond delay="4000"/>
                                  </p:stCondLst>
                                  <p:childTnLst>
                                    <p:set>
                                      <p:cBhvr>
                                        <p:cTn id="76" dur="1" fill="hold">
                                          <p:stCondLst>
                                            <p:cond delay="0"/>
                                          </p:stCondLst>
                                        </p:cTn>
                                        <p:tgtEl>
                                          <p:spTgt spid="8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0" grpId="0" animBg="1"/>
      <p:bldP spid="61" grpId="0" animBg="1"/>
      <p:bldP spid="73" grpId="0" animBg="1"/>
      <p:bldP spid="74" grpId="0"/>
      <p:bldP spid="75" grpId="0"/>
      <p:bldP spid="76" grpId="0"/>
      <p:bldP spid="77" grpId="0"/>
      <p:bldP spid="78" grpId="0"/>
      <p:bldP spid="80"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265047-7E11-B3CD-C7D1-90BEC32FEF38}"/>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4E976CEC-3BD8-DF00-9695-0327ABF3A4A3}"/>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QEC: Redundancy</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3600" b="1" i="0" u="none" strike="noStrike" kern="1200" cap="none" spc="0" normalizeH="0" noProof="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Buys Fault </a:t>
            </a:r>
            <a:r>
              <a:rPr kumimoji="0" lang="en-US" sz="3600" b="1" i="0" u="none" strike="noStrike" kern="1200" cap="none" spc="0" normalizeH="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Tolerance</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a:extLst>
              <a:ext uri="{FF2B5EF4-FFF2-40B4-BE49-F238E27FC236}">
                <a16:creationId xmlns:a16="http://schemas.microsoft.com/office/drawing/2014/main" id="{EE708FF1-927E-DDD8-3767-E7E14E63287E}"/>
              </a:ext>
            </a:extLst>
          </p:cNvPr>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A9CE8-3978-1DB7-CE14-C1F19FBB1795}"/>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QEC is a</a:t>
            </a:r>
            <a:r>
              <a:rPr kumimoji="0" lang="en-US" sz="2400" b="0" i="0" u="none" strike="noStrike" kern="0" cap="none" spc="0" normalizeH="0" noProof="0" dirty="0">
                <a:ln>
                  <a:noFill/>
                </a:ln>
                <a:solidFill>
                  <a:prstClr val="white"/>
                </a:solidFill>
                <a:effectLst/>
                <a:uLnTx/>
                <a:uFillTx/>
                <a:latin typeface="Calibri"/>
                <a:ea typeface="+mn-ea"/>
                <a:cs typeface="+mn-cs"/>
              </a:rPr>
              <a:t> complex game of probabilities</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F3DF3953-9415-8714-F954-651773FE5BB6}"/>
              </a:ext>
            </a:extLst>
          </p:cNvPr>
          <p:cNvSpPr txBox="1"/>
          <p:nvPr/>
        </p:nvSpPr>
        <p:spPr>
          <a:xfrm>
            <a:off x="157280" y="1054167"/>
            <a:ext cx="121911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alibri"/>
                <a:ea typeface="+mn-ea"/>
                <a:cs typeface="Calibri" panose="020F0502020204030204" pitchFamily="34" charset="0"/>
              </a:rPr>
              <a:t>Pick a redundancy that meets application-level fault tolerance requirements</a:t>
            </a:r>
          </a:p>
        </p:txBody>
      </p:sp>
      <p:sp>
        <p:nvSpPr>
          <p:cNvPr id="2" name="Oval 1">
            <a:extLst>
              <a:ext uri="{FF2B5EF4-FFF2-40B4-BE49-F238E27FC236}">
                <a16:creationId xmlns:a16="http://schemas.microsoft.com/office/drawing/2014/main" id="{810C821D-20B3-A0B9-BE33-E1BBA67A601D}"/>
              </a:ext>
            </a:extLst>
          </p:cNvPr>
          <p:cNvSpPr/>
          <p:nvPr/>
        </p:nvSpPr>
        <p:spPr>
          <a:xfrm>
            <a:off x="1015646" y="2167784"/>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Arial" panose="020B0604020202020204"/>
              <a:ea typeface="+mn-ea"/>
              <a:cs typeface="+mn-cs"/>
            </a:endParaRPr>
          </a:p>
        </p:txBody>
      </p:sp>
      <p:pic>
        <p:nvPicPr>
          <p:cNvPr id="4" name="Picture 2" descr="Atom - Free shapes icons">
            <a:extLst>
              <a:ext uri="{FF2B5EF4-FFF2-40B4-BE49-F238E27FC236}">
                <a16:creationId xmlns:a16="http://schemas.microsoft.com/office/drawing/2014/main" id="{5E7A991C-C5CF-F4AD-16D3-50712DD5C9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61366" y="2229910"/>
            <a:ext cx="822960" cy="79014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23963DAA-066F-A7B0-10AC-208F4CB8DB8C}"/>
              </a:ext>
            </a:extLst>
          </p:cNvPr>
          <p:cNvSpPr/>
          <p:nvPr/>
        </p:nvSpPr>
        <p:spPr>
          <a:xfrm>
            <a:off x="2141053" y="2173658"/>
            <a:ext cx="914400" cy="914400"/>
          </a:xfrm>
          <a:prstGeom prst="ellipse">
            <a:avLst/>
          </a:prstGeom>
          <a:solidFill>
            <a:srgbClr val="A7C5EB"/>
          </a:solidFill>
          <a:ln w="38100" cap="flat" cmpd="sng" algn="ctr">
            <a:solidFill>
              <a:srgbClr val="343A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43A40"/>
              </a:solidFill>
              <a:effectLst/>
              <a:uLnTx/>
              <a:uFillTx/>
              <a:latin typeface="Arial" panose="020B0604020202020204"/>
              <a:ea typeface="+mn-ea"/>
              <a:cs typeface="+mn-cs"/>
            </a:endParaRPr>
          </a:p>
        </p:txBody>
      </p:sp>
      <p:pic>
        <p:nvPicPr>
          <p:cNvPr id="6" name="Picture 6" descr="Neural Network Icons - Free SVG &amp; PNG Neural Network Images - Noun Project">
            <a:extLst>
              <a:ext uri="{FF2B5EF4-FFF2-40B4-BE49-F238E27FC236}">
                <a16:creationId xmlns:a16="http://schemas.microsoft.com/office/drawing/2014/main" id="{27B3AFA2-BCD4-CFC7-8382-B8CD75AA7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335" y="2242817"/>
            <a:ext cx="777240" cy="777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7549DA-862E-2C68-1950-4F3CECC0DA80}"/>
              </a:ext>
            </a:extLst>
          </p:cNvPr>
          <p:cNvSpPr txBox="1"/>
          <p:nvPr/>
        </p:nvSpPr>
        <p:spPr>
          <a:xfrm>
            <a:off x="3633769" y="2363373"/>
            <a:ext cx="6745907"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Error rate depends on number of operations</a:t>
            </a:r>
          </a:p>
        </p:txBody>
      </p:sp>
      <p:pic>
        <p:nvPicPr>
          <p:cNvPr id="11" name="Picture 10">
            <a:extLst>
              <a:ext uri="{FF2B5EF4-FFF2-40B4-BE49-F238E27FC236}">
                <a16:creationId xmlns:a16="http://schemas.microsoft.com/office/drawing/2014/main" id="{08824488-461F-8779-F4A0-5196C5D56802}"/>
              </a:ext>
            </a:extLst>
          </p:cNvPr>
          <p:cNvPicPr>
            <a:picLocks noChangeAspect="1"/>
          </p:cNvPicPr>
          <p:nvPr/>
        </p:nvPicPr>
        <p:blipFill>
          <a:blip r:embed="rId5"/>
          <a:stretch>
            <a:fillRect/>
          </a:stretch>
        </p:blipFill>
        <p:spPr>
          <a:xfrm>
            <a:off x="1382454" y="4120023"/>
            <a:ext cx="1269036" cy="1269036"/>
          </a:xfrm>
          <a:prstGeom prst="rect">
            <a:avLst/>
          </a:prstGeom>
        </p:spPr>
      </p:pic>
      <p:pic>
        <p:nvPicPr>
          <p:cNvPr id="12" name="Picture 11">
            <a:extLst>
              <a:ext uri="{FF2B5EF4-FFF2-40B4-BE49-F238E27FC236}">
                <a16:creationId xmlns:a16="http://schemas.microsoft.com/office/drawing/2014/main" id="{DD99602A-74A4-3405-D44B-30764A8FA7CB}"/>
              </a:ext>
            </a:extLst>
          </p:cNvPr>
          <p:cNvPicPr>
            <a:picLocks noChangeAspect="1"/>
          </p:cNvPicPr>
          <p:nvPr/>
        </p:nvPicPr>
        <p:blipFill>
          <a:blip r:embed="rId6"/>
          <a:stretch>
            <a:fillRect/>
          </a:stretch>
        </p:blipFill>
        <p:spPr>
          <a:xfrm>
            <a:off x="978175" y="5437373"/>
            <a:ext cx="2057400" cy="609600"/>
          </a:xfrm>
          <a:prstGeom prst="rect">
            <a:avLst/>
          </a:prstGeom>
        </p:spPr>
      </p:pic>
      <p:sp>
        <p:nvSpPr>
          <p:cNvPr id="13" name="TextBox 12">
            <a:extLst>
              <a:ext uri="{FF2B5EF4-FFF2-40B4-BE49-F238E27FC236}">
                <a16:creationId xmlns:a16="http://schemas.microsoft.com/office/drawing/2014/main" id="{BA699EF6-8E7E-8AB9-E262-C989D4298868}"/>
              </a:ext>
            </a:extLst>
          </p:cNvPr>
          <p:cNvSpPr txBox="1"/>
          <p:nvPr/>
        </p:nvSpPr>
        <p:spPr>
          <a:xfrm>
            <a:off x="3633768" y="4561397"/>
            <a:ext cx="7388458"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Error rate depends on physical qubit properties</a:t>
            </a:r>
          </a:p>
        </p:txBody>
      </p:sp>
      <p:cxnSp>
        <p:nvCxnSpPr>
          <p:cNvPr id="14" name="Straight Arrow Connector 13">
            <a:extLst>
              <a:ext uri="{FF2B5EF4-FFF2-40B4-BE49-F238E27FC236}">
                <a16:creationId xmlns:a16="http://schemas.microsoft.com/office/drawing/2014/main" id="{063A16EA-7783-603D-7A12-52E08C8FC253}"/>
              </a:ext>
            </a:extLst>
          </p:cNvPr>
          <p:cNvCxnSpPr>
            <a:cxnSpLocks/>
          </p:cNvCxnSpPr>
          <p:nvPr/>
        </p:nvCxnSpPr>
        <p:spPr>
          <a:xfrm flipH="1">
            <a:off x="2001458" y="3317459"/>
            <a:ext cx="10832" cy="604832"/>
          </a:xfrm>
          <a:prstGeom prst="straightConnector1">
            <a:avLst/>
          </a:prstGeom>
          <a:ln w="22225">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EFFFAF-4FDA-5A69-7D07-91BA027B3C39}"/>
              </a:ext>
            </a:extLst>
          </p:cNvPr>
          <p:cNvSpPr txBox="1"/>
          <p:nvPr/>
        </p:nvSpPr>
        <p:spPr>
          <a:xfrm>
            <a:off x="3633768" y="3429000"/>
            <a:ext cx="6745907" cy="523220"/>
          </a:xfrm>
          <a:prstGeom prst="rect">
            <a:avLst/>
          </a:prstGeom>
          <a:noFill/>
        </p:spPr>
        <p:txBody>
          <a:bodyPr wrap="square" rtlCol="0">
            <a:spAutoFit/>
          </a:bodyPr>
          <a:lstStyle/>
          <a:p>
            <a:r>
              <a:rPr lang="en-US" sz="2800" i="1" dirty="0">
                <a:solidFill>
                  <a:srgbClr val="4472C4">
                    <a:lumMod val="50000"/>
                  </a:srgbClr>
                </a:solidFill>
                <a:cs typeface="Calibri" panose="020F0502020204030204" pitchFamily="34" charset="0"/>
              </a:rPr>
              <a:t>QEC code, control, and decoder performance</a:t>
            </a:r>
          </a:p>
        </p:txBody>
      </p:sp>
    </p:spTree>
    <p:extLst>
      <p:ext uri="{BB962C8B-B14F-4D97-AF65-F5344CB8AC3E}">
        <p14:creationId xmlns:p14="http://schemas.microsoft.com/office/powerpoint/2010/main" val="229144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animBg="1"/>
      <p:bldP spid="9"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BE5700"/>
                </a:solidFill>
              </a:rPr>
              <a:t>Quantum Error Correction Using Surface Codes</a:t>
            </a:r>
            <a:endPar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a:defRPr/>
            </a:pPr>
            <a:r>
              <a:rPr kumimoji="0" lang="en-US" sz="2400" b="0" i="0" u="none" strike="noStrike" kern="0" cap="none" spc="0" normalizeH="0" baseline="0" noProof="0" dirty="0">
                <a:ln>
                  <a:noFill/>
                </a:ln>
                <a:solidFill>
                  <a:prstClr val="white"/>
                </a:solidFill>
                <a:effectLst/>
                <a:uLnTx/>
                <a:uFillTx/>
                <a:latin typeface="Calibri"/>
                <a:ea typeface="+mn-ea"/>
                <a:cs typeface="+mn-cs"/>
              </a:rPr>
              <a:t>The distance is determined from the gap between the target (application) and device error-rate</a:t>
            </a:r>
          </a:p>
        </p:txBody>
      </p:sp>
      <p:grpSp>
        <p:nvGrpSpPr>
          <p:cNvPr id="198" name="Group 197">
            <a:extLst>
              <a:ext uri="{FF2B5EF4-FFF2-40B4-BE49-F238E27FC236}">
                <a16:creationId xmlns:a16="http://schemas.microsoft.com/office/drawing/2014/main" id="{F83F7047-5FED-787E-7577-F0C325A16310}"/>
              </a:ext>
            </a:extLst>
          </p:cNvPr>
          <p:cNvGrpSpPr/>
          <p:nvPr/>
        </p:nvGrpSpPr>
        <p:grpSpPr>
          <a:xfrm>
            <a:off x="165189" y="2400797"/>
            <a:ext cx="2057631" cy="2056406"/>
            <a:chOff x="6701171" y="2307104"/>
            <a:chExt cx="2057631" cy="2056406"/>
          </a:xfrm>
          <a:noFill/>
        </p:grpSpPr>
        <p:sp>
          <p:nvSpPr>
            <p:cNvPr id="199" name="Rectangle 198">
              <a:extLst>
                <a:ext uri="{FF2B5EF4-FFF2-40B4-BE49-F238E27FC236}">
                  <a16:creationId xmlns:a16="http://schemas.microsoft.com/office/drawing/2014/main" id="{737E954A-8738-0F5C-B94E-F365FE3473D9}"/>
                </a:ext>
              </a:extLst>
            </p:cNvPr>
            <p:cNvSpPr/>
            <p:nvPr/>
          </p:nvSpPr>
          <p:spPr>
            <a:xfrm>
              <a:off x="68157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0" name="Rectangle 199">
              <a:extLst>
                <a:ext uri="{FF2B5EF4-FFF2-40B4-BE49-F238E27FC236}">
                  <a16:creationId xmlns:a16="http://schemas.microsoft.com/office/drawing/2014/main" id="{730D8124-AE6F-45D8-67D7-65B6D150F02E}"/>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1" name="Rectangle 200">
              <a:extLst>
                <a:ext uri="{FF2B5EF4-FFF2-40B4-BE49-F238E27FC236}">
                  <a16:creationId xmlns:a16="http://schemas.microsoft.com/office/drawing/2014/main" id="{C74BBAAE-6577-19CA-3AB3-429EE97E6BF0}"/>
                </a:ext>
              </a:extLst>
            </p:cNvPr>
            <p:cNvSpPr/>
            <p:nvPr/>
          </p:nvSpPr>
          <p:spPr>
            <a:xfrm>
              <a:off x="77301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2" name="Rectangle 201">
              <a:extLst>
                <a:ext uri="{FF2B5EF4-FFF2-40B4-BE49-F238E27FC236}">
                  <a16:creationId xmlns:a16="http://schemas.microsoft.com/office/drawing/2014/main" id="{3A846A1A-9EE7-C32A-5527-9C1DFDDCC9E6}"/>
                </a:ext>
              </a:extLst>
            </p:cNvPr>
            <p:cNvSpPr/>
            <p:nvPr/>
          </p:nvSpPr>
          <p:spPr>
            <a:xfrm>
              <a:off x="81873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3" name="Rectangle 202">
              <a:extLst>
                <a:ext uri="{FF2B5EF4-FFF2-40B4-BE49-F238E27FC236}">
                  <a16:creationId xmlns:a16="http://schemas.microsoft.com/office/drawing/2014/main" id="{D5AD7FAE-BC55-3D67-81F3-0A87AEF4F58B}"/>
                </a:ext>
              </a:extLst>
            </p:cNvPr>
            <p:cNvSpPr/>
            <p:nvPr/>
          </p:nvSpPr>
          <p:spPr>
            <a:xfrm>
              <a:off x="68157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4" name="Rectangle 203">
              <a:extLst>
                <a:ext uri="{FF2B5EF4-FFF2-40B4-BE49-F238E27FC236}">
                  <a16:creationId xmlns:a16="http://schemas.microsoft.com/office/drawing/2014/main" id="{75B46B65-843C-D3E1-0519-8F471453B7E7}"/>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5" name="Rectangle 204">
              <a:extLst>
                <a:ext uri="{FF2B5EF4-FFF2-40B4-BE49-F238E27FC236}">
                  <a16:creationId xmlns:a16="http://schemas.microsoft.com/office/drawing/2014/main" id="{481D05D9-3B5F-B1DF-F27C-CD21853467E3}"/>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6" name="Rectangle 205">
              <a:extLst>
                <a:ext uri="{FF2B5EF4-FFF2-40B4-BE49-F238E27FC236}">
                  <a16:creationId xmlns:a16="http://schemas.microsoft.com/office/drawing/2014/main" id="{A928EE9C-B151-5240-85B6-25F19FDE23F6}"/>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7" name="Rectangle 206">
              <a:extLst>
                <a:ext uri="{FF2B5EF4-FFF2-40B4-BE49-F238E27FC236}">
                  <a16:creationId xmlns:a16="http://schemas.microsoft.com/office/drawing/2014/main" id="{7B6F9617-76B2-76D6-BEB6-4AC902995DA7}"/>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8" name="Rectangle 207">
              <a:extLst>
                <a:ext uri="{FF2B5EF4-FFF2-40B4-BE49-F238E27FC236}">
                  <a16:creationId xmlns:a16="http://schemas.microsoft.com/office/drawing/2014/main" id="{9CF0E066-77F8-D3DB-7DF0-160441966F1B}"/>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9" name="Rectangle 208">
              <a:extLst>
                <a:ext uri="{FF2B5EF4-FFF2-40B4-BE49-F238E27FC236}">
                  <a16:creationId xmlns:a16="http://schemas.microsoft.com/office/drawing/2014/main" id="{96B1F840-6E09-1E72-59EF-32FFD2C3C08C}"/>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0" name="Rectangle 209">
              <a:extLst>
                <a:ext uri="{FF2B5EF4-FFF2-40B4-BE49-F238E27FC236}">
                  <a16:creationId xmlns:a16="http://schemas.microsoft.com/office/drawing/2014/main" id="{7D243846-20F7-FFF5-4C56-9DDF9C90BE3D}"/>
                </a:ext>
              </a:extLst>
            </p:cNvPr>
            <p:cNvSpPr/>
            <p:nvPr/>
          </p:nvSpPr>
          <p:spPr>
            <a:xfrm>
              <a:off x="81873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1" name="Rectangle 210">
              <a:extLst>
                <a:ext uri="{FF2B5EF4-FFF2-40B4-BE49-F238E27FC236}">
                  <a16:creationId xmlns:a16="http://schemas.microsoft.com/office/drawing/2014/main" id="{DC00D9DD-2102-986A-86AC-6F297001CE73}"/>
                </a:ext>
              </a:extLst>
            </p:cNvPr>
            <p:cNvSpPr/>
            <p:nvPr/>
          </p:nvSpPr>
          <p:spPr>
            <a:xfrm>
              <a:off x="68157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2" name="Rectangle 211">
              <a:extLst>
                <a:ext uri="{FF2B5EF4-FFF2-40B4-BE49-F238E27FC236}">
                  <a16:creationId xmlns:a16="http://schemas.microsoft.com/office/drawing/2014/main" id="{B76A2A71-8CEB-B8D0-6E79-A2B402D37C0F}"/>
                </a:ext>
              </a:extLst>
            </p:cNvPr>
            <p:cNvSpPr/>
            <p:nvPr/>
          </p:nvSpPr>
          <p:spPr>
            <a:xfrm>
              <a:off x="72729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3" name="Rectangle 212">
              <a:extLst>
                <a:ext uri="{FF2B5EF4-FFF2-40B4-BE49-F238E27FC236}">
                  <a16:creationId xmlns:a16="http://schemas.microsoft.com/office/drawing/2014/main" id="{2DBD077B-2E73-B3B2-AAE6-25E4862C8584}"/>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4" name="Rectangle 213">
              <a:extLst>
                <a:ext uri="{FF2B5EF4-FFF2-40B4-BE49-F238E27FC236}">
                  <a16:creationId xmlns:a16="http://schemas.microsoft.com/office/drawing/2014/main" id="{579213AB-16BA-CB99-F978-608C4A3FD3B0}"/>
                </a:ext>
              </a:extLst>
            </p:cNvPr>
            <p:cNvSpPr/>
            <p:nvPr/>
          </p:nvSpPr>
          <p:spPr>
            <a:xfrm>
              <a:off x="81873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5" name="Flowchart: Connector 153">
              <a:extLst>
                <a:ext uri="{FF2B5EF4-FFF2-40B4-BE49-F238E27FC236}">
                  <a16:creationId xmlns:a16="http://schemas.microsoft.com/office/drawing/2014/main" id="{2DD74F2B-BDBC-97BB-96D4-DCC880C7D8C1}"/>
                </a:ext>
              </a:extLst>
            </p:cNvPr>
            <p:cNvSpPr/>
            <p:nvPr/>
          </p:nvSpPr>
          <p:spPr>
            <a:xfrm>
              <a:off x="67014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6" name="Flowchart: Connector 154">
              <a:extLst>
                <a:ext uri="{FF2B5EF4-FFF2-40B4-BE49-F238E27FC236}">
                  <a16:creationId xmlns:a16="http://schemas.microsoft.com/office/drawing/2014/main" id="{FB9CBE38-B8DA-ADFA-0F4D-25B477EDDA81}"/>
                </a:ext>
              </a:extLst>
            </p:cNvPr>
            <p:cNvSpPr/>
            <p:nvPr/>
          </p:nvSpPr>
          <p:spPr>
            <a:xfrm>
              <a:off x="76158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7" name="Flowchart: Connector 155">
              <a:extLst>
                <a:ext uri="{FF2B5EF4-FFF2-40B4-BE49-F238E27FC236}">
                  <a16:creationId xmlns:a16="http://schemas.microsoft.com/office/drawing/2014/main" id="{426FE379-8324-DADF-A6BB-09AD70612F83}"/>
                </a:ext>
              </a:extLst>
            </p:cNvPr>
            <p:cNvSpPr/>
            <p:nvPr/>
          </p:nvSpPr>
          <p:spPr>
            <a:xfrm>
              <a:off x="8530202" y="2307104"/>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8" name="Flowchart: Connector 156">
              <a:extLst>
                <a:ext uri="{FF2B5EF4-FFF2-40B4-BE49-F238E27FC236}">
                  <a16:creationId xmlns:a16="http://schemas.microsoft.com/office/drawing/2014/main" id="{E9078827-ED89-44CB-D00D-9D9AF9E6AB09}"/>
                </a:ext>
              </a:extLst>
            </p:cNvPr>
            <p:cNvSpPr/>
            <p:nvPr/>
          </p:nvSpPr>
          <p:spPr>
            <a:xfrm>
              <a:off x="7147980"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19" name="Flowchart: Connector 157">
              <a:extLst>
                <a:ext uri="{FF2B5EF4-FFF2-40B4-BE49-F238E27FC236}">
                  <a16:creationId xmlns:a16="http://schemas.microsoft.com/office/drawing/2014/main" id="{EBDA6F06-4E57-593F-C93C-57E3BC89E612}"/>
                </a:ext>
              </a:extLst>
            </p:cNvPr>
            <p:cNvSpPr/>
            <p:nvPr/>
          </p:nvSpPr>
          <p:spPr>
            <a:xfrm>
              <a:off x="8073002"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0" name="Flowchart: Connector 158">
              <a:extLst>
                <a:ext uri="{FF2B5EF4-FFF2-40B4-BE49-F238E27FC236}">
                  <a16:creationId xmlns:a16="http://schemas.microsoft.com/office/drawing/2014/main" id="{5D3DF2B4-564F-F61C-E854-A63C5BEBA289}"/>
                </a:ext>
              </a:extLst>
            </p:cNvPr>
            <p:cNvSpPr/>
            <p:nvPr/>
          </p:nvSpPr>
          <p:spPr>
            <a:xfrm>
              <a:off x="6701402" y="32248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1" name="Flowchart: Connector 159">
              <a:extLst>
                <a:ext uri="{FF2B5EF4-FFF2-40B4-BE49-F238E27FC236}">
                  <a16:creationId xmlns:a16="http://schemas.microsoft.com/office/drawing/2014/main" id="{9194DD32-B0D4-8C51-9964-AFADEDAA943F}"/>
                </a:ext>
              </a:extLst>
            </p:cNvPr>
            <p:cNvSpPr/>
            <p:nvPr/>
          </p:nvSpPr>
          <p:spPr>
            <a:xfrm>
              <a:off x="7605411"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2" name="Flowchart: Connector 160">
              <a:extLst>
                <a:ext uri="{FF2B5EF4-FFF2-40B4-BE49-F238E27FC236}">
                  <a16:creationId xmlns:a16="http://schemas.microsoft.com/office/drawing/2014/main" id="{A173EF94-67E4-FC31-816D-279B993C2636}"/>
                </a:ext>
              </a:extLst>
            </p:cNvPr>
            <p:cNvSpPr/>
            <p:nvPr/>
          </p:nvSpPr>
          <p:spPr>
            <a:xfrm>
              <a:off x="8530202"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3" name="Flowchart: Connector 161">
              <a:extLst>
                <a:ext uri="{FF2B5EF4-FFF2-40B4-BE49-F238E27FC236}">
                  <a16:creationId xmlns:a16="http://schemas.microsoft.com/office/drawing/2014/main" id="{28B87937-59FD-AE4A-DD37-DCE6249E42E2}"/>
                </a:ext>
              </a:extLst>
            </p:cNvPr>
            <p:cNvSpPr/>
            <p:nvPr/>
          </p:nvSpPr>
          <p:spPr>
            <a:xfrm>
              <a:off x="7147980"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4" name="Flowchart: Connector 162">
              <a:extLst>
                <a:ext uri="{FF2B5EF4-FFF2-40B4-BE49-F238E27FC236}">
                  <a16:creationId xmlns:a16="http://schemas.microsoft.com/office/drawing/2014/main" id="{247786DB-3E4D-F450-C45A-2D435B8D2CDD}"/>
                </a:ext>
              </a:extLst>
            </p:cNvPr>
            <p:cNvSpPr/>
            <p:nvPr/>
          </p:nvSpPr>
          <p:spPr>
            <a:xfrm>
              <a:off x="8073002"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5" name="Flowchart: Connector 163">
              <a:extLst>
                <a:ext uri="{FF2B5EF4-FFF2-40B4-BE49-F238E27FC236}">
                  <a16:creationId xmlns:a16="http://schemas.microsoft.com/office/drawing/2014/main" id="{1C0F33A5-A52D-9707-B62C-A4F075EE6719}"/>
                </a:ext>
              </a:extLst>
            </p:cNvPr>
            <p:cNvSpPr/>
            <p:nvPr/>
          </p:nvSpPr>
          <p:spPr>
            <a:xfrm>
              <a:off x="6701402" y="413477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6" name="Flowchart: Connector 164">
              <a:extLst>
                <a:ext uri="{FF2B5EF4-FFF2-40B4-BE49-F238E27FC236}">
                  <a16:creationId xmlns:a16="http://schemas.microsoft.com/office/drawing/2014/main" id="{05A4FCFC-F1F7-F23D-51AA-A940192232C8}"/>
                </a:ext>
              </a:extLst>
            </p:cNvPr>
            <p:cNvSpPr/>
            <p:nvPr/>
          </p:nvSpPr>
          <p:spPr>
            <a:xfrm>
              <a:off x="76158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7" name="Flowchart: Connector 165">
              <a:extLst>
                <a:ext uri="{FF2B5EF4-FFF2-40B4-BE49-F238E27FC236}">
                  <a16:creationId xmlns:a16="http://schemas.microsoft.com/office/drawing/2014/main" id="{28DC879E-7613-1DED-7132-3F2039B1053E}"/>
                </a:ext>
              </a:extLst>
            </p:cNvPr>
            <p:cNvSpPr/>
            <p:nvPr/>
          </p:nvSpPr>
          <p:spPr>
            <a:xfrm>
              <a:off x="85302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8" name="Flowchart: Connector 166">
              <a:extLst>
                <a:ext uri="{FF2B5EF4-FFF2-40B4-BE49-F238E27FC236}">
                  <a16:creationId xmlns:a16="http://schemas.microsoft.com/office/drawing/2014/main" id="{A0199C8D-C60D-2C87-A9F6-86E83EC14441}"/>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29" name="Flowchart: Connector 167">
              <a:extLst>
                <a:ext uri="{FF2B5EF4-FFF2-40B4-BE49-F238E27FC236}">
                  <a16:creationId xmlns:a16="http://schemas.microsoft.com/office/drawing/2014/main" id="{7A3637A6-4764-D7F5-B236-50D280B88E25}"/>
                </a:ext>
              </a:extLst>
            </p:cNvPr>
            <p:cNvSpPr/>
            <p:nvPr/>
          </p:nvSpPr>
          <p:spPr>
            <a:xfrm>
              <a:off x="8083624" y="2319827"/>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0" name="Flowchart: Connector 168">
              <a:extLst>
                <a:ext uri="{FF2B5EF4-FFF2-40B4-BE49-F238E27FC236}">
                  <a16:creationId xmlns:a16="http://schemas.microsoft.com/office/drawing/2014/main" id="{F4E4AF18-E141-B295-34DB-D8A8B74507C8}"/>
                </a:ext>
              </a:extLst>
            </p:cNvPr>
            <p:cNvSpPr/>
            <p:nvPr/>
          </p:nvSpPr>
          <p:spPr>
            <a:xfrm>
              <a:off x="6701402" y="2773357"/>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1" name="Flowchart: Connector 169">
              <a:extLst>
                <a:ext uri="{FF2B5EF4-FFF2-40B4-BE49-F238E27FC236}">
                  <a16:creationId xmlns:a16="http://schemas.microsoft.com/office/drawing/2014/main" id="{4DDB8C42-E388-BBCA-DA58-428704E37FA7}"/>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2" name="Flowchart: Connector 170">
              <a:extLst>
                <a:ext uri="{FF2B5EF4-FFF2-40B4-BE49-F238E27FC236}">
                  <a16:creationId xmlns:a16="http://schemas.microsoft.com/office/drawing/2014/main" id="{2EAC503F-403E-A7A7-5252-A94A1BAF1A44}"/>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3" name="Flowchart: Connector 171">
              <a:extLst>
                <a:ext uri="{FF2B5EF4-FFF2-40B4-BE49-F238E27FC236}">
                  <a16:creationId xmlns:a16="http://schemas.microsoft.com/office/drawing/2014/main" id="{3D43F7AA-08D2-E4DD-F6C1-DF0550579E60}"/>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4" name="Flowchart: Connector 172">
              <a:extLst>
                <a:ext uri="{FF2B5EF4-FFF2-40B4-BE49-F238E27FC236}">
                  <a16:creationId xmlns:a16="http://schemas.microsoft.com/office/drawing/2014/main" id="{84196A8B-7ACA-AC40-D402-9F11870991FA}"/>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5" name="Flowchart: Connector 173">
              <a:extLst>
                <a:ext uri="{FF2B5EF4-FFF2-40B4-BE49-F238E27FC236}">
                  <a16:creationId xmlns:a16="http://schemas.microsoft.com/office/drawing/2014/main" id="{C847888F-11E8-697F-F8BE-D493E13B4D37}"/>
                </a:ext>
              </a:extLst>
            </p:cNvPr>
            <p:cNvSpPr/>
            <p:nvPr/>
          </p:nvSpPr>
          <p:spPr>
            <a:xfrm>
              <a:off x="8529093"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6" name="Flowchart: Connector 174">
              <a:extLst>
                <a:ext uri="{FF2B5EF4-FFF2-40B4-BE49-F238E27FC236}">
                  <a16:creationId xmlns:a16="http://schemas.microsoft.com/office/drawing/2014/main" id="{AEE8AB24-67DF-4630-91B9-E9BA2AE8CE22}"/>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7" name="Flowchart: Connector 175">
              <a:extLst>
                <a:ext uri="{FF2B5EF4-FFF2-40B4-BE49-F238E27FC236}">
                  <a16:creationId xmlns:a16="http://schemas.microsoft.com/office/drawing/2014/main" id="{AB9898DD-7AA1-41DA-9595-4C2F93C8C782}"/>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8" name="Flowchart: Connector 176">
              <a:extLst>
                <a:ext uri="{FF2B5EF4-FFF2-40B4-BE49-F238E27FC236}">
                  <a16:creationId xmlns:a16="http://schemas.microsoft.com/office/drawing/2014/main" id="{3E661D9D-A1C7-ED83-383C-6DD951422F8D}"/>
                </a:ext>
              </a:extLst>
            </p:cNvPr>
            <p:cNvSpPr/>
            <p:nvPr/>
          </p:nvSpPr>
          <p:spPr>
            <a:xfrm>
              <a:off x="7158602" y="4134773"/>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39" name="Flowchart: Connector 177">
              <a:extLst>
                <a:ext uri="{FF2B5EF4-FFF2-40B4-BE49-F238E27FC236}">
                  <a16:creationId xmlns:a16="http://schemas.microsoft.com/office/drawing/2014/main" id="{2268C5F6-4AFA-C8DD-9F49-56BAE708C3BF}"/>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240" name="TextBox 239">
            <a:extLst>
              <a:ext uri="{FF2B5EF4-FFF2-40B4-BE49-F238E27FC236}">
                <a16:creationId xmlns:a16="http://schemas.microsoft.com/office/drawing/2014/main" id="{D09B4E62-E5A8-B9BD-0FE7-48002A0A695E}"/>
              </a:ext>
            </a:extLst>
          </p:cNvPr>
          <p:cNvSpPr txBox="1"/>
          <p:nvPr/>
        </p:nvSpPr>
        <p:spPr>
          <a:xfrm>
            <a:off x="-3289" y="1026566"/>
            <a:ext cx="12191117"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More redundancy enables us to tolerate more errors (longer chains of errors)</a:t>
            </a:r>
          </a:p>
        </p:txBody>
      </p:sp>
      <p:cxnSp>
        <p:nvCxnSpPr>
          <p:cNvPr id="241" name="Straight Arrow Connector 240">
            <a:extLst>
              <a:ext uri="{FF2B5EF4-FFF2-40B4-BE49-F238E27FC236}">
                <a16:creationId xmlns:a16="http://schemas.microsoft.com/office/drawing/2014/main" id="{8EF0BE96-0115-D1B6-CF4F-63E930296DA1}"/>
              </a:ext>
            </a:extLst>
          </p:cNvPr>
          <p:cNvCxnSpPr>
            <a:cxnSpLocks/>
            <a:stCxn id="217" idx="6"/>
            <a:endCxn id="242" idx="1"/>
          </p:cNvCxnSpPr>
          <p:nvPr/>
        </p:nvCxnSpPr>
        <p:spPr>
          <a:xfrm>
            <a:off x="2222820" y="2515097"/>
            <a:ext cx="452417" cy="3692"/>
          </a:xfrm>
          <a:prstGeom prst="straightConnector1">
            <a:avLst/>
          </a:prstGeom>
          <a:noFill/>
          <a:ln w="38100" cap="flat" cmpd="sng" algn="ctr">
            <a:solidFill>
              <a:srgbClr val="003963"/>
            </a:solidFill>
            <a:prstDash val="sysDash"/>
            <a:miter lim="800000"/>
            <a:tailEnd type="triangle" w="med" len="med"/>
          </a:ln>
          <a:effectLst/>
        </p:spPr>
      </p:cxnSp>
      <p:sp>
        <p:nvSpPr>
          <p:cNvPr id="242" name="TextBox 241">
            <a:extLst>
              <a:ext uri="{FF2B5EF4-FFF2-40B4-BE49-F238E27FC236}">
                <a16:creationId xmlns:a16="http://schemas.microsoft.com/office/drawing/2014/main" id="{CFA2240F-CC6F-2309-F394-EB44B00AF210}"/>
              </a:ext>
            </a:extLst>
          </p:cNvPr>
          <p:cNvSpPr txBox="1"/>
          <p:nvPr/>
        </p:nvSpPr>
        <p:spPr>
          <a:xfrm>
            <a:off x="2675237" y="2257179"/>
            <a:ext cx="2516304" cy="523220"/>
          </a:xfrm>
          <a:prstGeom prst="rect">
            <a:avLst/>
          </a:prstGeom>
          <a:noFill/>
        </p:spPr>
        <p:txBody>
          <a:bodyPr wrap="square" rtlCol="0">
            <a:spAutoFit/>
          </a:bodyPr>
          <a:lstStyle/>
          <a:p>
            <a:pPr defTabSz="457200"/>
            <a:r>
              <a:rPr lang="en-US" sz="2800" dirty="0">
                <a:solidFill>
                  <a:srgbClr val="003963"/>
                </a:solidFill>
                <a:ea typeface="Roboto" panose="02000000000000000000" pitchFamily="2" charset="0"/>
                <a:cs typeface="Calibri" panose="020F0502020204030204" pitchFamily="34" charset="0"/>
              </a:rPr>
              <a:t>Data qubits</a:t>
            </a:r>
          </a:p>
        </p:txBody>
      </p:sp>
      <p:cxnSp>
        <p:nvCxnSpPr>
          <p:cNvPr id="243" name="Straight Arrow Connector 242">
            <a:extLst>
              <a:ext uri="{FF2B5EF4-FFF2-40B4-BE49-F238E27FC236}">
                <a16:creationId xmlns:a16="http://schemas.microsoft.com/office/drawing/2014/main" id="{37D7B41C-B0B8-AE40-30A6-04FFE0572DF3}"/>
              </a:ext>
            </a:extLst>
          </p:cNvPr>
          <p:cNvCxnSpPr>
            <a:cxnSpLocks/>
            <a:stCxn id="232" idx="6"/>
            <a:endCxn id="244" idx="1"/>
          </p:cNvCxnSpPr>
          <p:nvPr/>
        </p:nvCxnSpPr>
        <p:spPr>
          <a:xfrm flipV="1">
            <a:off x="2222820" y="2965824"/>
            <a:ext cx="452540" cy="10005"/>
          </a:xfrm>
          <a:prstGeom prst="straightConnector1">
            <a:avLst/>
          </a:prstGeom>
          <a:noFill/>
          <a:ln w="38100" cap="flat" cmpd="sng" algn="ctr">
            <a:solidFill>
              <a:srgbClr val="003963"/>
            </a:solidFill>
            <a:prstDash val="sysDash"/>
            <a:miter lim="800000"/>
            <a:tailEnd type="triangle" w="med" len="med"/>
          </a:ln>
          <a:effectLst/>
        </p:spPr>
      </p:cxnSp>
      <p:sp>
        <p:nvSpPr>
          <p:cNvPr id="244" name="TextBox 243">
            <a:extLst>
              <a:ext uri="{FF2B5EF4-FFF2-40B4-BE49-F238E27FC236}">
                <a16:creationId xmlns:a16="http://schemas.microsoft.com/office/drawing/2014/main" id="{AF938011-7408-B618-3299-B24C9ED389E6}"/>
              </a:ext>
            </a:extLst>
          </p:cNvPr>
          <p:cNvSpPr txBox="1"/>
          <p:nvPr/>
        </p:nvSpPr>
        <p:spPr>
          <a:xfrm>
            <a:off x="2675360" y="2704214"/>
            <a:ext cx="2306287" cy="523220"/>
          </a:xfrm>
          <a:prstGeom prst="rect">
            <a:avLst/>
          </a:prstGeom>
          <a:noFill/>
        </p:spPr>
        <p:txBody>
          <a:bodyPr wrap="square" rtlCol="0">
            <a:spAutoFit/>
          </a:bodyPr>
          <a:lstStyle/>
          <a:p>
            <a:pPr defTabSz="457200"/>
            <a:r>
              <a:rPr lang="en-US" sz="2800" dirty="0">
                <a:solidFill>
                  <a:srgbClr val="003963"/>
                </a:solidFill>
                <a:ea typeface="Roboto" panose="02000000000000000000" pitchFamily="2" charset="0"/>
                <a:cs typeface="Calibri" panose="020F0502020204030204" pitchFamily="34" charset="0"/>
              </a:rPr>
              <a:t>Z stabilizers</a:t>
            </a:r>
          </a:p>
        </p:txBody>
      </p:sp>
      <p:sp>
        <p:nvSpPr>
          <p:cNvPr id="245" name="TextBox 244">
            <a:extLst>
              <a:ext uri="{FF2B5EF4-FFF2-40B4-BE49-F238E27FC236}">
                <a16:creationId xmlns:a16="http://schemas.microsoft.com/office/drawing/2014/main" id="{D97B0CC2-B16F-0247-626A-ED367270F786}"/>
              </a:ext>
            </a:extLst>
          </p:cNvPr>
          <p:cNvSpPr txBox="1"/>
          <p:nvPr/>
        </p:nvSpPr>
        <p:spPr>
          <a:xfrm>
            <a:off x="2675237" y="1849962"/>
            <a:ext cx="2306287" cy="523220"/>
          </a:xfrm>
          <a:prstGeom prst="rect">
            <a:avLst/>
          </a:prstGeom>
          <a:noFill/>
        </p:spPr>
        <p:txBody>
          <a:bodyPr wrap="square" rtlCol="0">
            <a:spAutoFit/>
          </a:bodyPr>
          <a:lstStyle/>
          <a:p>
            <a:pPr defTabSz="457200"/>
            <a:r>
              <a:rPr lang="en-US" sz="2800" dirty="0">
                <a:solidFill>
                  <a:srgbClr val="003963"/>
                </a:solidFill>
                <a:ea typeface="Roboto" panose="02000000000000000000" pitchFamily="2" charset="0"/>
                <a:cs typeface="Calibri" panose="020F0502020204030204" pitchFamily="34" charset="0"/>
              </a:rPr>
              <a:t>X stabilizers</a:t>
            </a:r>
          </a:p>
        </p:txBody>
      </p:sp>
      <p:cxnSp>
        <p:nvCxnSpPr>
          <p:cNvPr id="246" name="Elbow Connector 245">
            <a:extLst>
              <a:ext uri="{FF2B5EF4-FFF2-40B4-BE49-F238E27FC236}">
                <a16:creationId xmlns:a16="http://schemas.microsoft.com/office/drawing/2014/main" id="{78B5F7D6-3ED0-9B2D-D772-BAC76B1BA41B}"/>
              </a:ext>
            </a:extLst>
          </p:cNvPr>
          <p:cNvCxnSpPr>
            <a:cxnSpLocks/>
            <a:stCxn id="229" idx="0"/>
            <a:endCxn id="245" idx="1"/>
          </p:cNvCxnSpPr>
          <p:nvPr/>
        </p:nvCxnSpPr>
        <p:spPr>
          <a:xfrm rot="5400000" flipH="1" flipV="1">
            <a:off x="2017615" y="1755899"/>
            <a:ext cx="301948" cy="1013295"/>
          </a:xfrm>
          <a:prstGeom prst="bentConnector2">
            <a:avLst/>
          </a:prstGeom>
          <a:noFill/>
          <a:ln w="38100" cap="flat" cmpd="sng" algn="ctr">
            <a:solidFill>
              <a:srgbClr val="003963"/>
            </a:solidFill>
            <a:prstDash val="sysDash"/>
            <a:tailEnd type="triangle"/>
          </a:ln>
          <a:effectLst>
            <a:outerShdw blurRad="40000" dist="20000" dir="5400000" rotWithShape="0">
              <a:srgbClr val="000000">
                <a:alpha val="38000"/>
              </a:srgbClr>
            </a:outerShdw>
          </a:effectLst>
        </p:spPr>
      </p:cxnSp>
      <p:sp>
        <p:nvSpPr>
          <p:cNvPr id="247" name="Lightning Bolt 246">
            <a:extLst>
              <a:ext uri="{FF2B5EF4-FFF2-40B4-BE49-F238E27FC236}">
                <a16:creationId xmlns:a16="http://schemas.microsoft.com/office/drawing/2014/main" id="{0A17F1AC-7E25-7225-7C13-46EEEAEFD785}"/>
              </a:ext>
            </a:extLst>
          </p:cNvPr>
          <p:cNvSpPr/>
          <p:nvPr/>
        </p:nvSpPr>
        <p:spPr bwMode="auto">
          <a:xfrm rot="5107526">
            <a:off x="1132631" y="3114628"/>
            <a:ext cx="347916" cy="370400"/>
          </a:xfrm>
          <a:prstGeom prst="lightningBolt">
            <a:avLst/>
          </a:prstGeom>
          <a:solidFill>
            <a:srgbClr val="FF0000"/>
          </a:solidFill>
          <a:ln w="9525" cap="flat" cmpd="sng" algn="ctr">
            <a:solidFill>
              <a:srgbClr val="EEECE1">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Calibri" panose="020F0502020204030204" pitchFamily="34" charset="0"/>
            </a:endParaRPr>
          </a:p>
        </p:txBody>
      </p:sp>
      <p:sp>
        <p:nvSpPr>
          <p:cNvPr id="248" name="Flowchart: Connector 169">
            <a:extLst>
              <a:ext uri="{FF2B5EF4-FFF2-40B4-BE49-F238E27FC236}">
                <a16:creationId xmlns:a16="http://schemas.microsoft.com/office/drawing/2014/main" id="{CA2C0A86-A207-37F3-AD3D-CDA782558CCF}"/>
              </a:ext>
            </a:extLst>
          </p:cNvPr>
          <p:cNvSpPr/>
          <p:nvPr/>
        </p:nvSpPr>
        <p:spPr>
          <a:xfrm>
            <a:off x="1069429" y="2850573"/>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49" name="Flowchart: Connector 169">
            <a:extLst>
              <a:ext uri="{FF2B5EF4-FFF2-40B4-BE49-F238E27FC236}">
                <a16:creationId xmlns:a16="http://schemas.microsoft.com/office/drawing/2014/main" id="{89AD910F-E79D-0F66-3606-1B94CF332B8B}"/>
              </a:ext>
            </a:extLst>
          </p:cNvPr>
          <p:cNvSpPr/>
          <p:nvPr/>
        </p:nvSpPr>
        <p:spPr>
          <a:xfrm>
            <a:off x="1065953" y="3768758"/>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250" name="Curved Connector 249">
            <a:extLst>
              <a:ext uri="{FF2B5EF4-FFF2-40B4-BE49-F238E27FC236}">
                <a16:creationId xmlns:a16="http://schemas.microsoft.com/office/drawing/2014/main" id="{9C0A4D37-6FCD-5358-045D-BC7C8D747D97}"/>
              </a:ext>
            </a:extLst>
          </p:cNvPr>
          <p:cNvCxnSpPr>
            <a:cxnSpLocks/>
            <a:stCxn id="248" idx="6"/>
            <a:endCxn id="252" idx="1"/>
          </p:cNvCxnSpPr>
          <p:nvPr/>
        </p:nvCxnSpPr>
        <p:spPr>
          <a:xfrm>
            <a:off x="1298029" y="2964873"/>
            <a:ext cx="1419841" cy="530375"/>
          </a:xfrm>
          <a:prstGeom prst="curvedConnector3">
            <a:avLst>
              <a:gd name="adj1" fmla="val 50000"/>
            </a:avLst>
          </a:prstGeom>
          <a:noFill/>
          <a:ln w="50800" cap="flat" cmpd="sng" algn="ctr">
            <a:solidFill>
              <a:srgbClr val="F7C145"/>
            </a:solidFill>
            <a:prstDash val="solid"/>
            <a:tailEnd type="triangle"/>
          </a:ln>
          <a:effectLst>
            <a:outerShdw blurRad="40000" dist="20000" dir="5400000" rotWithShape="0">
              <a:srgbClr val="000000">
                <a:alpha val="38000"/>
              </a:srgbClr>
            </a:outerShdw>
          </a:effectLst>
        </p:spPr>
      </p:cxnSp>
      <p:cxnSp>
        <p:nvCxnSpPr>
          <p:cNvPr id="251" name="Curved Connector 250">
            <a:extLst>
              <a:ext uri="{FF2B5EF4-FFF2-40B4-BE49-F238E27FC236}">
                <a16:creationId xmlns:a16="http://schemas.microsoft.com/office/drawing/2014/main" id="{EFF91490-9E19-17FD-813D-9D3B02005D29}"/>
              </a:ext>
            </a:extLst>
          </p:cNvPr>
          <p:cNvCxnSpPr>
            <a:cxnSpLocks/>
            <a:stCxn id="249" idx="6"/>
            <a:endCxn id="252" idx="1"/>
          </p:cNvCxnSpPr>
          <p:nvPr/>
        </p:nvCxnSpPr>
        <p:spPr>
          <a:xfrm flipV="1">
            <a:off x="1294553" y="3495248"/>
            <a:ext cx="1423317" cy="387810"/>
          </a:xfrm>
          <a:prstGeom prst="curvedConnector3">
            <a:avLst>
              <a:gd name="adj1" fmla="val 50000"/>
            </a:avLst>
          </a:prstGeom>
          <a:noFill/>
          <a:ln w="50800" cap="flat" cmpd="sng" algn="ctr">
            <a:solidFill>
              <a:srgbClr val="F7C145"/>
            </a:solidFill>
            <a:prstDash val="solid"/>
            <a:tailEnd type="triangle"/>
          </a:ln>
          <a:effectLst>
            <a:outerShdw blurRad="40000" dist="20000" dir="5400000" rotWithShape="0">
              <a:srgbClr val="000000">
                <a:alpha val="38000"/>
              </a:srgbClr>
            </a:outerShdw>
          </a:effectLst>
        </p:spPr>
      </p:cxnSp>
      <p:sp>
        <p:nvSpPr>
          <p:cNvPr id="252" name="TextBox 251">
            <a:extLst>
              <a:ext uri="{FF2B5EF4-FFF2-40B4-BE49-F238E27FC236}">
                <a16:creationId xmlns:a16="http://schemas.microsoft.com/office/drawing/2014/main" id="{7FDC9002-7C43-25BC-3D9B-E4BE33373687}"/>
              </a:ext>
            </a:extLst>
          </p:cNvPr>
          <p:cNvSpPr txBox="1"/>
          <p:nvPr/>
        </p:nvSpPr>
        <p:spPr>
          <a:xfrm>
            <a:off x="2717870" y="3233638"/>
            <a:ext cx="1476144" cy="523220"/>
          </a:xfrm>
          <a:prstGeom prst="rect">
            <a:avLst/>
          </a:prstGeom>
          <a:noFill/>
        </p:spPr>
        <p:txBody>
          <a:bodyPr wrap="square" rtlCol="0">
            <a:spAutoFit/>
          </a:bodyPr>
          <a:lstStyle/>
          <a:p>
            <a:pPr defTabSz="457200"/>
            <a:r>
              <a:rPr lang="en-US" sz="2800" dirty="0">
                <a:solidFill>
                  <a:srgbClr val="003963"/>
                </a:solidFill>
                <a:ea typeface="Roboto" panose="02000000000000000000" pitchFamily="2" charset="0"/>
                <a:cs typeface="Calibri" panose="020F0502020204030204" pitchFamily="34" charset="0"/>
              </a:rPr>
              <a:t>X Error</a:t>
            </a:r>
          </a:p>
        </p:txBody>
      </p:sp>
      <p:sp>
        <p:nvSpPr>
          <p:cNvPr id="253" name="Flowchart: Connector 169">
            <a:extLst>
              <a:ext uri="{FF2B5EF4-FFF2-40B4-BE49-F238E27FC236}">
                <a16:creationId xmlns:a16="http://schemas.microsoft.com/office/drawing/2014/main" id="{317A64C5-BCCF-6FAC-43BB-C30A0BFA335D}"/>
              </a:ext>
            </a:extLst>
          </p:cNvPr>
          <p:cNvSpPr/>
          <p:nvPr/>
        </p:nvSpPr>
        <p:spPr>
          <a:xfrm>
            <a:off x="610889" y="3312535"/>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54" name="Flowchart: Connector 169">
            <a:extLst>
              <a:ext uri="{FF2B5EF4-FFF2-40B4-BE49-F238E27FC236}">
                <a16:creationId xmlns:a16="http://schemas.microsoft.com/office/drawing/2014/main" id="{20992020-8E90-86E1-5AC0-B17A01929AAB}"/>
              </a:ext>
            </a:extLst>
          </p:cNvPr>
          <p:cNvSpPr/>
          <p:nvPr/>
        </p:nvSpPr>
        <p:spPr>
          <a:xfrm>
            <a:off x="1535076" y="3317109"/>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255" name="Curved Connector 254">
            <a:extLst>
              <a:ext uri="{FF2B5EF4-FFF2-40B4-BE49-F238E27FC236}">
                <a16:creationId xmlns:a16="http://schemas.microsoft.com/office/drawing/2014/main" id="{D2B3EB06-8E98-8AC4-6137-B56F3EFD5F75}"/>
              </a:ext>
            </a:extLst>
          </p:cNvPr>
          <p:cNvCxnSpPr>
            <a:cxnSpLocks/>
            <a:stCxn id="254" idx="4"/>
          </p:cNvCxnSpPr>
          <p:nvPr/>
        </p:nvCxnSpPr>
        <p:spPr>
          <a:xfrm rot="16200000" flipH="1">
            <a:off x="2001488" y="3193597"/>
            <a:ext cx="364270" cy="1068494"/>
          </a:xfrm>
          <a:prstGeom prst="curvedConnector2">
            <a:avLst/>
          </a:prstGeom>
          <a:noFill/>
          <a:ln w="50800" cap="flat" cmpd="sng" algn="ctr">
            <a:solidFill>
              <a:srgbClr val="BFB37C"/>
            </a:solidFill>
            <a:prstDash val="solid"/>
            <a:tailEnd type="triangle"/>
          </a:ln>
          <a:effectLst>
            <a:outerShdw blurRad="40000" dist="20000" dir="5400000" rotWithShape="0">
              <a:srgbClr val="000000">
                <a:alpha val="38000"/>
              </a:srgbClr>
            </a:outerShdw>
          </a:effectLst>
        </p:spPr>
      </p:cxnSp>
      <p:cxnSp>
        <p:nvCxnSpPr>
          <p:cNvPr id="256" name="Curved Connector 255">
            <a:extLst>
              <a:ext uri="{FF2B5EF4-FFF2-40B4-BE49-F238E27FC236}">
                <a16:creationId xmlns:a16="http://schemas.microsoft.com/office/drawing/2014/main" id="{F0737639-FCBD-6DE5-0F21-A0E85401EDC7}"/>
              </a:ext>
            </a:extLst>
          </p:cNvPr>
          <p:cNvCxnSpPr>
            <a:cxnSpLocks/>
            <a:stCxn id="253" idx="5"/>
          </p:cNvCxnSpPr>
          <p:nvPr/>
        </p:nvCxnSpPr>
        <p:spPr>
          <a:xfrm rot="16200000" flipH="1">
            <a:off x="1564063" y="2749604"/>
            <a:ext cx="395757" cy="1911861"/>
          </a:xfrm>
          <a:prstGeom prst="curvedConnector2">
            <a:avLst/>
          </a:prstGeom>
          <a:noFill/>
          <a:ln w="50800" cap="flat" cmpd="sng" algn="ctr">
            <a:solidFill>
              <a:srgbClr val="EEECE1">
                <a:lumMod val="75000"/>
              </a:srgbClr>
            </a:solidFill>
            <a:prstDash val="solid"/>
            <a:tailEnd type="triangle"/>
          </a:ln>
          <a:effectLst>
            <a:outerShdw blurRad="40000" dist="20000" dir="5400000" rotWithShape="0">
              <a:srgbClr val="000000">
                <a:alpha val="38000"/>
              </a:srgbClr>
            </a:outerShdw>
          </a:effectLst>
        </p:spPr>
      </p:cxnSp>
      <p:sp>
        <p:nvSpPr>
          <p:cNvPr id="257" name="TextBox 256">
            <a:extLst>
              <a:ext uri="{FF2B5EF4-FFF2-40B4-BE49-F238E27FC236}">
                <a16:creationId xmlns:a16="http://schemas.microsoft.com/office/drawing/2014/main" id="{C69C8160-CEB3-C3D5-79F0-EBB82EB8AD0D}"/>
              </a:ext>
            </a:extLst>
          </p:cNvPr>
          <p:cNvSpPr txBox="1"/>
          <p:nvPr/>
        </p:nvSpPr>
        <p:spPr>
          <a:xfrm>
            <a:off x="2726143" y="3694535"/>
            <a:ext cx="1275396" cy="523220"/>
          </a:xfrm>
          <a:prstGeom prst="rect">
            <a:avLst/>
          </a:prstGeom>
          <a:noFill/>
        </p:spPr>
        <p:txBody>
          <a:bodyPr wrap="square" rtlCol="0">
            <a:spAutoFit/>
          </a:bodyPr>
          <a:lstStyle/>
          <a:p>
            <a:pPr defTabSz="457200"/>
            <a:r>
              <a:rPr lang="en-US" sz="2800" dirty="0">
                <a:solidFill>
                  <a:srgbClr val="003963"/>
                </a:solidFill>
                <a:ea typeface="Roboto" panose="02000000000000000000" pitchFamily="2" charset="0"/>
                <a:cs typeface="Calibri" panose="020F0502020204030204" pitchFamily="34" charset="0"/>
              </a:rPr>
              <a:t>Z Error</a:t>
            </a:r>
          </a:p>
        </p:txBody>
      </p:sp>
      <p:sp>
        <p:nvSpPr>
          <p:cNvPr id="258" name="TextBox 257">
            <a:extLst>
              <a:ext uri="{FF2B5EF4-FFF2-40B4-BE49-F238E27FC236}">
                <a16:creationId xmlns:a16="http://schemas.microsoft.com/office/drawing/2014/main" id="{07D5FC6E-4537-8040-FDF4-2844FB3C672E}"/>
              </a:ext>
            </a:extLst>
          </p:cNvPr>
          <p:cNvSpPr txBox="1"/>
          <p:nvPr/>
        </p:nvSpPr>
        <p:spPr>
          <a:xfrm>
            <a:off x="3772746" y="3373900"/>
            <a:ext cx="280846" cy="707886"/>
          </a:xfrm>
          <a:prstGeom prst="rect">
            <a:avLst/>
          </a:prstGeom>
          <a:noFill/>
        </p:spPr>
        <p:txBody>
          <a:bodyPr wrap="square" rtlCol="0">
            <a:spAutoFit/>
          </a:bodyPr>
          <a:lstStyle>
            <a:defPPr>
              <a:defRPr lang="en-US"/>
            </a:defPPr>
            <a:lvl1pPr>
              <a:defRPr sz="2200">
                <a:solidFill>
                  <a:schemeClr val="bg1"/>
                </a:solidFill>
                <a:latin typeface="Roboto" panose="02000000000000000000" pitchFamily="2" charset="0"/>
                <a:ea typeface="Roboto" panose="02000000000000000000" pitchFamily="2" charset="0"/>
              </a:defRPr>
            </a:lvl1pPr>
          </a:lstStyle>
          <a:p>
            <a:pPr defTabSz="457200">
              <a:defRPr/>
            </a:pPr>
            <a:r>
              <a:rPr lang="en-US" sz="4000" kern="0" dirty="0">
                <a:solidFill>
                  <a:srgbClr val="003963"/>
                </a:solidFill>
                <a:latin typeface="Calibri" panose="020F0502020204030204" pitchFamily="34" charset="0"/>
                <a:cs typeface="Calibri" panose="020F0502020204030204" pitchFamily="34" charset="0"/>
              </a:rPr>
              <a:t>}</a:t>
            </a:r>
          </a:p>
        </p:txBody>
      </p:sp>
      <p:sp>
        <p:nvSpPr>
          <p:cNvPr id="259" name="TextBox 258">
            <a:extLst>
              <a:ext uri="{FF2B5EF4-FFF2-40B4-BE49-F238E27FC236}">
                <a16:creationId xmlns:a16="http://schemas.microsoft.com/office/drawing/2014/main" id="{8606FCD2-94E4-59C3-8444-FBC6B6B5A956}"/>
              </a:ext>
            </a:extLst>
          </p:cNvPr>
          <p:cNvSpPr txBox="1"/>
          <p:nvPr/>
        </p:nvSpPr>
        <p:spPr>
          <a:xfrm>
            <a:off x="4038375" y="3488895"/>
            <a:ext cx="1680037" cy="523220"/>
          </a:xfrm>
          <a:prstGeom prst="rect">
            <a:avLst/>
          </a:prstGeom>
          <a:noFill/>
        </p:spPr>
        <p:txBody>
          <a:bodyPr wrap="square" rtlCol="0">
            <a:spAutoFit/>
          </a:bodyPr>
          <a:lstStyle/>
          <a:p>
            <a:pPr defTabSz="457200"/>
            <a:r>
              <a:rPr lang="en-US" sz="2800" dirty="0">
                <a:solidFill>
                  <a:srgbClr val="003963"/>
                </a:solidFill>
                <a:ea typeface="Roboto" panose="02000000000000000000" pitchFamily="2" charset="0"/>
                <a:cs typeface="Calibri" panose="020F0502020204030204" pitchFamily="34" charset="0"/>
              </a:rPr>
              <a:t>Y Error</a:t>
            </a:r>
          </a:p>
        </p:txBody>
      </p:sp>
      <p:grpSp>
        <p:nvGrpSpPr>
          <p:cNvPr id="260" name="Group 259">
            <a:extLst>
              <a:ext uri="{FF2B5EF4-FFF2-40B4-BE49-F238E27FC236}">
                <a16:creationId xmlns:a16="http://schemas.microsoft.com/office/drawing/2014/main" id="{7F7EA814-DBCE-7DDB-B5C9-F3502235324A}"/>
              </a:ext>
            </a:extLst>
          </p:cNvPr>
          <p:cNvGrpSpPr/>
          <p:nvPr/>
        </p:nvGrpSpPr>
        <p:grpSpPr>
          <a:xfrm rot="2702852">
            <a:off x="5302837" y="2084255"/>
            <a:ext cx="2057631" cy="2053011"/>
            <a:chOff x="6701171" y="2310499"/>
            <a:chExt cx="2057631" cy="2053011"/>
          </a:xfrm>
          <a:noFill/>
        </p:grpSpPr>
        <p:sp>
          <p:nvSpPr>
            <p:cNvPr id="261" name="Rectangle 260">
              <a:extLst>
                <a:ext uri="{FF2B5EF4-FFF2-40B4-BE49-F238E27FC236}">
                  <a16:creationId xmlns:a16="http://schemas.microsoft.com/office/drawing/2014/main" id="{D26B22D5-2363-9AF4-713A-2126D3ACA4BB}"/>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2" name="Rectangle 261">
              <a:extLst>
                <a:ext uri="{FF2B5EF4-FFF2-40B4-BE49-F238E27FC236}">
                  <a16:creationId xmlns:a16="http://schemas.microsoft.com/office/drawing/2014/main" id="{B45F62B1-10A2-0296-4E78-322CD7C09BE2}"/>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3" name="Rectangle 262">
              <a:extLst>
                <a:ext uri="{FF2B5EF4-FFF2-40B4-BE49-F238E27FC236}">
                  <a16:creationId xmlns:a16="http://schemas.microsoft.com/office/drawing/2014/main" id="{13DF64DC-7A6A-0C76-0F94-0DC7FF198F65}"/>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4" name="Rectangle 263">
              <a:extLst>
                <a:ext uri="{FF2B5EF4-FFF2-40B4-BE49-F238E27FC236}">
                  <a16:creationId xmlns:a16="http://schemas.microsoft.com/office/drawing/2014/main" id="{10EDB272-6116-4E04-6532-66D541EDCDA5}"/>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5" name="Rectangle 264">
              <a:extLst>
                <a:ext uri="{FF2B5EF4-FFF2-40B4-BE49-F238E27FC236}">
                  <a16:creationId xmlns:a16="http://schemas.microsoft.com/office/drawing/2014/main" id="{F495D7EC-87D1-E4CD-C62D-A3CF900F7C35}"/>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6" name="Rectangle 265">
              <a:extLst>
                <a:ext uri="{FF2B5EF4-FFF2-40B4-BE49-F238E27FC236}">
                  <a16:creationId xmlns:a16="http://schemas.microsoft.com/office/drawing/2014/main" id="{FCB773F4-111C-28CB-FBB8-5D0D7A87D972}"/>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7" name="Rectangle 266">
              <a:extLst>
                <a:ext uri="{FF2B5EF4-FFF2-40B4-BE49-F238E27FC236}">
                  <a16:creationId xmlns:a16="http://schemas.microsoft.com/office/drawing/2014/main" id="{A0009BE8-8FD6-8991-8A93-5D4328A11904}"/>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8" name="Rectangle 267">
              <a:extLst>
                <a:ext uri="{FF2B5EF4-FFF2-40B4-BE49-F238E27FC236}">
                  <a16:creationId xmlns:a16="http://schemas.microsoft.com/office/drawing/2014/main" id="{8A1ED9F4-F90E-53F9-6811-4EB150FD1C04}"/>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9" name="Flowchart: Connector 154">
              <a:extLst>
                <a:ext uri="{FF2B5EF4-FFF2-40B4-BE49-F238E27FC236}">
                  <a16:creationId xmlns:a16="http://schemas.microsoft.com/office/drawing/2014/main" id="{1B9CEC25-2AC3-1323-3912-23C320DD29A7}"/>
                </a:ext>
              </a:extLst>
            </p:cNvPr>
            <p:cNvSpPr/>
            <p:nvPr/>
          </p:nvSpPr>
          <p:spPr>
            <a:xfrm>
              <a:off x="7615802" y="23104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0" name="Flowchart: Connector 156">
              <a:extLst>
                <a:ext uri="{FF2B5EF4-FFF2-40B4-BE49-F238E27FC236}">
                  <a16:creationId xmlns:a16="http://schemas.microsoft.com/office/drawing/2014/main" id="{1FF608E8-AA7B-D20A-FCDB-5064590739EF}"/>
                </a:ext>
              </a:extLst>
            </p:cNvPr>
            <p:cNvSpPr/>
            <p:nvPr/>
          </p:nvSpPr>
          <p:spPr>
            <a:xfrm>
              <a:off x="7147980"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1" name="Flowchart: Connector 157">
              <a:extLst>
                <a:ext uri="{FF2B5EF4-FFF2-40B4-BE49-F238E27FC236}">
                  <a16:creationId xmlns:a16="http://schemas.microsoft.com/office/drawing/2014/main" id="{B6002D25-82C1-93B6-2F8C-32DA857BE321}"/>
                </a:ext>
              </a:extLst>
            </p:cNvPr>
            <p:cNvSpPr/>
            <p:nvPr/>
          </p:nvSpPr>
          <p:spPr>
            <a:xfrm>
              <a:off x="8073002" y="276090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2" name="Flowchart: Connector 158">
              <a:extLst>
                <a:ext uri="{FF2B5EF4-FFF2-40B4-BE49-F238E27FC236}">
                  <a16:creationId xmlns:a16="http://schemas.microsoft.com/office/drawing/2014/main" id="{B9F9339A-7F7E-DE73-2F6D-709DD236E291}"/>
                </a:ext>
              </a:extLst>
            </p:cNvPr>
            <p:cNvSpPr/>
            <p:nvPr/>
          </p:nvSpPr>
          <p:spPr>
            <a:xfrm>
              <a:off x="6701402" y="3224899"/>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3" name="Flowchart: Connector 159">
              <a:extLst>
                <a:ext uri="{FF2B5EF4-FFF2-40B4-BE49-F238E27FC236}">
                  <a16:creationId xmlns:a16="http://schemas.microsoft.com/office/drawing/2014/main" id="{7A8AC742-4E12-D9BB-0CA0-4EA1AE921FB9}"/>
                </a:ext>
              </a:extLst>
            </p:cNvPr>
            <p:cNvSpPr/>
            <p:nvPr/>
          </p:nvSpPr>
          <p:spPr>
            <a:xfrm>
              <a:off x="7605411"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4" name="Flowchart: Connector 160">
              <a:extLst>
                <a:ext uri="{FF2B5EF4-FFF2-40B4-BE49-F238E27FC236}">
                  <a16:creationId xmlns:a16="http://schemas.microsoft.com/office/drawing/2014/main" id="{6FAD50E2-D1A7-92C8-E1C7-17C1F2A5FE25}"/>
                </a:ext>
              </a:extLst>
            </p:cNvPr>
            <p:cNvSpPr/>
            <p:nvPr/>
          </p:nvSpPr>
          <p:spPr>
            <a:xfrm>
              <a:off x="8530202" y="3216978"/>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5" name="Flowchart: Connector 161">
              <a:extLst>
                <a:ext uri="{FF2B5EF4-FFF2-40B4-BE49-F238E27FC236}">
                  <a16:creationId xmlns:a16="http://schemas.microsoft.com/office/drawing/2014/main" id="{8FB349FF-40B0-54AA-7569-8E46A924CBAC}"/>
                </a:ext>
              </a:extLst>
            </p:cNvPr>
            <p:cNvSpPr/>
            <p:nvPr/>
          </p:nvSpPr>
          <p:spPr>
            <a:xfrm>
              <a:off x="7147980"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6" name="Flowchart: Connector 162">
              <a:extLst>
                <a:ext uri="{FF2B5EF4-FFF2-40B4-BE49-F238E27FC236}">
                  <a16:creationId xmlns:a16="http://schemas.microsoft.com/office/drawing/2014/main" id="{722FD6CC-1F42-5CCA-5C5F-3D88D652E9D7}"/>
                </a:ext>
              </a:extLst>
            </p:cNvPr>
            <p:cNvSpPr/>
            <p:nvPr/>
          </p:nvSpPr>
          <p:spPr>
            <a:xfrm>
              <a:off x="8073002" y="3670783"/>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7" name="Flowchart: Connector 164">
              <a:extLst>
                <a:ext uri="{FF2B5EF4-FFF2-40B4-BE49-F238E27FC236}">
                  <a16:creationId xmlns:a16="http://schemas.microsoft.com/office/drawing/2014/main" id="{EB0676F6-F252-B88D-4016-280DD8F50773}"/>
                </a:ext>
              </a:extLst>
            </p:cNvPr>
            <p:cNvSpPr/>
            <p:nvPr/>
          </p:nvSpPr>
          <p:spPr>
            <a:xfrm>
              <a:off x="7615802" y="4133641"/>
              <a:ext cx="228600" cy="228600"/>
            </a:xfrm>
            <a:prstGeom prst="flowChartConnector">
              <a:avLst/>
            </a:prstGeom>
            <a:solidFill>
              <a:srgbClr val="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8" name="Flowchart: Connector 166">
              <a:extLst>
                <a:ext uri="{FF2B5EF4-FFF2-40B4-BE49-F238E27FC236}">
                  <a16:creationId xmlns:a16="http://schemas.microsoft.com/office/drawing/2014/main" id="{30BDBAA3-DAF7-30B3-9C86-284FF5059817}"/>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79" name="Flowchart: Connector 169">
              <a:extLst>
                <a:ext uri="{FF2B5EF4-FFF2-40B4-BE49-F238E27FC236}">
                  <a16:creationId xmlns:a16="http://schemas.microsoft.com/office/drawing/2014/main" id="{AE535FDC-9879-D351-45BA-F1A711707BFC}"/>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0" name="Flowchart: Connector 170">
              <a:extLst>
                <a:ext uri="{FF2B5EF4-FFF2-40B4-BE49-F238E27FC236}">
                  <a16:creationId xmlns:a16="http://schemas.microsoft.com/office/drawing/2014/main" id="{E3C2E33D-08F2-6975-0EE4-C4E16624AC3F}"/>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1" name="Flowchart: Connector 171">
              <a:extLst>
                <a:ext uri="{FF2B5EF4-FFF2-40B4-BE49-F238E27FC236}">
                  <a16:creationId xmlns:a16="http://schemas.microsoft.com/office/drawing/2014/main" id="{B159F68D-ACDB-1B03-3582-4DE241E779B2}"/>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2" name="Flowchart: Connector 172">
              <a:extLst>
                <a:ext uri="{FF2B5EF4-FFF2-40B4-BE49-F238E27FC236}">
                  <a16:creationId xmlns:a16="http://schemas.microsoft.com/office/drawing/2014/main" id="{8E0ABB0F-1422-FAB3-585F-7A9E70FF603D}"/>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3" name="Flowchart: Connector 174">
              <a:extLst>
                <a:ext uri="{FF2B5EF4-FFF2-40B4-BE49-F238E27FC236}">
                  <a16:creationId xmlns:a16="http://schemas.microsoft.com/office/drawing/2014/main" id="{1D0BE1A6-79DD-CFDC-AD08-17286BB7780C}"/>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4" name="Flowchart: Connector 175">
              <a:extLst>
                <a:ext uri="{FF2B5EF4-FFF2-40B4-BE49-F238E27FC236}">
                  <a16:creationId xmlns:a16="http://schemas.microsoft.com/office/drawing/2014/main" id="{AC80DDB8-0029-2D69-1321-AF294CC2BD25}"/>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85" name="Flowchart: Connector 177">
              <a:extLst>
                <a:ext uri="{FF2B5EF4-FFF2-40B4-BE49-F238E27FC236}">
                  <a16:creationId xmlns:a16="http://schemas.microsoft.com/office/drawing/2014/main" id="{B2C0AD53-40FA-2093-5F16-B83637702E8B}"/>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286" name="Group 285">
            <a:extLst>
              <a:ext uri="{FF2B5EF4-FFF2-40B4-BE49-F238E27FC236}">
                <a16:creationId xmlns:a16="http://schemas.microsoft.com/office/drawing/2014/main" id="{84EDD92B-230C-E919-063D-434BD3E2D9F7}"/>
              </a:ext>
            </a:extLst>
          </p:cNvPr>
          <p:cNvGrpSpPr/>
          <p:nvPr/>
        </p:nvGrpSpPr>
        <p:grpSpPr>
          <a:xfrm>
            <a:off x="8156704" y="1487552"/>
            <a:ext cx="3464630" cy="3485015"/>
            <a:chOff x="1661762" y="1442887"/>
            <a:chExt cx="3464630" cy="3485015"/>
          </a:xfrm>
        </p:grpSpPr>
        <p:sp>
          <p:nvSpPr>
            <p:cNvPr id="287" name="Rectangle 286">
              <a:extLst>
                <a:ext uri="{FF2B5EF4-FFF2-40B4-BE49-F238E27FC236}">
                  <a16:creationId xmlns:a16="http://schemas.microsoft.com/office/drawing/2014/main" id="{2C27856D-D2E5-F75C-B737-C4A1C63F1EB5}"/>
                </a:ext>
              </a:extLst>
            </p:cNvPr>
            <p:cNvSpPr/>
            <p:nvPr/>
          </p:nvSpPr>
          <p:spPr>
            <a:xfrm rot="2705371">
              <a:off x="4466840" y="2000781"/>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8" name="Rectangle 287">
              <a:extLst>
                <a:ext uri="{FF2B5EF4-FFF2-40B4-BE49-F238E27FC236}">
                  <a16:creationId xmlns:a16="http://schemas.microsoft.com/office/drawing/2014/main" id="{29EE33AF-D1AB-B1D0-E1EC-600A9DCD687F}"/>
                </a:ext>
              </a:extLst>
            </p:cNvPr>
            <p:cNvSpPr/>
            <p:nvPr/>
          </p:nvSpPr>
          <p:spPr>
            <a:xfrm rot="2705371">
              <a:off x="4138813" y="2327785"/>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9" name="Rectangle 288">
              <a:extLst>
                <a:ext uri="{FF2B5EF4-FFF2-40B4-BE49-F238E27FC236}">
                  <a16:creationId xmlns:a16="http://schemas.microsoft.com/office/drawing/2014/main" id="{C581DC3B-C20B-6588-0CDB-0D269866469D}"/>
                </a:ext>
              </a:extLst>
            </p:cNvPr>
            <p:cNvSpPr/>
            <p:nvPr/>
          </p:nvSpPr>
          <p:spPr>
            <a:xfrm rot="2705371">
              <a:off x="3816622" y="2648971"/>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0" name="Rectangle 289">
              <a:extLst>
                <a:ext uri="{FF2B5EF4-FFF2-40B4-BE49-F238E27FC236}">
                  <a16:creationId xmlns:a16="http://schemas.microsoft.com/office/drawing/2014/main" id="{9A327E87-AE7A-B97D-CDC5-B33986389EC1}"/>
                </a:ext>
              </a:extLst>
            </p:cNvPr>
            <p:cNvSpPr/>
            <p:nvPr/>
          </p:nvSpPr>
          <p:spPr>
            <a:xfrm rot="2705371">
              <a:off x="4139406" y="2972765"/>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1" name="Rectangle 290">
              <a:extLst>
                <a:ext uri="{FF2B5EF4-FFF2-40B4-BE49-F238E27FC236}">
                  <a16:creationId xmlns:a16="http://schemas.microsoft.com/office/drawing/2014/main" id="{DBE17D8A-E04E-2B3D-1EFF-8DF6DF84BE81}"/>
                </a:ext>
              </a:extLst>
            </p:cNvPr>
            <p:cNvSpPr/>
            <p:nvPr/>
          </p:nvSpPr>
          <p:spPr>
            <a:xfrm rot="2705371">
              <a:off x="4462190" y="3296559"/>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2" name="Rectangle 291">
              <a:extLst>
                <a:ext uri="{FF2B5EF4-FFF2-40B4-BE49-F238E27FC236}">
                  <a16:creationId xmlns:a16="http://schemas.microsoft.com/office/drawing/2014/main" id="{D01604FA-01C5-82F7-C826-F1AB82DCB33E}"/>
                </a:ext>
              </a:extLst>
            </p:cNvPr>
            <p:cNvSpPr/>
            <p:nvPr/>
          </p:nvSpPr>
          <p:spPr>
            <a:xfrm rot="2705371">
              <a:off x="3494431" y="2970157"/>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3" name="Rectangle 292">
              <a:extLst>
                <a:ext uri="{FF2B5EF4-FFF2-40B4-BE49-F238E27FC236}">
                  <a16:creationId xmlns:a16="http://schemas.microsoft.com/office/drawing/2014/main" id="{09E19A36-0ABD-9463-7EF0-B98CACB54380}"/>
                </a:ext>
              </a:extLst>
            </p:cNvPr>
            <p:cNvSpPr/>
            <p:nvPr/>
          </p:nvSpPr>
          <p:spPr>
            <a:xfrm rot="2705371">
              <a:off x="3817215" y="3293951"/>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4" name="Rectangle 293">
              <a:extLst>
                <a:ext uri="{FF2B5EF4-FFF2-40B4-BE49-F238E27FC236}">
                  <a16:creationId xmlns:a16="http://schemas.microsoft.com/office/drawing/2014/main" id="{4089838F-7FA9-199D-D71D-408555EC27E3}"/>
                </a:ext>
              </a:extLst>
            </p:cNvPr>
            <p:cNvSpPr/>
            <p:nvPr/>
          </p:nvSpPr>
          <p:spPr>
            <a:xfrm rot="2705371">
              <a:off x="4139998" y="3617745"/>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5" name="Flowchart: Connector 156">
              <a:extLst>
                <a:ext uri="{FF2B5EF4-FFF2-40B4-BE49-F238E27FC236}">
                  <a16:creationId xmlns:a16="http://schemas.microsoft.com/office/drawing/2014/main" id="{EB06DF07-F8A9-2D86-5650-1E40B4E40337}"/>
                </a:ext>
              </a:extLst>
            </p:cNvPr>
            <p:cNvSpPr/>
            <p:nvPr/>
          </p:nvSpPr>
          <p:spPr>
            <a:xfrm rot="2705371">
              <a:off x="4571307" y="243267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96" name="Flowchart: Connector 159">
              <a:extLst>
                <a:ext uri="{FF2B5EF4-FFF2-40B4-BE49-F238E27FC236}">
                  <a16:creationId xmlns:a16="http://schemas.microsoft.com/office/drawing/2014/main" id="{B345D52D-E13E-0D4E-51F6-2ACBDA23F010}"/>
                </a:ext>
              </a:extLst>
            </p:cNvPr>
            <p:cNvSpPr/>
            <p:nvPr/>
          </p:nvSpPr>
          <p:spPr>
            <a:xfrm rot="2705371">
              <a:off x="4571261" y="307861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97" name="Flowchart: Connector 161">
              <a:extLst>
                <a:ext uri="{FF2B5EF4-FFF2-40B4-BE49-F238E27FC236}">
                  <a16:creationId xmlns:a16="http://schemas.microsoft.com/office/drawing/2014/main" id="{B1D43E6C-EB11-64B9-15EE-C172E6A150CB}"/>
                </a:ext>
              </a:extLst>
            </p:cNvPr>
            <p:cNvSpPr/>
            <p:nvPr/>
          </p:nvSpPr>
          <p:spPr>
            <a:xfrm rot="2705371">
              <a:off x="3926925" y="307504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98" name="Flowchart: Connector 162">
              <a:extLst>
                <a:ext uri="{FF2B5EF4-FFF2-40B4-BE49-F238E27FC236}">
                  <a16:creationId xmlns:a16="http://schemas.microsoft.com/office/drawing/2014/main" id="{DA8ECFA8-0956-F800-5080-EADC0C94953D}"/>
                </a:ext>
              </a:extLst>
            </p:cNvPr>
            <p:cNvSpPr/>
            <p:nvPr/>
          </p:nvSpPr>
          <p:spPr>
            <a:xfrm rot="2705371">
              <a:off x="4579992" y="373015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99" name="Flowchart: Connector 164">
              <a:extLst>
                <a:ext uri="{FF2B5EF4-FFF2-40B4-BE49-F238E27FC236}">
                  <a16:creationId xmlns:a16="http://schemas.microsoft.com/office/drawing/2014/main" id="{70B5CB69-3A93-7756-44DE-BD0260284BDC}"/>
                </a:ext>
              </a:extLst>
            </p:cNvPr>
            <p:cNvSpPr/>
            <p:nvPr/>
          </p:nvSpPr>
          <p:spPr>
            <a:xfrm rot="2705371">
              <a:off x="3929407" y="3733137"/>
              <a:ext cx="228600" cy="228600"/>
            </a:xfrm>
            <a:prstGeom prst="flowChartConnector">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0" name="Flowchart: Connector 165">
              <a:extLst>
                <a:ext uri="{FF2B5EF4-FFF2-40B4-BE49-F238E27FC236}">
                  <a16:creationId xmlns:a16="http://schemas.microsoft.com/office/drawing/2014/main" id="{4728C7DD-B807-6E7F-6524-B80FB92AD841}"/>
                </a:ext>
              </a:extLst>
            </p:cNvPr>
            <p:cNvSpPr/>
            <p:nvPr/>
          </p:nvSpPr>
          <p:spPr>
            <a:xfrm rot="2705371">
              <a:off x="4574974" y="4380725"/>
              <a:ext cx="228600" cy="228600"/>
            </a:xfrm>
            <a:prstGeom prst="flowChartConnector">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1" name="Flowchart: Connector 166">
              <a:extLst>
                <a:ext uri="{FF2B5EF4-FFF2-40B4-BE49-F238E27FC236}">
                  <a16:creationId xmlns:a16="http://schemas.microsoft.com/office/drawing/2014/main" id="{2490AE7B-A285-0855-8E97-8165DFD571C0}"/>
                </a:ext>
              </a:extLst>
            </p:cNvPr>
            <p:cNvSpPr/>
            <p:nvPr/>
          </p:nvSpPr>
          <p:spPr>
            <a:xfrm rot="2705371">
              <a:off x="4897792" y="2122203"/>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2" name="Flowchart: Connector 172">
              <a:extLst>
                <a:ext uri="{FF2B5EF4-FFF2-40B4-BE49-F238E27FC236}">
                  <a16:creationId xmlns:a16="http://schemas.microsoft.com/office/drawing/2014/main" id="{8D7371B6-990E-4445-6103-C20B649D9B4D}"/>
                </a:ext>
              </a:extLst>
            </p:cNvPr>
            <p:cNvSpPr/>
            <p:nvPr/>
          </p:nvSpPr>
          <p:spPr>
            <a:xfrm rot="2705371">
              <a:off x="4245539" y="3402667"/>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3" name="Flowchart: Connector 174">
              <a:extLst>
                <a:ext uri="{FF2B5EF4-FFF2-40B4-BE49-F238E27FC236}">
                  <a16:creationId xmlns:a16="http://schemas.microsoft.com/office/drawing/2014/main" id="{55BCA723-379B-8FC3-5B22-9132CE9D8CEC}"/>
                </a:ext>
              </a:extLst>
            </p:cNvPr>
            <p:cNvSpPr/>
            <p:nvPr/>
          </p:nvSpPr>
          <p:spPr>
            <a:xfrm rot="2705371">
              <a:off x="4244946" y="2757688"/>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4" name="Flowchart: Connector 175">
              <a:extLst>
                <a:ext uri="{FF2B5EF4-FFF2-40B4-BE49-F238E27FC236}">
                  <a16:creationId xmlns:a16="http://schemas.microsoft.com/office/drawing/2014/main" id="{57A1B1BC-4A0F-1DC4-A1CE-49BFB6332FF8}"/>
                </a:ext>
              </a:extLst>
            </p:cNvPr>
            <p:cNvSpPr/>
            <p:nvPr/>
          </p:nvSpPr>
          <p:spPr>
            <a:xfrm rot="2705371">
              <a:off x="4896428" y="3412812"/>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5" name="Flowchart: Connector 176">
              <a:extLst>
                <a:ext uri="{FF2B5EF4-FFF2-40B4-BE49-F238E27FC236}">
                  <a16:creationId xmlns:a16="http://schemas.microsoft.com/office/drawing/2014/main" id="{96E0617C-32C8-59E2-76C3-AF2337A21DD3}"/>
                </a:ext>
              </a:extLst>
            </p:cNvPr>
            <p:cNvSpPr/>
            <p:nvPr/>
          </p:nvSpPr>
          <p:spPr>
            <a:xfrm rot="2705371">
              <a:off x="3605821" y="3410143"/>
              <a:ext cx="228600" cy="228600"/>
            </a:xfrm>
            <a:prstGeom prst="flowChartConnector">
              <a:avLst/>
            </a:prstGeom>
            <a:solidFill>
              <a:srgbClr val="FDFF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6" name="Flowchart: Connector 177">
              <a:extLst>
                <a:ext uri="{FF2B5EF4-FFF2-40B4-BE49-F238E27FC236}">
                  <a16:creationId xmlns:a16="http://schemas.microsoft.com/office/drawing/2014/main" id="{CD7B515D-A5A6-5D54-4212-FCDCC6E29AFB}"/>
                </a:ext>
              </a:extLst>
            </p:cNvPr>
            <p:cNvSpPr/>
            <p:nvPr/>
          </p:nvSpPr>
          <p:spPr>
            <a:xfrm rot="2705371">
              <a:off x="4258791" y="4065350"/>
              <a:ext cx="228600" cy="228600"/>
            </a:xfrm>
            <a:prstGeom prst="flowChartConnector">
              <a:avLst/>
            </a:prstGeom>
            <a:solidFill>
              <a:srgbClr val="FDFF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07" name="Rectangle 306">
              <a:extLst>
                <a:ext uri="{FF2B5EF4-FFF2-40B4-BE49-F238E27FC236}">
                  <a16:creationId xmlns:a16="http://schemas.microsoft.com/office/drawing/2014/main" id="{C77307B5-AC78-9560-A8D3-AFFD62D38499}"/>
                </a:ext>
              </a:extLst>
            </p:cNvPr>
            <p:cNvSpPr/>
            <p:nvPr/>
          </p:nvSpPr>
          <p:spPr>
            <a:xfrm rot="2705371">
              <a:off x="3495866" y="1664804"/>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8" name="Rectangle 307">
              <a:extLst>
                <a:ext uri="{FF2B5EF4-FFF2-40B4-BE49-F238E27FC236}">
                  <a16:creationId xmlns:a16="http://schemas.microsoft.com/office/drawing/2014/main" id="{028C561F-8D12-6B83-F9AF-79D36EC3E168}"/>
                </a:ext>
              </a:extLst>
            </p:cNvPr>
            <p:cNvSpPr/>
            <p:nvPr/>
          </p:nvSpPr>
          <p:spPr>
            <a:xfrm rot="2705371">
              <a:off x="3818650" y="1988598"/>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9" name="Rectangle 308">
              <a:extLst>
                <a:ext uri="{FF2B5EF4-FFF2-40B4-BE49-F238E27FC236}">
                  <a16:creationId xmlns:a16="http://schemas.microsoft.com/office/drawing/2014/main" id="{E101E18D-5E39-6713-E47D-EE94F0D86B0D}"/>
                </a:ext>
              </a:extLst>
            </p:cNvPr>
            <p:cNvSpPr/>
            <p:nvPr/>
          </p:nvSpPr>
          <p:spPr>
            <a:xfrm rot="2705371">
              <a:off x="3173675" y="1985990"/>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0" name="Rectangle 309">
              <a:extLst>
                <a:ext uri="{FF2B5EF4-FFF2-40B4-BE49-F238E27FC236}">
                  <a16:creationId xmlns:a16="http://schemas.microsoft.com/office/drawing/2014/main" id="{3BCABB24-612F-9733-05EC-EA32561AEA3A}"/>
                </a:ext>
              </a:extLst>
            </p:cNvPr>
            <p:cNvSpPr/>
            <p:nvPr/>
          </p:nvSpPr>
          <p:spPr>
            <a:xfrm rot="2705371">
              <a:off x="3496458" y="2309784"/>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1" name="Rectangle 310">
              <a:extLst>
                <a:ext uri="{FF2B5EF4-FFF2-40B4-BE49-F238E27FC236}">
                  <a16:creationId xmlns:a16="http://schemas.microsoft.com/office/drawing/2014/main" id="{99B30266-A300-F42A-8087-85ED72A9998D}"/>
                </a:ext>
              </a:extLst>
            </p:cNvPr>
            <p:cNvSpPr/>
            <p:nvPr/>
          </p:nvSpPr>
          <p:spPr>
            <a:xfrm rot="2705371">
              <a:off x="2205916" y="1659588"/>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2" name="Rectangle 311">
              <a:extLst>
                <a:ext uri="{FF2B5EF4-FFF2-40B4-BE49-F238E27FC236}">
                  <a16:creationId xmlns:a16="http://schemas.microsoft.com/office/drawing/2014/main" id="{1FC1BC0B-215F-54C3-54F3-05556C12C091}"/>
                </a:ext>
              </a:extLst>
            </p:cNvPr>
            <p:cNvSpPr/>
            <p:nvPr/>
          </p:nvSpPr>
          <p:spPr>
            <a:xfrm rot="2705371">
              <a:off x="2528700" y="1983382"/>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3" name="Rectangle 312">
              <a:extLst>
                <a:ext uri="{FF2B5EF4-FFF2-40B4-BE49-F238E27FC236}">
                  <a16:creationId xmlns:a16="http://schemas.microsoft.com/office/drawing/2014/main" id="{E67A3E3B-FD7D-AB50-0B51-E31A00D99C8E}"/>
                </a:ext>
              </a:extLst>
            </p:cNvPr>
            <p:cNvSpPr/>
            <p:nvPr/>
          </p:nvSpPr>
          <p:spPr>
            <a:xfrm rot="2705371">
              <a:off x="2851483" y="2307176"/>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4" name="Rectangle 313">
              <a:extLst>
                <a:ext uri="{FF2B5EF4-FFF2-40B4-BE49-F238E27FC236}">
                  <a16:creationId xmlns:a16="http://schemas.microsoft.com/office/drawing/2014/main" id="{35AAA48D-8B18-D24B-552B-9887B03F18C2}"/>
                </a:ext>
              </a:extLst>
            </p:cNvPr>
            <p:cNvSpPr/>
            <p:nvPr/>
          </p:nvSpPr>
          <p:spPr>
            <a:xfrm rot="2705371">
              <a:off x="3174267" y="2630970"/>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5" name="Flowchart: Connector 155">
              <a:extLst>
                <a:ext uri="{FF2B5EF4-FFF2-40B4-BE49-F238E27FC236}">
                  <a16:creationId xmlns:a16="http://schemas.microsoft.com/office/drawing/2014/main" id="{5E281E3C-86DB-59F2-AEC4-388E29553E8F}"/>
                </a:ext>
              </a:extLst>
            </p:cNvPr>
            <p:cNvSpPr/>
            <p:nvPr/>
          </p:nvSpPr>
          <p:spPr>
            <a:xfrm rot="2705371">
              <a:off x="4580032" y="178061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16" name="Flowchart: Connector 157">
              <a:extLst>
                <a:ext uri="{FF2B5EF4-FFF2-40B4-BE49-F238E27FC236}">
                  <a16:creationId xmlns:a16="http://schemas.microsoft.com/office/drawing/2014/main" id="{D2D1F9B9-9936-8ED1-C951-E91F718573FE}"/>
                </a:ext>
              </a:extLst>
            </p:cNvPr>
            <p:cNvSpPr/>
            <p:nvPr/>
          </p:nvSpPr>
          <p:spPr>
            <a:xfrm rot="2705371">
              <a:off x="3935859" y="1777212"/>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17" name="Flowchart: Connector 159">
              <a:extLst>
                <a:ext uri="{FF2B5EF4-FFF2-40B4-BE49-F238E27FC236}">
                  <a16:creationId xmlns:a16="http://schemas.microsoft.com/office/drawing/2014/main" id="{203A84E5-65E6-462E-F9DB-90BA6C962D77}"/>
                </a:ext>
              </a:extLst>
            </p:cNvPr>
            <p:cNvSpPr/>
            <p:nvPr/>
          </p:nvSpPr>
          <p:spPr>
            <a:xfrm rot="2705371">
              <a:off x="3282746" y="1768044"/>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18" name="Flowchart: Connector 160">
              <a:extLst>
                <a:ext uri="{FF2B5EF4-FFF2-40B4-BE49-F238E27FC236}">
                  <a16:creationId xmlns:a16="http://schemas.microsoft.com/office/drawing/2014/main" id="{7CBD8D17-5AF3-D474-896F-73E85D31A2D9}"/>
                </a:ext>
              </a:extLst>
            </p:cNvPr>
            <p:cNvSpPr/>
            <p:nvPr/>
          </p:nvSpPr>
          <p:spPr>
            <a:xfrm rot="2705371">
              <a:off x="3935650" y="242299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19" name="Flowchart: Connector 161">
              <a:extLst>
                <a:ext uri="{FF2B5EF4-FFF2-40B4-BE49-F238E27FC236}">
                  <a16:creationId xmlns:a16="http://schemas.microsoft.com/office/drawing/2014/main" id="{6B3C52AD-6D93-430F-0639-16131FB01EDE}"/>
                </a:ext>
              </a:extLst>
            </p:cNvPr>
            <p:cNvSpPr/>
            <p:nvPr/>
          </p:nvSpPr>
          <p:spPr>
            <a:xfrm rot="2705371">
              <a:off x="2638410" y="1764474"/>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0" name="Flowchart: Connector 162">
              <a:extLst>
                <a:ext uri="{FF2B5EF4-FFF2-40B4-BE49-F238E27FC236}">
                  <a16:creationId xmlns:a16="http://schemas.microsoft.com/office/drawing/2014/main" id="{73117EBB-463E-EADA-BFBC-1BA99F4E2ACD}"/>
                </a:ext>
              </a:extLst>
            </p:cNvPr>
            <p:cNvSpPr/>
            <p:nvPr/>
          </p:nvSpPr>
          <p:spPr>
            <a:xfrm rot="2705371">
              <a:off x="3291477" y="2419584"/>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1" name="Flowchart: Connector 163">
              <a:extLst>
                <a:ext uri="{FF2B5EF4-FFF2-40B4-BE49-F238E27FC236}">
                  <a16:creationId xmlns:a16="http://schemas.microsoft.com/office/drawing/2014/main" id="{C4BF74AE-133C-26ED-E2F9-38D2FE9CDBDF}"/>
                </a:ext>
              </a:extLst>
            </p:cNvPr>
            <p:cNvSpPr/>
            <p:nvPr/>
          </p:nvSpPr>
          <p:spPr>
            <a:xfrm rot="2705371">
              <a:off x="1994523" y="1775780"/>
              <a:ext cx="228600" cy="228600"/>
            </a:xfrm>
            <a:prstGeom prst="flowChartConnector">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2" name="Flowchart: Connector 164">
              <a:extLst>
                <a:ext uri="{FF2B5EF4-FFF2-40B4-BE49-F238E27FC236}">
                  <a16:creationId xmlns:a16="http://schemas.microsoft.com/office/drawing/2014/main" id="{AB69A209-58AE-A226-9832-9040AFD5FE33}"/>
                </a:ext>
              </a:extLst>
            </p:cNvPr>
            <p:cNvSpPr/>
            <p:nvPr/>
          </p:nvSpPr>
          <p:spPr>
            <a:xfrm rot="2705371">
              <a:off x="2640892" y="2422568"/>
              <a:ext cx="228600" cy="228600"/>
            </a:xfrm>
            <a:prstGeom prst="flowChartConnector">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3" name="Flowchart: Connector 165">
              <a:extLst>
                <a:ext uri="{FF2B5EF4-FFF2-40B4-BE49-F238E27FC236}">
                  <a16:creationId xmlns:a16="http://schemas.microsoft.com/office/drawing/2014/main" id="{D5B70BD8-1EC6-40C8-3D59-A4BF817850D3}"/>
                </a:ext>
              </a:extLst>
            </p:cNvPr>
            <p:cNvSpPr/>
            <p:nvPr/>
          </p:nvSpPr>
          <p:spPr>
            <a:xfrm rot="2705371">
              <a:off x="3286459" y="3070156"/>
              <a:ext cx="228600" cy="228600"/>
            </a:xfrm>
            <a:prstGeom prst="flowChartConnector">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4" name="Flowchart: Connector 169">
              <a:extLst>
                <a:ext uri="{FF2B5EF4-FFF2-40B4-BE49-F238E27FC236}">
                  <a16:creationId xmlns:a16="http://schemas.microsoft.com/office/drawing/2014/main" id="{54C169B7-5C8C-639E-43DE-A41642A26AC7}"/>
                </a:ext>
              </a:extLst>
            </p:cNvPr>
            <p:cNvSpPr/>
            <p:nvPr/>
          </p:nvSpPr>
          <p:spPr>
            <a:xfrm rot="2705371">
              <a:off x="3608267" y="1442887"/>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5" name="Flowchart: Connector 170">
              <a:extLst>
                <a:ext uri="{FF2B5EF4-FFF2-40B4-BE49-F238E27FC236}">
                  <a16:creationId xmlns:a16="http://schemas.microsoft.com/office/drawing/2014/main" id="{035009FD-0EB4-5B4A-7405-9F07EDC0A55E}"/>
                </a:ext>
              </a:extLst>
            </p:cNvPr>
            <p:cNvSpPr/>
            <p:nvPr/>
          </p:nvSpPr>
          <p:spPr>
            <a:xfrm rot="2705371">
              <a:off x="4253737" y="210589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6" name="Flowchart: Connector 171">
              <a:extLst>
                <a:ext uri="{FF2B5EF4-FFF2-40B4-BE49-F238E27FC236}">
                  <a16:creationId xmlns:a16="http://schemas.microsoft.com/office/drawing/2014/main" id="{84BF5B5E-8EE3-6645-D8B1-59ACC6FDE1A4}"/>
                </a:ext>
              </a:extLst>
            </p:cNvPr>
            <p:cNvSpPr/>
            <p:nvPr/>
          </p:nvSpPr>
          <p:spPr>
            <a:xfrm rot="2705371">
              <a:off x="2314948" y="1456028"/>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7" name="Flowchart: Connector 172">
              <a:extLst>
                <a:ext uri="{FF2B5EF4-FFF2-40B4-BE49-F238E27FC236}">
                  <a16:creationId xmlns:a16="http://schemas.microsoft.com/office/drawing/2014/main" id="{4A6E2137-99EF-2F0C-0FFF-B8E1C022027B}"/>
                </a:ext>
              </a:extLst>
            </p:cNvPr>
            <p:cNvSpPr/>
            <p:nvPr/>
          </p:nvSpPr>
          <p:spPr>
            <a:xfrm rot="2705371">
              <a:off x="2957024" y="209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8" name="Flowchart: Connector 173">
              <a:extLst>
                <a:ext uri="{FF2B5EF4-FFF2-40B4-BE49-F238E27FC236}">
                  <a16:creationId xmlns:a16="http://schemas.microsoft.com/office/drawing/2014/main" id="{29AE8A50-7FCB-E48F-3D7D-F70C137A2B02}"/>
                </a:ext>
              </a:extLst>
            </p:cNvPr>
            <p:cNvSpPr/>
            <p:nvPr/>
          </p:nvSpPr>
          <p:spPr>
            <a:xfrm rot="2705371">
              <a:off x="3605463" y="2750582"/>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29" name="Flowchart: Connector 175">
              <a:extLst>
                <a:ext uri="{FF2B5EF4-FFF2-40B4-BE49-F238E27FC236}">
                  <a16:creationId xmlns:a16="http://schemas.microsoft.com/office/drawing/2014/main" id="{AC7D5AE2-B2C0-CF91-C46B-6874A68E26D1}"/>
                </a:ext>
              </a:extLst>
            </p:cNvPr>
            <p:cNvSpPr/>
            <p:nvPr/>
          </p:nvSpPr>
          <p:spPr>
            <a:xfrm rot="2705371">
              <a:off x="3607913" y="2102243"/>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30" name="Flowchart: Connector 176">
              <a:extLst>
                <a:ext uri="{FF2B5EF4-FFF2-40B4-BE49-F238E27FC236}">
                  <a16:creationId xmlns:a16="http://schemas.microsoft.com/office/drawing/2014/main" id="{D34284FD-261B-96AB-AC84-C73E4FB2E1C6}"/>
                </a:ext>
              </a:extLst>
            </p:cNvPr>
            <p:cNvSpPr/>
            <p:nvPr/>
          </p:nvSpPr>
          <p:spPr>
            <a:xfrm rot="2705371">
              <a:off x="2317306" y="2099574"/>
              <a:ext cx="228600" cy="228600"/>
            </a:xfrm>
            <a:prstGeom prst="flowChartConnector">
              <a:avLst/>
            </a:prstGeom>
            <a:solidFill>
              <a:srgbClr val="FDFF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31" name="Flowchart: Connector 177">
              <a:extLst>
                <a:ext uri="{FF2B5EF4-FFF2-40B4-BE49-F238E27FC236}">
                  <a16:creationId xmlns:a16="http://schemas.microsoft.com/office/drawing/2014/main" id="{EEF57144-D4BE-8D35-52E7-0756584E8343}"/>
                </a:ext>
              </a:extLst>
            </p:cNvPr>
            <p:cNvSpPr/>
            <p:nvPr/>
          </p:nvSpPr>
          <p:spPr>
            <a:xfrm rot="2705371">
              <a:off x="2970276" y="2754781"/>
              <a:ext cx="228600" cy="228600"/>
            </a:xfrm>
            <a:prstGeom prst="flowChartConnector">
              <a:avLst/>
            </a:prstGeom>
            <a:solidFill>
              <a:srgbClr val="FDFF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32" name="Rectangle 331">
              <a:extLst>
                <a:ext uri="{FF2B5EF4-FFF2-40B4-BE49-F238E27FC236}">
                  <a16:creationId xmlns:a16="http://schemas.microsoft.com/office/drawing/2014/main" id="{B9C09BDF-F7D5-8936-4DAD-0518621127A2}"/>
                </a:ext>
              </a:extLst>
            </p:cNvPr>
            <p:cNvSpPr/>
            <p:nvPr/>
          </p:nvSpPr>
          <p:spPr>
            <a:xfrm rot="2705371">
              <a:off x="3172171" y="3283618"/>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3" name="Rectangle 332">
              <a:extLst>
                <a:ext uri="{FF2B5EF4-FFF2-40B4-BE49-F238E27FC236}">
                  <a16:creationId xmlns:a16="http://schemas.microsoft.com/office/drawing/2014/main" id="{E6413E1A-ACCE-B8C7-619A-FF294B9D5019}"/>
                </a:ext>
              </a:extLst>
            </p:cNvPr>
            <p:cNvSpPr/>
            <p:nvPr/>
          </p:nvSpPr>
          <p:spPr>
            <a:xfrm rot="2705371">
              <a:off x="3490722" y="3611632"/>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4" name="Rectangle 333">
              <a:extLst>
                <a:ext uri="{FF2B5EF4-FFF2-40B4-BE49-F238E27FC236}">
                  <a16:creationId xmlns:a16="http://schemas.microsoft.com/office/drawing/2014/main" id="{72672F4E-F904-00B0-D853-53E4C2CBBBF2}"/>
                </a:ext>
              </a:extLst>
            </p:cNvPr>
            <p:cNvSpPr/>
            <p:nvPr/>
          </p:nvSpPr>
          <p:spPr>
            <a:xfrm rot="2705371">
              <a:off x="3813506" y="3935426"/>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5" name="Rectangle 334">
              <a:extLst>
                <a:ext uri="{FF2B5EF4-FFF2-40B4-BE49-F238E27FC236}">
                  <a16:creationId xmlns:a16="http://schemas.microsoft.com/office/drawing/2014/main" id="{5366D8C8-0BED-9545-2D41-EE5D3A7DD7C4}"/>
                </a:ext>
              </a:extLst>
            </p:cNvPr>
            <p:cNvSpPr/>
            <p:nvPr/>
          </p:nvSpPr>
          <p:spPr>
            <a:xfrm rot="2705371">
              <a:off x="4136290" y="4259220"/>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6" name="Rectangle 335">
              <a:extLst>
                <a:ext uri="{FF2B5EF4-FFF2-40B4-BE49-F238E27FC236}">
                  <a16:creationId xmlns:a16="http://schemas.microsoft.com/office/drawing/2014/main" id="{E04B69E9-99F6-7DAB-CC56-0675A1EF75FB}"/>
                </a:ext>
              </a:extLst>
            </p:cNvPr>
            <p:cNvSpPr/>
            <p:nvPr/>
          </p:nvSpPr>
          <p:spPr>
            <a:xfrm rot="2705371">
              <a:off x="2844144" y="3610622"/>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7" name="Rectangle 336">
              <a:extLst>
                <a:ext uri="{FF2B5EF4-FFF2-40B4-BE49-F238E27FC236}">
                  <a16:creationId xmlns:a16="http://schemas.microsoft.com/office/drawing/2014/main" id="{38919E0D-5F79-B2A4-26C7-C7D36A912C7A}"/>
                </a:ext>
              </a:extLst>
            </p:cNvPr>
            <p:cNvSpPr/>
            <p:nvPr/>
          </p:nvSpPr>
          <p:spPr>
            <a:xfrm rot="2705371">
              <a:off x="3166928" y="3934416"/>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8" name="Rectangle 337">
              <a:extLst>
                <a:ext uri="{FF2B5EF4-FFF2-40B4-BE49-F238E27FC236}">
                  <a16:creationId xmlns:a16="http://schemas.microsoft.com/office/drawing/2014/main" id="{C831D05F-23A2-D6B3-F4D7-7F5BCDE90C89}"/>
                </a:ext>
              </a:extLst>
            </p:cNvPr>
            <p:cNvSpPr/>
            <p:nvPr/>
          </p:nvSpPr>
          <p:spPr>
            <a:xfrm rot="2705371">
              <a:off x="2521953" y="3931808"/>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9" name="Rectangle 338">
              <a:extLst>
                <a:ext uri="{FF2B5EF4-FFF2-40B4-BE49-F238E27FC236}">
                  <a16:creationId xmlns:a16="http://schemas.microsoft.com/office/drawing/2014/main" id="{1D3A48A2-07FB-DAAF-0CD0-60FB58F00999}"/>
                </a:ext>
              </a:extLst>
            </p:cNvPr>
            <p:cNvSpPr/>
            <p:nvPr/>
          </p:nvSpPr>
          <p:spPr>
            <a:xfrm rot="2705371">
              <a:off x="2844737" y="4255602"/>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0" name="Flowchart: Connector 154">
              <a:extLst>
                <a:ext uri="{FF2B5EF4-FFF2-40B4-BE49-F238E27FC236}">
                  <a16:creationId xmlns:a16="http://schemas.microsoft.com/office/drawing/2014/main" id="{306B7092-5873-B207-0C11-45F0F29442F9}"/>
                </a:ext>
              </a:extLst>
            </p:cNvPr>
            <p:cNvSpPr/>
            <p:nvPr/>
          </p:nvSpPr>
          <p:spPr>
            <a:xfrm rot="2705371">
              <a:off x="3925907" y="3728834"/>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1" name="Flowchart: Connector 155">
              <a:extLst>
                <a:ext uri="{FF2B5EF4-FFF2-40B4-BE49-F238E27FC236}">
                  <a16:creationId xmlns:a16="http://schemas.microsoft.com/office/drawing/2014/main" id="{DE6FF9B2-88A2-BA5B-59E1-CCFF0F751DD2}"/>
                </a:ext>
              </a:extLst>
            </p:cNvPr>
            <p:cNvSpPr/>
            <p:nvPr/>
          </p:nvSpPr>
          <p:spPr>
            <a:xfrm rot="2705371">
              <a:off x="4573878" y="4374025"/>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2" name="Flowchart: Connector 156">
              <a:extLst>
                <a:ext uri="{FF2B5EF4-FFF2-40B4-BE49-F238E27FC236}">
                  <a16:creationId xmlns:a16="http://schemas.microsoft.com/office/drawing/2014/main" id="{083FC717-1086-EAE8-BECF-DAF247A9775B}"/>
                </a:ext>
              </a:extLst>
            </p:cNvPr>
            <p:cNvSpPr/>
            <p:nvPr/>
          </p:nvSpPr>
          <p:spPr>
            <a:xfrm rot="2705371">
              <a:off x="3276638" y="371550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3" name="Flowchart: Connector 157">
              <a:extLst>
                <a:ext uri="{FF2B5EF4-FFF2-40B4-BE49-F238E27FC236}">
                  <a16:creationId xmlns:a16="http://schemas.microsoft.com/office/drawing/2014/main" id="{94918ED9-CA78-01AF-44A7-8F019705B60D}"/>
                </a:ext>
              </a:extLst>
            </p:cNvPr>
            <p:cNvSpPr/>
            <p:nvPr/>
          </p:nvSpPr>
          <p:spPr>
            <a:xfrm rot="2705371">
              <a:off x="3929705" y="437061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4" name="Flowchart: Connector 159">
              <a:extLst>
                <a:ext uri="{FF2B5EF4-FFF2-40B4-BE49-F238E27FC236}">
                  <a16:creationId xmlns:a16="http://schemas.microsoft.com/office/drawing/2014/main" id="{A2C6F23D-35CC-73F5-4626-0AFDD1FFB9DF}"/>
                </a:ext>
              </a:extLst>
            </p:cNvPr>
            <p:cNvSpPr/>
            <p:nvPr/>
          </p:nvSpPr>
          <p:spPr>
            <a:xfrm rot="2705371">
              <a:off x="3276592" y="4361450"/>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5" name="Flowchart: Connector 161">
              <a:extLst>
                <a:ext uri="{FF2B5EF4-FFF2-40B4-BE49-F238E27FC236}">
                  <a16:creationId xmlns:a16="http://schemas.microsoft.com/office/drawing/2014/main" id="{815699E4-0079-D523-9035-DD22D792702A}"/>
                </a:ext>
              </a:extLst>
            </p:cNvPr>
            <p:cNvSpPr/>
            <p:nvPr/>
          </p:nvSpPr>
          <p:spPr>
            <a:xfrm rot="2705371">
              <a:off x="2632256" y="4357880"/>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6" name="Flowchart: Connector 166">
              <a:extLst>
                <a:ext uri="{FF2B5EF4-FFF2-40B4-BE49-F238E27FC236}">
                  <a16:creationId xmlns:a16="http://schemas.microsoft.com/office/drawing/2014/main" id="{671A6982-9848-1F58-B083-23130015730D}"/>
                </a:ext>
              </a:extLst>
            </p:cNvPr>
            <p:cNvSpPr/>
            <p:nvPr/>
          </p:nvSpPr>
          <p:spPr>
            <a:xfrm rot="2705371">
              <a:off x="3603123" y="340504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7" name="Flowchart: Connector 167">
              <a:extLst>
                <a:ext uri="{FF2B5EF4-FFF2-40B4-BE49-F238E27FC236}">
                  <a16:creationId xmlns:a16="http://schemas.microsoft.com/office/drawing/2014/main" id="{864CC2BA-4DC7-C04F-4166-28278711FEA5}"/>
                </a:ext>
              </a:extLst>
            </p:cNvPr>
            <p:cNvSpPr/>
            <p:nvPr/>
          </p:nvSpPr>
          <p:spPr>
            <a:xfrm rot="2705371">
              <a:off x="4249583" y="40667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8" name="Flowchart: Connector 169">
              <a:extLst>
                <a:ext uri="{FF2B5EF4-FFF2-40B4-BE49-F238E27FC236}">
                  <a16:creationId xmlns:a16="http://schemas.microsoft.com/office/drawing/2014/main" id="{8D988B1E-09A6-C035-AC4D-CBF8E6376DE3}"/>
                </a:ext>
              </a:extLst>
            </p:cNvPr>
            <p:cNvSpPr/>
            <p:nvPr/>
          </p:nvSpPr>
          <p:spPr>
            <a:xfrm rot="2705371">
              <a:off x="3602112" y="4036293"/>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49" name="Flowchart: Connector 170">
              <a:extLst>
                <a:ext uri="{FF2B5EF4-FFF2-40B4-BE49-F238E27FC236}">
                  <a16:creationId xmlns:a16="http://schemas.microsoft.com/office/drawing/2014/main" id="{4B641FF8-F77D-B321-724D-CB8213C79A0D}"/>
                </a:ext>
              </a:extLst>
            </p:cNvPr>
            <p:cNvSpPr/>
            <p:nvPr/>
          </p:nvSpPr>
          <p:spPr>
            <a:xfrm rot="2705371">
              <a:off x="4247583" y="4699302"/>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50" name="Flowchart: Connector 172">
              <a:extLst>
                <a:ext uri="{FF2B5EF4-FFF2-40B4-BE49-F238E27FC236}">
                  <a16:creationId xmlns:a16="http://schemas.microsoft.com/office/drawing/2014/main" id="{248E3759-5EDB-0664-9D50-9B517B5AB215}"/>
                </a:ext>
              </a:extLst>
            </p:cNvPr>
            <p:cNvSpPr/>
            <p:nvPr/>
          </p:nvSpPr>
          <p:spPr>
            <a:xfrm rot="2705371">
              <a:off x="2950870" y="4685504"/>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51" name="Flowchart: Connector 174">
              <a:extLst>
                <a:ext uri="{FF2B5EF4-FFF2-40B4-BE49-F238E27FC236}">
                  <a16:creationId xmlns:a16="http://schemas.microsoft.com/office/drawing/2014/main" id="{19E0FB0D-355F-FF73-1ED1-CE4EBB728815}"/>
                </a:ext>
              </a:extLst>
            </p:cNvPr>
            <p:cNvSpPr/>
            <p:nvPr/>
          </p:nvSpPr>
          <p:spPr>
            <a:xfrm rot="2705371">
              <a:off x="2950277" y="4040525"/>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52" name="Rectangle 351">
              <a:extLst>
                <a:ext uri="{FF2B5EF4-FFF2-40B4-BE49-F238E27FC236}">
                  <a16:creationId xmlns:a16="http://schemas.microsoft.com/office/drawing/2014/main" id="{A27C4519-5066-652C-4C1A-ED08B2AD40B2}"/>
                </a:ext>
              </a:extLst>
            </p:cNvPr>
            <p:cNvSpPr/>
            <p:nvPr/>
          </p:nvSpPr>
          <p:spPr>
            <a:xfrm rot="2705371">
              <a:off x="2202207" y="2301063"/>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3" name="Rectangle 352">
              <a:extLst>
                <a:ext uri="{FF2B5EF4-FFF2-40B4-BE49-F238E27FC236}">
                  <a16:creationId xmlns:a16="http://schemas.microsoft.com/office/drawing/2014/main" id="{7BDB577F-03BD-0A17-A5CC-12407E6F46DC}"/>
                </a:ext>
              </a:extLst>
            </p:cNvPr>
            <p:cNvSpPr/>
            <p:nvPr/>
          </p:nvSpPr>
          <p:spPr>
            <a:xfrm rot="2705371">
              <a:off x="2524991" y="2624857"/>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4" name="Rectangle 353">
              <a:extLst>
                <a:ext uri="{FF2B5EF4-FFF2-40B4-BE49-F238E27FC236}">
                  <a16:creationId xmlns:a16="http://schemas.microsoft.com/office/drawing/2014/main" id="{79DFF734-E8E8-A4C0-0C7A-B41BF5BA3B41}"/>
                </a:ext>
              </a:extLst>
            </p:cNvPr>
            <p:cNvSpPr/>
            <p:nvPr/>
          </p:nvSpPr>
          <p:spPr>
            <a:xfrm rot="2705371">
              <a:off x="2847775" y="2948651"/>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5" name="Rectangle 354">
              <a:extLst>
                <a:ext uri="{FF2B5EF4-FFF2-40B4-BE49-F238E27FC236}">
                  <a16:creationId xmlns:a16="http://schemas.microsoft.com/office/drawing/2014/main" id="{59418B5F-0B55-87A5-A6A2-63F235775011}"/>
                </a:ext>
              </a:extLst>
            </p:cNvPr>
            <p:cNvSpPr/>
            <p:nvPr/>
          </p:nvSpPr>
          <p:spPr>
            <a:xfrm rot="2705371">
              <a:off x="1878413" y="2623847"/>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6" name="Rectangle 355">
              <a:extLst>
                <a:ext uri="{FF2B5EF4-FFF2-40B4-BE49-F238E27FC236}">
                  <a16:creationId xmlns:a16="http://schemas.microsoft.com/office/drawing/2014/main" id="{84E4C2BB-ECFF-674E-49E4-78154F8CCF7D}"/>
                </a:ext>
              </a:extLst>
            </p:cNvPr>
            <p:cNvSpPr/>
            <p:nvPr/>
          </p:nvSpPr>
          <p:spPr>
            <a:xfrm rot="2705371">
              <a:off x="2201197" y="2947641"/>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7" name="Rectangle 356">
              <a:extLst>
                <a:ext uri="{FF2B5EF4-FFF2-40B4-BE49-F238E27FC236}">
                  <a16:creationId xmlns:a16="http://schemas.microsoft.com/office/drawing/2014/main" id="{561CF143-DB49-9F1F-7D7A-AA1E536F90D1}"/>
                </a:ext>
              </a:extLst>
            </p:cNvPr>
            <p:cNvSpPr/>
            <p:nvPr/>
          </p:nvSpPr>
          <p:spPr>
            <a:xfrm rot="2705371">
              <a:off x="2523981" y="3271435"/>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8" name="Rectangle 357">
              <a:extLst>
                <a:ext uri="{FF2B5EF4-FFF2-40B4-BE49-F238E27FC236}">
                  <a16:creationId xmlns:a16="http://schemas.microsoft.com/office/drawing/2014/main" id="{91167033-21B4-DD82-FF30-5139BE5187EC}"/>
                </a:ext>
              </a:extLst>
            </p:cNvPr>
            <p:cNvSpPr/>
            <p:nvPr/>
          </p:nvSpPr>
          <p:spPr>
            <a:xfrm rot="2705371">
              <a:off x="2201789" y="3592621"/>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9" name="Rectangle 358">
              <a:extLst>
                <a:ext uri="{FF2B5EF4-FFF2-40B4-BE49-F238E27FC236}">
                  <a16:creationId xmlns:a16="http://schemas.microsoft.com/office/drawing/2014/main" id="{115E5994-3FD4-D7C7-8574-DC4531BA09E1}"/>
                </a:ext>
              </a:extLst>
            </p:cNvPr>
            <p:cNvSpPr/>
            <p:nvPr/>
          </p:nvSpPr>
          <p:spPr>
            <a:xfrm rot="2705371">
              <a:off x="1879598" y="3913807"/>
              <a:ext cx="457200" cy="457200"/>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0" name="Flowchart: Connector 153">
              <a:extLst>
                <a:ext uri="{FF2B5EF4-FFF2-40B4-BE49-F238E27FC236}">
                  <a16:creationId xmlns:a16="http://schemas.microsoft.com/office/drawing/2014/main" id="{AFA5817F-8CF4-CC20-0686-A3E4C24A1DF6}"/>
                </a:ext>
              </a:extLst>
            </p:cNvPr>
            <p:cNvSpPr/>
            <p:nvPr/>
          </p:nvSpPr>
          <p:spPr>
            <a:xfrm rot="2705371">
              <a:off x="1991824" y="1770677"/>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1" name="Flowchart: Connector 154">
              <a:extLst>
                <a:ext uri="{FF2B5EF4-FFF2-40B4-BE49-F238E27FC236}">
                  <a16:creationId xmlns:a16="http://schemas.microsoft.com/office/drawing/2014/main" id="{D1262563-B2B1-CD9E-1137-6937C050675A}"/>
                </a:ext>
              </a:extLst>
            </p:cNvPr>
            <p:cNvSpPr/>
            <p:nvPr/>
          </p:nvSpPr>
          <p:spPr>
            <a:xfrm rot="2705371">
              <a:off x="2637392" y="2418265"/>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2" name="Flowchart: Connector 155">
              <a:extLst>
                <a:ext uri="{FF2B5EF4-FFF2-40B4-BE49-F238E27FC236}">
                  <a16:creationId xmlns:a16="http://schemas.microsoft.com/office/drawing/2014/main" id="{5AD41CDF-78CF-3062-18E3-15F4451C1753}"/>
                </a:ext>
              </a:extLst>
            </p:cNvPr>
            <p:cNvSpPr/>
            <p:nvPr/>
          </p:nvSpPr>
          <p:spPr>
            <a:xfrm rot="2705371">
              <a:off x="3285363" y="3063456"/>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3" name="Flowchart: Connector 156">
              <a:extLst>
                <a:ext uri="{FF2B5EF4-FFF2-40B4-BE49-F238E27FC236}">
                  <a16:creationId xmlns:a16="http://schemas.microsoft.com/office/drawing/2014/main" id="{8102F1F1-2FD7-5E2D-11CC-48BAFAC601F6}"/>
                </a:ext>
              </a:extLst>
            </p:cNvPr>
            <p:cNvSpPr/>
            <p:nvPr/>
          </p:nvSpPr>
          <p:spPr>
            <a:xfrm rot="2705371">
              <a:off x="1988123" y="240493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4" name="Flowchart: Connector 157">
              <a:extLst>
                <a:ext uri="{FF2B5EF4-FFF2-40B4-BE49-F238E27FC236}">
                  <a16:creationId xmlns:a16="http://schemas.microsoft.com/office/drawing/2014/main" id="{308206F7-48A0-D509-DB3D-1A8A1A7FBFEC}"/>
                </a:ext>
              </a:extLst>
            </p:cNvPr>
            <p:cNvSpPr/>
            <p:nvPr/>
          </p:nvSpPr>
          <p:spPr>
            <a:xfrm rot="2705371">
              <a:off x="2641190" y="306004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5" name="Flowchart: Connector 159">
              <a:extLst>
                <a:ext uri="{FF2B5EF4-FFF2-40B4-BE49-F238E27FC236}">
                  <a16:creationId xmlns:a16="http://schemas.microsoft.com/office/drawing/2014/main" id="{BC618098-5CA0-42F9-51C0-58A045E00F9F}"/>
                </a:ext>
              </a:extLst>
            </p:cNvPr>
            <p:cNvSpPr/>
            <p:nvPr/>
          </p:nvSpPr>
          <p:spPr>
            <a:xfrm rot="2705371">
              <a:off x="1988077" y="305088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6" name="Flowchart: Connector 160">
              <a:extLst>
                <a:ext uri="{FF2B5EF4-FFF2-40B4-BE49-F238E27FC236}">
                  <a16:creationId xmlns:a16="http://schemas.microsoft.com/office/drawing/2014/main" id="{97F6BCA8-1557-067D-B08D-42A01F3C1DEE}"/>
                </a:ext>
              </a:extLst>
            </p:cNvPr>
            <p:cNvSpPr/>
            <p:nvPr/>
          </p:nvSpPr>
          <p:spPr>
            <a:xfrm rot="2705371">
              <a:off x="2640981" y="370582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7" name="Flowchart: Connector 162">
              <a:extLst>
                <a:ext uri="{FF2B5EF4-FFF2-40B4-BE49-F238E27FC236}">
                  <a16:creationId xmlns:a16="http://schemas.microsoft.com/office/drawing/2014/main" id="{DFDBD29A-DEBC-986B-0A8E-96B173E78B47}"/>
                </a:ext>
              </a:extLst>
            </p:cNvPr>
            <p:cNvSpPr/>
            <p:nvPr/>
          </p:nvSpPr>
          <p:spPr>
            <a:xfrm rot="2705371">
              <a:off x="1996808" y="370242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8" name="Flowchart: Connector 165">
              <a:extLst>
                <a:ext uri="{FF2B5EF4-FFF2-40B4-BE49-F238E27FC236}">
                  <a16:creationId xmlns:a16="http://schemas.microsoft.com/office/drawing/2014/main" id="{353F1A31-7F41-52F3-7EE8-03B75FCBA8A3}"/>
                </a:ext>
              </a:extLst>
            </p:cNvPr>
            <p:cNvSpPr/>
            <p:nvPr/>
          </p:nvSpPr>
          <p:spPr>
            <a:xfrm rot="2705371">
              <a:off x="1991790" y="435299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69" name="Flowchart: Connector 166">
              <a:extLst>
                <a:ext uri="{FF2B5EF4-FFF2-40B4-BE49-F238E27FC236}">
                  <a16:creationId xmlns:a16="http://schemas.microsoft.com/office/drawing/2014/main" id="{20BD5545-3AA2-EF3D-E8DD-C8DD17F61157}"/>
                </a:ext>
              </a:extLst>
            </p:cNvPr>
            <p:cNvSpPr/>
            <p:nvPr/>
          </p:nvSpPr>
          <p:spPr>
            <a:xfrm rot="2705371">
              <a:off x="2314608" y="2094471"/>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0" name="Flowchart: Connector 167">
              <a:extLst>
                <a:ext uri="{FF2B5EF4-FFF2-40B4-BE49-F238E27FC236}">
                  <a16:creationId xmlns:a16="http://schemas.microsoft.com/office/drawing/2014/main" id="{44AB4EB2-2BDF-695B-0A1D-6C7607F92AE0}"/>
                </a:ext>
              </a:extLst>
            </p:cNvPr>
            <p:cNvSpPr/>
            <p:nvPr/>
          </p:nvSpPr>
          <p:spPr>
            <a:xfrm rot="2705371">
              <a:off x="2961068" y="2756167"/>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1" name="Flowchart: Connector 169">
              <a:extLst>
                <a:ext uri="{FF2B5EF4-FFF2-40B4-BE49-F238E27FC236}">
                  <a16:creationId xmlns:a16="http://schemas.microsoft.com/office/drawing/2014/main" id="{50057399-F2EF-797B-CBFC-7A61C1AEF5CB}"/>
                </a:ext>
              </a:extLst>
            </p:cNvPr>
            <p:cNvSpPr/>
            <p:nvPr/>
          </p:nvSpPr>
          <p:spPr>
            <a:xfrm rot="2705371">
              <a:off x="2313598" y="2725724"/>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2" name="Flowchart: Connector 170">
              <a:extLst>
                <a:ext uri="{FF2B5EF4-FFF2-40B4-BE49-F238E27FC236}">
                  <a16:creationId xmlns:a16="http://schemas.microsoft.com/office/drawing/2014/main" id="{A9DE5F6A-6D06-8ADE-C7A8-43AACE4AF10A}"/>
                </a:ext>
              </a:extLst>
            </p:cNvPr>
            <p:cNvSpPr/>
            <p:nvPr/>
          </p:nvSpPr>
          <p:spPr>
            <a:xfrm rot="2705371">
              <a:off x="2959068" y="3388733"/>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3" name="Flowchart: Connector 173">
              <a:extLst>
                <a:ext uri="{FF2B5EF4-FFF2-40B4-BE49-F238E27FC236}">
                  <a16:creationId xmlns:a16="http://schemas.microsoft.com/office/drawing/2014/main" id="{50EB10B8-76F6-6925-2ED3-ED62F8BAD008}"/>
                </a:ext>
              </a:extLst>
            </p:cNvPr>
            <p:cNvSpPr/>
            <p:nvPr/>
          </p:nvSpPr>
          <p:spPr>
            <a:xfrm rot="2705371">
              <a:off x="2310794" y="403341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4" name="Flowchart: Connector 174">
              <a:extLst>
                <a:ext uri="{FF2B5EF4-FFF2-40B4-BE49-F238E27FC236}">
                  <a16:creationId xmlns:a16="http://schemas.microsoft.com/office/drawing/2014/main" id="{0F1CC581-23A9-6BDE-C4B2-E51A0A6A4409}"/>
                </a:ext>
              </a:extLst>
            </p:cNvPr>
            <p:cNvSpPr/>
            <p:nvPr/>
          </p:nvSpPr>
          <p:spPr>
            <a:xfrm rot="2705371">
              <a:off x="1661762" y="272995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5" name="Flowchart: Connector 175">
              <a:extLst>
                <a:ext uri="{FF2B5EF4-FFF2-40B4-BE49-F238E27FC236}">
                  <a16:creationId xmlns:a16="http://schemas.microsoft.com/office/drawing/2014/main" id="{D973D291-9F82-258F-B766-7E07E7687A70}"/>
                </a:ext>
              </a:extLst>
            </p:cNvPr>
            <p:cNvSpPr/>
            <p:nvPr/>
          </p:nvSpPr>
          <p:spPr>
            <a:xfrm rot="2705371">
              <a:off x="2313244" y="338508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76" name="Flowchart: Connector 177">
              <a:extLst>
                <a:ext uri="{FF2B5EF4-FFF2-40B4-BE49-F238E27FC236}">
                  <a16:creationId xmlns:a16="http://schemas.microsoft.com/office/drawing/2014/main" id="{9DCF131D-35BA-241D-A300-3E0EC770D66D}"/>
                </a:ext>
              </a:extLst>
            </p:cNvPr>
            <p:cNvSpPr/>
            <p:nvPr/>
          </p:nvSpPr>
          <p:spPr>
            <a:xfrm rot="2705371">
              <a:off x="1675607" y="4037618"/>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377" name="Rounded Rectangular Callout 10">
            <a:extLst>
              <a:ext uri="{FF2B5EF4-FFF2-40B4-BE49-F238E27FC236}">
                <a16:creationId xmlns:a16="http://schemas.microsoft.com/office/drawing/2014/main" id="{1CC05963-FDC0-57AD-C47E-6016DCD3B3E8}"/>
              </a:ext>
            </a:extLst>
          </p:cNvPr>
          <p:cNvSpPr/>
          <p:nvPr/>
        </p:nvSpPr>
        <p:spPr>
          <a:xfrm>
            <a:off x="57570" y="4603527"/>
            <a:ext cx="2297057" cy="96666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Regular</a:t>
            </a:r>
          </a:p>
          <a:p>
            <a:pPr algn="ctr"/>
            <a:r>
              <a:rPr lang="en-US" sz="2800" kern="0" dirty="0">
                <a:solidFill>
                  <a:srgbClr val="4472C4">
                    <a:lumMod val="50000"/>
                  </a:srgbClr>
                </a:solidFill>
                <a:ea typeface="Cambria Math" panose="02040503050406030204" pitchFamily="18" charset="0"/>
                <a:cs typeface="Calibri" panose="020F0502020204030204" pitchFamily="34" charset="0"/>
              </a:rPr>
              <a:t>Surface Code</a:t>
            </a:r>
          </a:p>
        </p:txBody>
      </p:sp>
      <p:sp>
        <p:nvSpPr>
          <p:cNvPr id="378" name="Rounded Rectangular Callout 10">
            <a:extLst>
              <a:ext uri="{FF2B5EF4-FFF2-40B4-BE49-F238E27FC236}">
                <a16:creationId xmlns:a16="http://schemas.microsoft.com/office/drawing/2014/main" id="{955817B1-03D9-35F5-7669-E58C21169247}"/>
              </a:ext>
            </a:extLst>
          </p:cNvPr>
          <p:cNvSpPr/>
          <p:nvPr/>
        </p:nvSpPr>
        <p:spPr>
          <a:xfrm>
            <a:off x="5343707" y="4602260"/>
            <a:ext cx="2297057" cy="96666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Rotated</a:t>
            </a:r>
          </a:p>
          <a:p>
            <a:pPr algn="ctr"/>
            <a:r>
              <a:rPr lang="en-US" sz="2800" kern="0" dirty="0">
                <a:solidFill>
                  <a:srgbClr val="4472C4">
                    <a:lumMod val="50000"/>
                  </a:srgbClr>
                </a:solidFill>
                <a:ea typeface="Cambria Math" panose="02040503050406030204" pitchFamily="18" charset="0"/>
                <a:cs typeface="Calibri" panose="020F0502020204030204" pitchFamily="34" charset="0"/>
              </a:rPr>
              <a:t>Surface Code</a:t>
            </a:r>
          </a:p>
        </p:txBody>
      </p:sp>
      <p:sp>
        <p:nvSpPr>
          <p:cNvPr id="379" name="Rounded Rectangular Callout 10">
            <a:extLst>
              <a:ext uri="{FF2B5EF4-FFF2-40B4-BE49-F238E27FC236}">
                <a16:creationId xmlns:a16="http://schemas.microsoft.com/office/drawing/2014/main" id="{04E860E7-38A5-3C1A-D1D4-99856A6B741A}"/>
              </a:ext>
            </a:extLst>
          </p:cNvPr>
          <p:cNvSpPr/>
          <p:nvPr/>
        </p:nvSpPr>
        <p:spPr>
          <a:xfrm>
            <a:off x="45591" y="5611197"/>
            <a:ext cx="2297057" cy="518223"/>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Distance = 3</a:t>
            </a:r>
          </a:p>
        </p:txBody>
      </p:sp>
      <p:sp>
        <p:nvSpPr>
          <p:cNvPr id="380" name="Rounded Rectangular Callout 10">
            <a:extLst>
              <a:ext uri="{FF2B5EF4-FFF2-40B4-BE49-F238E27FC236}">
                <a16:creationId xmlns:a16="http://schemas.microsoft.com/office/drawing/2014/main" id="{7C60E6C3-A355-4478-9E4F-90C8ADEDE615}"/>
              </a:ext>
            </a:extLst>
          </p:cNvPr>
          <p:cNvSpPr/>
          <p:nvPr/>
        </p:nvSpPr>
        <p:spPr>
          <a:xfrm>
            <a:off x="5325601" y="5611197"/>
            <a:ext cx="2297057" cy="518223"/>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Distance = 3</a:t>
            </a:r>
          </a:p>
        </p:txBody>
      </p:sp>
      <p:sp>
        <p:nvSpPr>
          <p:cNvPr id="381" name="Rounded Rectangular Callout 10">
            <a:extLst>
              <a:ext uri="{FF2B5EF4-FFF2-40B4-BE49-F238E27FC236}">
                <a16:creationId xmlns:a16="http://schemas.microsoft.com/office/drawing/2014/main" id="{75BB31E1-0D32-4A18-94C0-DF6E75622523}"/>
              </a:ext>
            </a:extLst>
          </p:cNvPr>
          <p:cNvSpPr/>
          <p:nvPr/>
        </p:nvSpPr>
        <p:spPr>
          <a:xfrm>
            <a:off x="8791778" y="5605598"/>
            <a:ext cx="2297057" cy="518223"/>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Distance = 5</a:t>
            </a:r>
          </a:p>
        </p:txBody>
      </p:sp>
      <p:cxnSp>
        <p:nvCxnSpPr>
          <p:cNvPr id="382" name="Straight Arrow Connector 381">
            <a:extLst>
              <a:ext uri="{FF2B5EF4-FFF2-40B4-BE49-F238E27FC236}">
                <a16:creationId xmlns:a16="http://schemas.microsoft.com/office/drawing/2014/main" id="{BEE72A5A-939D-6048-9991-8FD976403B03}"/>
              </a:ext>
            </a:extLst>
          </p:cNvPr>
          <p:cNvCxnSpPr>
            <a:cxnSpLocks/>
            <a:stCxn id="377" idx="3"/>
            <a:endCxn id="378" idx="1"/>
          </p:cNvCxnSpPr>
          <p:nvPr/>
        </p:nvCxnSpPr>
        <p:spPr>
          <a:xfrm flipV="1">
            <a:off x="2354627" y="5085591"/>
            <a:ext cx="2989080" cy="1267"/>
          </a:xfrm>
          <a:prstGeom prst="straightConnector1">
            <a:avLst/>
          </a:prstGeom>
          <a:noFill/>
          <a:ln w="25400" cap="flat" cmpd="sng" algn="ctr">
            <a:solidFill>
              <a:srgbClr val="002050"/>
            </a:solidFill>
            <a:prstDash val="solid"/>
            <a:headEnd type="none"/>
            <a:tailEnd type="triangle" w="lg" len="lg"/>
          </a:ln>
          <a:effectLst/>
        </p:spPr>
      </p:cxnSp>
      <p:sp>
        <p:nvSpPr>
          <p:cNvPr id="383" name="Lightning Bolt 382">
            <a:extLst>
              <a:ext uri="{FF2B5EF4-FFF2-40B4-BE49-F238E27FC236}">
                <a16:creationId xmlns:a16="http://schemas.microsoft.com/office/drawing/2014/main" id="{431FE745-DC05-185A-4F65-F5187658751A}"/>
              </a:ext>
            </a:extLst>
          </p:cNvPr>
          <p:cNvSpPr/>
          <p:nvPr/>
        </p:nvSpPr>
        <p:spPr bwMode="auto">
          <a:xfrm rot="5107526">
            <a:off x="9224809" y="2827340"/>
            <a:ext cx="347916" cy="370400"/>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Calibri" panose="020F0502020204030204" pitchFamily="34" charset="0"/>
            </a:endParaRPr>
          </a:p>
        </p:txBody>
      </p:sp>
      <p:sp>
        <p:nvSpPr>
          <p:cNvPr id="384" name="Flowchart: Connector 169">
            <a:extLst>
              <a:ext uri="{FF2B5EF4-FFF2-40B4-BE49-F238E27FC236}">
                <a16:creationId xmlns:a16="http://schemas.microsoft.com/office/drawing/2014/main" id="{80978C8A-ABF3-D162-D035-B42C66D6BEB7}"/>
              </a:ext>
            </a:extLst>
          </p:cNvPr>
          <p:cNvSpPr/>
          <p:nvPr/>
        </p:nvSpPr>
        <p:spPr>
          <a:xfrm>
            <a:off x="8791778" y="2755688"/>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85" name="Flowchart: Connector 169">
            <a:extLst>
              <a:ext uri="{FF2B5EF4-FFF2-40B4-BE49-F238E27FC236}">
                <a16:creationId xmlns:a16="http://schemas.microsoft.com/office/drawing/2014/main" id="{88E22946-8D75-BE74-67AD-C76C9E9BAB26}"/>
              </a:ext>
            </a:extLst>
          </p:cNvPr>
          <p:cNvSpPr/>
          <p:nvPr/>
        </p:nvSpPr>
        <p:spPr>
          <a:xfrm>
            <a:off x="9446951" y="3430730"/>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86" name="Lightning Bolt 385">
            <a:extLst>
              <a:ext uri="{FF2B5EF4-FFF2-40B4-BE49-F238E27FC236}">
                <a16:creationId xmlns:a16="http://schemas.microsoft.com/office/drawing/2014/main" id="{A70DEBC0-4CCA-F2C7-52B2-683342CBB467}"/>
              </a:ext>
            </a:extLst>
          </p:cNvPr>
          <p:cNvSpPr/>
          <p:nvPr/>
        </p:nvSpPr>
        <p:spPr bwMode="auto">
          <a:xfrm rot="5107526">
            <a:off x="9854436" y="3510427"/>
            <a:ext cx="347916" cy="370400"/>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Calibri" panose="020F0502020204030204" pitchFamily="34" charset="0"/>
            </a:endParaRPr>
          </a:p>
        </p:txBody>
      </p:sp>
      <p:sp>
        <p:nvSpPr>
          <p:cNvPr id="387" name="Flowchart: Connector 169">
            <a:extLst>
              <a:ext uri="{FF2B5EF4-FFF2-40B4-BE49-F238E27FC236}">
                <a16:creationId xmlns:a16="http://schemas.microsoft.com/office/drawing/2014/main" id="{038655BE-500A-44BB-E6E3-9E4596CAF87B}"/>
              </a:ext>
            </a:extLst>
          </p:cNvPr>
          <p:cNvSpPr/>
          <p:nvPr/>
        </p:nvSpPr>
        <p:spPr>
          <a:xfrm>
            <a:off x="10083480" y="4066833"/>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388" name="Straight Connector 387">
            <a:extLst>
              <a:ext uri="{FF2B5EF4-FFF2-40B4-BE49-F238E27FC236}">
                <a16:creationId xmlns:a16="http://schemas.microsoft.com/office/drawing/2014/main" id="{CF63F86F-C5B7-EE89-9EC5-74DB10B5C296}"/>
              </a:ext>
            </a:extLst>
          </p:cNvPr>
          <p:cNvCxnSpPr>
            <a:cxnSpLocks/>
            <a:stCxn id="385" idx="1"/>
            <a:endCxn id="384" idx="5"/>
          </p:cNvCxnSpPr>
          <p:nvPr/>
        </p:nvCxnSpPr>
        <p:spPr>
          <a:xfrm flipH="1" flipV="1">
            <a:off x="8986900" y="2950810"/>
            <a:ext cx="493529" cy="513398"/>
          </a:xfrm>
          <a:prstGeom prst="line">
            <a:avLst/>
          </a:prstGeom>
          <a:noFill/>
          <a:ln w="63500" cap="flat" cmpd="sng" algn="ctr">
            <a:solidFill>
              <a:srgbClr val="C00000"/>
            </a:solidFill>
            <a:prstDash val="solid"/>
            <a:miter lim="800000"/>
          </a:ln>
          <a:effectLst/>
        </p:spPr>
      </p:cxnSp>
      <p:cxnSp>
        <p:nvCxnSpPr>
          <p:cNvPr id="389" name="Straight Connector 388">
            <a:extLst>
              <a:ext uri="{FF2B5EF4-FFF2-40B4-BE49-F238E27FC236}">
                <a16:creationId xmlns:a16="http://schemas.microsoft.com/office/drawing/2014/main" id="{5535CB2E-20C7-8CDD-9319-2E15E3203151}"/>
              </a:ext>
            </a:extLst>
          </p:cNvPr>
          <p:cNvCxnSpPr>
            <a:cxnSpLocks/>
          </p:cNvCxnSpPr>
          <p:nvPr/>
        </p:nvCxnSpPr>
        <p:spPr>
          <a:xfrm flipH="1" flipV="1">
            <a:off x="9618229" y="3615278"/>
            <a:ext cx="493529" cy="506346"/>
          </a:xfrm>
          <a:prstGeom prst="line">
            <a:avLst/>
          </a:prstGeom>
          <a:noFill/>
          <a:ln w="63500" cap="flat" cmpd="sng" algn="ctr">
            <a:solidFill>
              <a:srgbClr val="C00000"/>
            </a:solidFill>
            <a:prstDash val="solid"/>
            <a:miter lim="800000"/>
          </a:ln>
          <a:effectLst/>
        </p:spPr>
      </p:cxnSp>
      <p:sp>
        <p:nvSpPr>
          <p:cNvPr id="390" name="TextBox 389">
            <a:extLst>
              <a:ext uri="{FF2B5EF4-FFF2-40B4-BE49-F238E27FC236}">
                <a16:creationId xmlns:a16="http://schemas.microsoft.com/office/drawing/2014/main" id="{6C61BB9D-E9DE-B094-6742-92E88A693340}"/>
              </a:ext>
            </a:extLst>
          </p:cNvPr>
          <p:cNvSpPr txBox="1"/>
          <p:nvPr/>
        </p:nvSpPr>
        <p:spPr>
          <a:xfrm>
            <a:off x="279489" y="1481397"/>
            <a:ext cx="1683109" cy="830997"/>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400" kern="0">
                <a:solidFill>
                  <a:schemeClr val="accent1">
                    <a:lumMod val="50000"/>
                  </a:schemeClr>
                </a:solidFill>
                <a:latin typeface="Calibri" panose="020F0502020204030204" pitchFamily="34" charset="0"/>
                <a:ea typeface="Cambria Math" panose="02040503050406030204" pitchFamily="18" charset="0"/>
                <a:cs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Cambria Math" panose="02040503050406030204" pitchFamily="18" charset="0"/>
                <a:cs typeface="Calibri" panose="020F0502020204030204" pitchFamily="34" charset="0"/>
              </a:rPr>
              <a:t>Logical Qubit</a:t>
            </a:r>
          </a:p>
        </p:txBody>
      </p:sp>
    </p:spTree>
    <p:extLst>
      <p:ext uri="{BB962C8B-B14F-4D97-AF65-F5344CB8AC3E}">
        <p14:creationId xmlns:p14="http://schemas.microsoft.com/office/powerpoint/2010/main" val="12300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2"/>
                                        </p:tgtEl>
                                        <p:attrNameLst>
                                          <p:attrName>style.visibility</p:attrName>
                                        </p:attrNameLst>
                                      </p:cBhvr>
                                      <p:to>
                                        <p:strVal val="visible"/>
                                      </p:to>
                                    </p:set>
                                  </p:childTnLst>
                                </p:cTn>
                              </p:par>
                              <p:par>
                                <p:cTn id="69" presetID="1" presetClass="entr" presetSubtype="0" fill="hold" nodeType="withEffect">
                                  <p:stCondLst>
                                    <p:cond delay="500"/>
                                  </p:stCondLst>
                                  <p:childTnLst>
                                    <p:set>
                                      <p:cBhvr>
                                        <p:cTn id="70" dur="1" fill="hold">
                                          <p:stCondLst>
                                            <p:cond delay="0"/>
                                          </p:stCondLst>
                                        </p:cTn>
                                        <p:tgtEl>
                                          <p:spTgt spid="260"/>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37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8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8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38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8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8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7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2" grpId="0"/>
      <p:bldP spid="244" grpId="0"/>
      <p:bldP spid="245" grpId="0"/>
      <p:bldP spid="247" grpId="0" animBg="1"/>
      <p:bldP spid="248" grpId="0" animBg="1"/>
      <p:bldP spid="249" grpId="0" animBg="1"/>
      <p:bldP spid="252" grpId="0"/>
      <p:bldP spid="253" grpId="0" animBg="1"/>
      <p:bldP spid="254" grpId="0" animBg="1"/>
      <p:bldP spid="257" grpId="0"/>
      <p:bldP spid="258" grpId="0"/>
      <p:bldP spid="259" grpId="0"/>
      <p:bldP spid="377" grpId="0" animBg="1"/>
      <p:bldP spid="378" grpId="0" animBg="1"/>
      <p:bldP spid="379" grpId="0" animBg="1"/>
      <p:bldP spid="380" grpId="0" animBg="1"/>
      <p:bldP spid="381" grpId="0" animBg="1"/>
      <p:bldP spid="383" grpId="0" animBg="1"/>
      <p:bldP spid="384" grpId="0" animBg="1"/>
      <p:bldP spid="385" grpId="0" animBg="1"/>
      <p:bldP spid="385" grpId="1" animBg="1"/>
      <p:bldP spid="386" grpId="0" animBg="1"/>
      <p:bldP spid="387" grpId="0" animBg="1"/>
      <p:bldP spid="3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How To Decode Errors?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The</a:t>
            </a:r>
            <a:r>
              <a:rPr lang="en-US" dirty="0"/>
              <a:t>re are other approaches to decode errors as well</a:t>
            </a: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422" name="TextBox 421">
            <a:extLst>
              <a:ext uri="{FF2B5EF4-FFF2-40B4-BE49-F238E27FC236}">
                <a16:creationId xmlns:a16="http://schemas.microsoft.com/office/drawing/2014/main" id="{FBB11E66-A7FD-8CF1-73C9-5A9EF1385DD5}"/>
              </a:ext>
            </a:extLst>
          </p:cNvPr>
          <p:cNvSpPr txBox="1"/>
          <p:nvPr/>
        </p:nvSpPr>
        <p:spPr>
          <a:xfrm>
            <a:off x="883" y="1079711"/>
            <a:ext cx="12191117" cy="523220"/>
          </a:xfrm>
          <a:prstGeom prst="rect">
            <a:avLst/>
          </a:prstGeom>
          <a:noFill/>
        </p:spPr>
        <p:txBody>
          <a:bodyPr wrap="square" rtlCol="0">
            <a:spAutoFit/>
          </a:bodyPr>
          <a:lstStyle/>
          <a:p>
            <a:r>
              <a:rPr lang="en-US" sz="2800" dirty="0">
                <a:solidFill>
                  <a:srgbClr val="4472C4">
                    <a:lumMod val="50000"/>
                  </a:srgbClr>
                </a:solidFill>
                <a:cs typeface="Calibri" panose="020F0502020204030204" pitchFamily="34" charset="0"/>
              </a:rPr>
              <a:t>Decoding can be translated into a graph matching problem</a:t>
            </a:r>
          </a:p>
        </p:txBody>
      </p:sp>
      <p:sp>
        <p:nvSpPr>
          <p:cNvPr id="423" name="Rounded Rectangular Callout 10">
            <a:extLst>
              <a:ext uri="{FF2B5EF4-FFF2-40B4-BE49-F238E27FC236}">
                <a16:creationId xmlns:a16="http://schemas.microsoft.com/office/drawing/2014/main" id="{1859B814-9FD8-A2D6-5B39-022D2CF02423}"/>
              </a:ext>
            </a:extLst>
          </p:cNvPr>
          <p:cNvSpPr/>
          <p:nvPr/>
        </p:nvSpPr>
        <p:spPr>
          <a:xfrm>
            <a:off x="859636" y="5246065"/>
            <a:ext cx="2297057" cy="82296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Code</a:t>
            </a:r>
          </a:p>
          <a:p>
            <a:pPr algn="ctr"/>
            <a:r>
              <a:rPr lang="en-US" sz="2800" kern="0" dirty="0">
                <a:solidFill>
                  <a:srgbClr val="4472C4">
                    <a:lumMod val="50000"/>
                  </a:srgbClr>
                </a:solidFill>
                <a:ea typeface="Cambria Math" panose="02040503050406030204" pitchFamily="18" charset="0"/>
                <a:cs typeface="Calibri" panose="020F0502020204030204" pitchFamily="34" charset="0"/>
              </a:rPr>
              <a:t>Lattice</a:t>
            </a:r>
          </a:p>
        </p:txBody>
      </p:sp>
      <p:grpSp>
        <p:nvGrpSpPr>
          <p:cNvPr id="424" name="Group 423">
            <a:extLst>
              <a:ext uri="{FF2B5EF4-FFF2-40B4-BE49-F238E27FC236}">
                <a16:creationId xmlns:a16="http://schemas.microsoft.com/office/drawing/2014/main" id="{83C02C39-18BB-4D7C-E3FA-42FCE7D26FA6}"/>
              </a:ext>
            </a:extLst>
          </p:cNvPr>
          <p:cNvGrpSpPr/>
          <p:nvPr/>
        </p:nvGrpSpPr>
        <p:grpSpPr>
          <a:xfrm rot="2702852">
            <a:off x="802054" y="3064161"/>
            <a:ext cx="2057631" cy="2053011"/>
            <a:chOff x="6701171" y="2310499"/>
            <a:chExt cx="2057631" cy="2053011"/>
          </a:xfrm>
          <a:noFill/>
        </p:grpSpPr>
        <p:sp>
          <p:nvSpPr>
            <p:cNvPr id="425" name="Rectangle 424">
              <a:extLst>
                <a:ext uri="{FF2B5EF4-FFF2-40B4-BE49-F238E27FC236}">
                  <a16:creationId xmlns:a16="http://schemas.microsoft.com/office/drawing/2014/main" id="{28AFEB1A-232F-224C-AB1E-84A22F48FB26}"/>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6" name="Rectangle 425">
              <a:extLst>
                <a:ext uri="{FF2B5EF4-FFF2-40B4-BE49-F238E27FC236}">
                  <a16:creationId xmlns:a16="http://schemas.microsoft.com/office/drawing/2014/main" id="{40A9F74F-A8DB-07F0-31B7-0F344CC6457C}"/>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7" name="Rectangle 426">
              <a:extLst>
                <a:ext uri="{FF2B5EF4-FFF2-40B4-BE49-F238E27FC236}">
                  <a16:creationId xmlns:a16="http://schemas.microsoft.com/office/drawing/2014/main" id="{2E5944E3-1FB7-CA9A-537C-6DA21883B002}"/>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8" name="Rectangle 427">
              <a:extLst>
                <a:ext uri="{FF2B5EF4-FFF2-40B4-BE49-F238E27FC236}">
                  <a16:creationId xmlns:a16="http://schemas.microsoft.com/office/drawing/2014/main" id="{1534FF2B-6DDA-3045-0E6A-019599CB524B}"/>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9" name="Rectangle 428">
              <a:extLst>
                <a:ext uri="{FF2B5EF4-FFF2-40B4-BE49-F238E27FC236}">
                  <a16:creationId xmlns:a16="http://schemas.microsoft.com/office/drawing/2014/main" id="{B7B34021-22E7-C180-5060-AE713FB672DD}"/>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0" name="Rectangle 429">
              <a:extLst>
                <a:ext uri="{FF2B5EF4-FFF2-40B4-BE49-F238E27FC236}">
                  <a16:creationId xmlns:a16="http://schemas.microsoft.com/office/drawing/2014/main" id="{8B8D34A2-A134-4CD0-04F1-2888D54B150F}"/>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1" name="Rectangle 430">
              <a:extLst>
                <a:ext uri="{FF2B5EF4-FFF2-40B4-BE49-F238E27FC236}">
                  <a16:creationId xmlns:a16="http://schemas.microsoft.com/office/drawing/2014/main" id="{A194D641-C7C1-F35E-F597-5C50767024CE}"/>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2" name="Rectangle 431">
              <a:extLst>
                <a:ext uri="{FF2B5EF4-FFF2-40B4-BE49-F238E27FC236}">
                  <a16:creationId xmlns:a16="http://schemas.microsoft.com/office/drawing/2014/main" id="{802CFDED-CCC6-D64E-3FA5-CBBFDB31401D}"/>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3" name="Flowchart: Connector 154">
              <a:extLst>
                <a:ext uri="{FF2B5EF4-FFF2-40B4-BE49-F238E27FC236}">
                  <a16:creationId xmlns:a16="http://schemas.microsoft.com/office/drawing/2014/main" id="{28A622AA-36C1-1A0E-DD9D-68C9E0D56D04}"/>
                </a:ext>
              </a:extLst>
            </p:cNvPr>
            <p:cNvSpPr/>
            <p:nvPr/>
          </p:nvSpPr>
          <p:spPr>
            <a:xfrm>
              <a:off x="7615802" y="231049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34" name="Flowchart: Connector 156">
              <a:extLst>
                <a:ext uri="{FF2B5EF4-FFF2-40B4-BE49-F238E27FC236}">
                  <a16:creationId xmlns:a16="http://schemas.microsoft.com/office/drawing/2014/main" id="{3D6E72F0-5569-E796-C4CE-117A0D1BFB1F}"/>
                </a:ext>
              </a:extLst>
            </p:cNvPr>
            <p:cNvSpPr/>
            <p:nvPr/>
          </p:nvSpPr>
          <p:spPr>
            <a:xfrm>
              <a:off x="7147980" y="276090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35" name="Flowchart: Connector 157">
              <a:extLst>
                <a:ext uri="{FF2B5EF4-FFF2-40B4-BE49-F238E27FC236}">
                  <a16:creationId xmlns:a16="http://schemas.microsoft.com/office/drawing/2014/main" id="{3979804E-46DA-BDF1-2B09-9E6E95144F04}"/>
                </a:ext>
              </a:extLst>
            </p:cNvPr>
            <p:cNvSpPr/>
            <p:nvPr/>
          </p:nvSpPr>
          <p:spPr>
            <a:xfrm>
              <a:off x="8073002" y="276090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36" name="Flowchart: Connector 158">
              <a:extLst>
                <a:ext uri="{FF2B5EF4-FFF2-40B4-BE49-F238E27FC236}">
                  <a16:creationId xmlns:a16="http://schemas.microsoft.com/office/drawing/2014/main" id="{9D181B22-0F36-999C-CFF8-6A26175541DB}"/>
                </a:ext>
              </a:extLst>
            </p:cNvPr>
            <p:cNvSpPr/>
            <p:nvPr/>
          </p:nvSpPr>
          <p:spPr>
            <a:xfrm>
              <a:off x="6701402" y="322489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37" name="Flowchart: Connector 159">
              <a:extLst>
                <a:ext uri="{FF2B5EF4-FFF2-40B4-BE49-F238E27FC236}">
                  <a16:creationId xmlns:a16="http://schemas.microsoft.com/office/drawing/2014/main" id="{BD77C627-B15B-5B4E-E5B3-F93614BAB987}"/>
                </a:ext>
              </a:extLst>
            </p:cNvPr>
            <p:cNvSpPr/>
            <p:nvPr/>
          </p:nvSpPr>
          <p:spPr>
            <a:xfrm>
              <a:off x="7605411" y="321697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38" name="Flowchart: Connector 160">
              <a:extLst>
                <a:ext uri="{FF2B5EF4-FFF2-40B4-BE49-F238E27FC236}">
                  <a16:creationId xmlns:a16="http://schemas.microsoft.com/office/drawing/2014/main" id="{D42B2973-838E-746E-C5BC-0A797FD7ED34}"/>
                </a:ext>
              </a:extLst>
            </p:cNvPr>
            <p:cNvSpPr/>
            <p:nvPr/>
          </p:nvSpPr>
          <p:spPr>
            <a:xfrm>
              <a:off x="8530202" y="321697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39" name="Flowchart: Connector 161">
              <a:extLst>
                <a:ext uri="{FF2B5EF4-FFF2-40B4-BE49-F238E27FC236}">
                  <a16:creationId xmlns:a16="http://schemas.microsoft.com/office/drawing/2014/main" id="{3671714F-A6AF-5D5A-AF76-DD1EF826EDE5}"/>
                </a:ext>
              </a:extLst>
            </p:cNvPr>
            <p:cNvSpPr/>
            <p:nvPr/>
          </p:nvSpPr>
          <p:spPr>
            <a:xfrm>
              <a:off x="7147980" y="367078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0" name="Flowchart: Connector 162">
              <a:extLst>
                <a:ext uri="{FF2B5EF4-FFF2-40B4-BE49-F238E27FC236}">
                  <a16:creationId xmlns:a16="http://schemas.microsoft.com/office/drawing/2014/main" id="{81EC1D87-C81E-CA89-6885-10747134A541}"/>
                </a:ext>
              </a:extLst>
            </p:cNvPr>
            <p:cNvSpPr/>
            <p:nvPr/>
          </p:nvSpPr>
          <p:spPr>
            <a:xfrm>
              <a:off x="8073002" y="367078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1" name="Flowchart: Connector 164">
              <a:extLst>
                <a:ext uri="{FF2B5EF4-FFF2-40B4-BE49-F238E27FC236}">
                  <a16:creationId xmlns:a16="http://schemas.microsoft.com/office/drawing/2014/main" id="{758C8E61-E32C-E649-836E-854348755421}"/>
                </a:ext>
              </a:extLst>
            </p:cNvPr>
            <p:cNvSpPr/>
            <p:nvPr/>
          </p:nvSpPr>
          <p:spPr>
            <a:xfrm>
              <a:off x="7615802" y="413364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2" name="Flowchart: Connector 166">
              <a:extLst>
                <a:ext uri="{FF2B5EF4-FFF2-40B4-BE49-F238E27FC236}">
                  <a16:creationId xmlns:a16="http://schemas.microsoft.com/office/drawing/2014/main" id="{579C78CA-4CD8-CF12-F350-C585DF38C50E}"/>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3" name="Flowchart: Connector 169">
              <a:extLst>
                <a:ext uri="{FF2B5EF4-FFF2-40B4-BE49-F238E27FC236}">
                  <a16:creationId xmlns:a16="http://schemas.microsoft.com/office/drawing/2014/main" id="{A1982BE6-6E59-EE22-7D44-DEEF39B4E9EA}"/>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4" name="Flowchart: Connector 170">
              <a:extLst>
                <a:ext uri="{FF2B5EF4-FFF2-40B4-BE49-F238E27FC236}">
                  <a16:creationId xmlns:a16="http://schemas.microsoft.com/office/drawing/2014/main" id="{3FAE603E-6925-CD13-AA14-8EFBCC5B2A97}"/>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5" name="Flowchart: Connector 171">
              <a:extLst>
                <a:ext uri="{FF2B5EF4-FFF2-40B4-BE49-F238E27FC236}">
                  <a16:creationId xmlns:a16="http://schemas.microsoft.com/office/drawing/2014/main" id="{BA5BB965-F2CD-7FA4-C0BA-2DA6CF7D75CB}"/>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6" name="Flowchart: Connector 172">
              <a:extLst>
                <a:ext uri="{FF2B5EF4-FFF2-40B4-BE49-F238E27FC236}">
                  <a16:creationId xmlns:a16="http://schemas.microsoft.com/office/drawing/2014/main" id="{BC8113FF-42E7-DE61-B32D-21B0A50AF0C6}"/>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7" name="Flowchart: Connector 174">
              <a:extLst>
                <a:ext uri="{FF2B5EF4-FFF2-40B4-BE49-F238E27FC236}">
                  <a16:creationId xmlns:a16="http://schemas.microsoft.com/office/drawing/2014/main" id="{AE48D2E3-A1FC-9772-3D1B-F6AB38885306}"/>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8" name="Flowchart: Connector 175">
              <a:extLst>
                <a:ext uri="{FF2B5EF4-FFF2-40B4-BE49-F238E27FC236}">
                  <a16:creationId xmlns:a16="http://schemas.microsoft.com/office/drawing/2014/main" id="{17117A58-32C1-21D2-FC16-9AE571388973}"/>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49" name="Flowchart: Connector 177">
              <a:extLst>
                <a:ext uri="{FF2B5EF4-FFF2-40B4-BE49-F238E27FC236}">
                  <a16:creationId xmlns:a16="http://schemas.microsoft.com/office/drawing/2014/main" id="{1673094C-5C4C-3838-24B0-512027E973BA}"/>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450" name="Group 449">
            <a:extLst>
              <a:ext uri="{FF2B5EF4-FFF2-40B4-BE49-F238E27FC236}">
                <a16:creationId xmlns:a16="http://schemas.microsoft.com/office/drawing/2014/main" id="{6736C168-8491-20E1-1B51-7464F6EDAB58}"/>
              </a:ext>
            </a:extLst>
          </p:cNvPr>
          <p:cNvGrpSpPr/>
          <p:nvPr/>
        </p:nvGrpSpPr>
        <p:grpSpPr>
          <a:xfrm rot="2702852">
            <a:off x="4015060" y="2899888"/>
            <a:ext cx="2057631" cy="2053011"/>
            <a:chOff x="6701171" y="2310499"/>
            <a:chExt cx="2057631" cy="2053011"/>
          </a:xfrm>
          <a:noFill/>
        </p:grpSpPr>
        <p:sp>
          <p:nvSpPr>
            <p:cNvPr id="451" name="Rectangle 450">
              <a:extLst>
                <a:ext uri="{FF2B5EF4-FFF2-40B4-BE49-F238E27FC236}">
                  <a16:creationId xmlns:a16="http://schemas.microsoft.com/office/drawing/2014/main" id="{C1130DFA-7AD8-AF75-3987-04EA75E6A653}"/>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2" name="Rectangle 451">
              <a:extLst>
                <a:ext uri="{FF2B5EF4-FFF2-40B4-BE49-F238E27FC236}">
                  <a16:creationId xmlns:a16="http://schemas.microsoft.com/office/drawing/2014/main" id="{4029E8C1-650C-EFDE-A3B1-B2E15252F778}"/>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3" name="Rectangle 452">
              <a:extLst>
                <a:ext uri="{FF2B5EF4-FFF2-40B4-BE49-F238E27FC236}">
                  <a16:creationId xmlns:a16="http://schemas.microsoft.com/office/drawing/2014/main" id="{BCE244FA-6D52-18DB-15AC-CAA9D1180710}"/>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4" name="Rectangle 453">
              <a:extLst>
                <a:ext uri="{FF2B5EF4-FFF2-40B4-BE49-F238E27FC236}">
                  <a16:creationId xmlns:a16="http://schemas.microsoft.com/office/drawing/2014/main" id="{312EA5BB-CCA3-862F-38E8-17E38798AE52}"/>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5" name="Rectangle 454">
              <a:extLst>
                <a:ext uri="{FF2B5EF4-FFF2-40B4-BE49-F238E27FC236}">
                  <a16:creationId xmlns:a16="http://schemas.microsoft.com/office/drawing/2014/main" id="{26107506-43A7-E9D5-4508-B04E2D99CDA9}"/>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6" name="Rectangle 455">
              <a:extLst>
                <a:ext uri="{FF2B5EF4-FFF2-40B4-BE49-F238E27FC236}">
                  <a16:creationId xmlns:a16="http://schemas.microsoft.com/office/drawing/2014/main" id="{1CC79C0F-EB62-55E5-6F02-D1E590A81A43}"/>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7" name="Rectangle 456">
              <a:extLst>
                <a:ext uri="{FF2B5EF4-FFF2-40B4-BE49-F238E27FC236}">
                  <a16:creationId xmlns:a16="http://schemas.microsoft.com/office/drawing/2014/main" id="{493679FE-A26E-CEBF-D0BA-0256559A6CBD}"/>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8" name="Rectangle 457">
              <a:extLst>
                <a:ext uri="{FF2B5EF4-FFF2-40B4-BE49-F238E27FC236}">
                  <a16:creationId xmlns:a16="http://schemas.microsoft.com/office/drawing/2014/main" id="{EA580BA6-677B-3651-DF30-DE44BFF8D804}"/>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9" name="Flowchart: Connector 166">
              <a:extLst>
                <a:ext uri="{FF2B5EF4-FFF2-40B4-BE49-F238E27FC236}">
                  <a16:creationId xmlns:a16="http://schemas.microsoft.com/office/drawing/2014/main" id="{2EA3B5F7-C539-9B22-AB2A-1CF93C666FE9}"/>
                </a:ext>
              </a:extLst>
            </p:cNvPr>
            <p:cNvSpPr/>
            <p:nvPr/>
          </p:nvSpPr>
          <p:spPr>
            <a:xfrm>
              <a:off x="7158602" y="2310499"/>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0" name="Flowchart: Connector 169">
              <a:extLst>
                <a:ext uri="{FF2B5EF4-FFF2-40B4-BE49-F238E27FC236}">
                  <a16:creationId xmlns:a16="http://schemas.microsoft.com/office/drawing/2014/main" id="{BDDC51D2-B32D-7185-796A-08D9B2EB5D49}"/>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1" name="Flowchart: Connector 170">
              <a:extLst>
                <a:ext uri="{FF2B5EF4-FFF2-40B4-BE49-F238E27FC236}">
                  <a16:creationId xmlns:a16="http://schemas.microsoft.com/office/drawing/2014/main" id="{9319F110-8BB6-611F-BCEE-FD9F83423B6C}"/>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2" name="Flowchart: Connector 171">
              <a:extLst>
                <a:ext uri="{FF2B5EF4-FFF2-40B4-BE49-F238E27FC236}">
                  <a16:creationId xmlns:a16="http://schemas.microsoft.com/office/drawing/2014/main" id="{7C0BB823-A87F-A927-A932-0262EDA736CF}"/>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3" name="Flowchart: Connector 172">
              <a:extLst>
                <a:ext uri="{FF2B5EF4-FFF2-40B4-BE49-F238E27FC236}">
                  <a16:creationId xmlns:a16="http://schemas.microsoft.com/office/drawing/2014/main" id="{F008791B-0003-B5B6-FB4F-E91F31ADAE1A}"/>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4" name="Flowchart: Connector 174">
              <a:extLst>
                <a:ext uri="{FF2B5EF4-FFF2-40B4-BE49-F238E27FC236}">
                  <a16:creationId xmlns:a16="http://schemas.microsoft.com/office/drawing/2014/main" id="{09E9B5FA-D48A-38E6-33B7-75CDB0C9F952}"/>
                </a:ext>
              </a:extLst>
            </p:cNvPr>
            <p:cNvSpPr/>
            <p:nvPr/>
          </p:nvSpPr>
          <p:spPr>
            <a:xfrm>
              <a:off x="7147749" y="3221504"/>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5" name="Flowchart: Connector 175">
              <a:extLst>
                <a:ext uri="{FF2B5EF4-FFF2-40B4-BE49-F238E27FC236}">
                  <a16:creationId xmlns:a16="http://schemas.microsoft.com/office/drawing/2014/main" id="{4B79CC77-8B58-39B5-741F-DF9E4311E760}"/>
                </a:ext>
              </a:extLst>
            </p:cNvPr>
            <p:cNvSpPr/>
            <p:nvPr/>
          </p:nvSpPr>
          <p:spPr>
            <a:xfrm>
              <a:off x="8071662" y="3222636"/>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6" name="Flowchart: Connector 177">
              <a:extLst>
                <a:ext uri="{FF2B5EF4-FFF2-40B4-BE49-F238E27FC236}">
                  <a16:creationId xmlns:a16="http://schemas.microsoft.com/office/drawing/2014/main" id="{1364A8E9-1EC2-F09D-DA26-939AAC210041}"/>
                </a:ext>
              </a:extLst>
            </p:cNvPr>
            <p:cNvSpPr/>
            <p:nvPr/>
          </p:nvSpPr>
          <p:spPr>
            <a:xfrm>
              <a:off x="8083624" y="4134910"/>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467" name="Group 466">
            <a:extLst>
              <a:ext uri="{FF2B5EF4-FFF2-40B4-BE49-F238E27FC236}">
                <a16:creationId xmlns:a16="http://schemas.microsoft.com/office/drawing/2014/main" id="{00850A3A-ED13-BC9F-46EC-ED733CEF2CEE}"/>
              </a:ext>
            </a:extLst>
          </p:cNvPr>
          <p:cNvGrpSpPr/>
          <p:nvPr/>
        </p:nvGrpSpPr>
        <p:grpSpPr>
          <a:xfrm>
            <a:off x="7755164" y="1724849"/>
            <a:ext cx="2167864" cy="1139293"/>
            <a:chOff x="7729735" y="1479687"/>
            <a:chExt cx="2167864" cy="1139293"/>
          </a:xfrm>
        </p:grpSpPr>
        <p:sp>
          <p:nvSpPr>
            <p:cNvPr id="468" name="Flowchart: Connector 169">
              <a:extLst>
                <a:ext uri="{FF2B5EF4-FFF2-40B4-BE49-F238E27FC236}">
                  <a16:creationId xmlns:a16="http://schemas.microsoft.com/office/drawing/2014/main" id="{86AC9F2E-E112-99B8-0D39-D50D9ABB778C}"/>
                </a:ext>
              </a:extLst>
            </p:cNvPr>
            <p:cNvSpPr/>
            <p:nvPr/>
          </p:nvSpPr>
          <p:spPr>
            <a:xfrm rot="2702852">
              <a:off x="9023043" y="161049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69" name="Flowchart: Connector 170">
              <a:extLst>
                <a:ext uri="{FF2B5EF4-FFF2-40B4-BE49-F238E27FC236}">
                  <a16:creationId xmlns:a16="http://schemas.microsoft.com/office/drawing/2014/main" id="{03F1C114-2DA3-DB44-6CA1-024380016E63}"/>
                </a:ext>
              </a:extLst>
            </p:cNvPr>
            <p:cNvSpPr/>
            <p:nvPr/>
          </p:nvSpPr>
          <p:spPr>
            <a:xfrm rot="2702852">
              <a:off x="9668999" y="2273027"/>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70" name="Flowchart: Connector 171">
              <a:extLst>
                <a:ext uri="{FF2B5EF4-FFF2-40B4-BE49-F238E27FC236}">
                  <a16:creationId xmlns:a16="http://schemas.microsoft.com/office/drawing/2014/main" id="{BD0B8A73-648E-0E2C-9B78-CC04159F2E3B}"/>
                </a:ext>
              </a:extLst>
            </p:cNvPr>
            <p:cNvSpPr/>
            <p:nvPr/>
          </p:nvSpPr>
          <p:spPr>
            <a:xfrm rot="2702852">
              <a:off x="7729735" y="162457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71" name="Flowchart: Connector 172">
              <a:extLst>
                <a:ext uri="{FF2B5EF4-FFF2-40B4-BE49-F238E27FC236}">
                  <a16:creationId xmlns:a16="http://schemas.microsoft.com/office/drawing/2014/main" id="{BE32DBA1-C68F-E70D-0936-95C7536ED52C}"/>
                </a:ext>
              </a:extLst>
            </p:cNvPr>
            <p:cNvSpPr/>
            <p:nvPr/>
          </p:nvSpPr>
          <p:spPr>
            <a:xfrm rot="2702852">
              <a:off x="8372276" y="226017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472" name="Straight Connector 471">
              <a:extLst>
                <a:ext uri="{FF2B5EF4-FFF2-40B4-BE49-F238E27FC236}">
                  <a16:creationId xmlns:a16="http://schemas.microsoft.com/office/drawing/2014/main" id="{C44CC30A-F81F-F09C-9D22-77863F2AFDD2}"/>
                </a:ext>
              </a:extLst>
            </p:cNvPr>
            <p:cNvCxnSpPr>
              <a:cxnSpLocks/>
              <a:stCxn id="470" idx="6"/>
              <a:endCxn id="471" idx="2"/>
            </p:cNvCxnSpPr>
            <p:nvPr/>
          </p:nvCxnSpPr>
          <p:spPr>
            <a:xfrm>
              <a:off x="7924790" y="1819768"/>
              <a:ext cx="481031" cy="473822"/>
            </a:xfrm>
            <a:prstGeom prst="line">
              <a:avLst/>
            </a:prstGeom>
            <a:noFill/>
            <a:ln w="50800" cap="flat" cmpd="sng" algn="ctr">
              <a:solidFill>
                <a:srgbClr val="4472C4"/>
              </a:solidFill>
              <a:prstDash val="solid"/>
              <a:miter lim="800000"/>
            </a:ln>
            <a:effectLst/>
          </p:spPr>
        </p:cxnSp>
        <p:cxnSp>
          <p:nvCxnSpPr>
            <p:cNvPr id="473" name="Straight Connector 472">
              <a:extLst>
                <a:ext uri="{FF2B5EF4-FFF2-40B4-BE49-F238E27FC236}">
                  <a16:creationId xmlns:a16="http://schemas.microsoft.com/office/drawing/2014/main" id="{21A694B6-F5B7-897C-EF7E-E0CA888A7FAB}"/>
                </a:ext>
              </a:extLst>
            </p:cNvPr>
            <p:cNvCxnSpPr>
              <a:cxnSpLocks/>
              <a:stCxn id="468" idx="4"/>
              <a:endCxn id="471" idx="0"/>
            </p:cNvCxnSpPr>
            <p:nvPr/>
          </p:nvCxnSpPr>
          <p:spPr>
            <a:xfrm flipH="1">
              <a:off x="8567465" y="1805546"/>
              <a:ext cx="488989" cy="488178"/>
            </a:xfrm>
            <a:prstGeom prst="line">
              <a:avLst/>
            </a:prstGeom>
            <a:noFill/>
            <a:ln w="50800" cap="flat" cmpd="sng" algn="ctr">
              <a:solidFill>
                <a:srgbClr val="4472C4"/>
              </a:solidFill>
              <a:prstDash val="solid"/>
              <a:miter lim="800000"/>
            </a:ln>
            <a:effectLst/>
          </p:spPr>
        </p:cxnSp>
        <p:cxnSp>
          <p:nvCxnSpPr>
            <p:cNvPr id="474" name="Straight Connector 473">
              <a:extLst>
                <a:ext uri="{FF2B5EF4-FFF2-40B4-BE49-F238E27FC236}">
                  <a16:creationId xmlns:a16="http://schemas.microsoft.com/office/drawing/2014/main" id="{36DA0182-1609-3BBF-9F04-53362C8F7633}"/>
                </a:ext>
              </a:extLst>
            </p:cNvPr>
            <p:cNvCxnSpPr>
              <a:cxnSpLocks/>
              <a:endCxn id="468" idx="2"/>
            </p:cNvCxnSpPr>
            <p:nvPr/>
          </p:nvCxnSpPr>
          <p:spPr>
            <a:xfrm>
              <a:off x="8887459" y="1479687"/>
              <a:ext cx="169129" cy="164215"/>
            </a:xfrm>
            <a:prstGeom prst="line">
              <a:avLst/>
            </a:prstGeom>
            <a:noFill/>
            <a:ln w="50800" cap="flat" cmpd="sng" algn="ctr">
              <a:solidFill>
                <a:srgbClr val="4472C4"/>
              </a:solidFill>
              <a:prstDash val="solid"/>
              <a:miter lim="800000"/>
            </a:ln>
            <a:effectLst/>
          </p:spPr>
        </p:cxnSp>
        <p:cxnSp>
          <p:nvCxnSpPr>
            <p:cNvPr id="475" name="Straight Connector 474">
              <a:extLst>
                <a:ext uri="{FF2B5EF4-FFF2-40B4-BE49-F238E27FC236}">
                  <a16:creationId xmlns:a16="http://schemas.microsoft.com/office/drawing/2014/main" id="{70E418C9-3C2B-563F-1441-BCDF3A2016B7}"/>
                </a:ext>
              </a:extLst>
            </p:cNvPr>
            <p:cNvCxnSpPr>
              <a:cxnSpLocks/>
              <a:stCxn id="470" idx="0"/>
            </p:cNvCxnSpPr>
            <p:nvPr/>
          </p:nvCxnSpPr>
          <p:spPr>
            <a:xfrm flipV="1">
              <a:off x="7924924" y="1491331"/>
              <a:ext cx="157012" cy="166793"/>
            </a:xfrm>
            <a:prstGeom prst="line">
              <a:avLst/>
            </a:prstGeom>
            <a:noFill/>
            <a:ln w="50800" cap="flat" cmpd="sng" algn="ctr">
              <a:solidFill>
                <a:srgbClr val="4472C4"/>
              </a:solidFill>
              <a:prstDash val="solid"/>
              <a:miter lim="800000"/>
            </a:ln>
            <a:effectLst/>
          </p:spPr>
        </p:cxnSp>
        <p:cxnSp>
          <p:nvCxnSpPr>
            <p:cNvPr id="476" name="Straight Connector 475">
              <a:extLst>
                <a:ext uri="{FF2B5EF4-FFF2-40B4-BE49-F238E27FC236}">
                  <a16:creationId xmlns:a16="http://schemas.microsoft.com/office/drawing/2014/main" id="{068D3C33-F79E-5336-4DA1-89BB4EEC4A04}"/>
                </a:ext>
              </a:extLst>
            </p:cNvPr>
            <p:cNvCxnSpPr>
              <a:cxnSpLocks/>
            </p:cNvCxnSpPr>
            <p:nvPr/>
          </p:nvCxnSpPr>
          <p:spPr>
            <a:xfrm flipV="1">
              <a:off x="8246646" y="2456920"/>
              <a:ext cx="154367" cy="162060"/>
            </a:xfrm>
            <a:prstGeom prst="line">
              <a:avLst/>
            </a:prstGeom>
            <a:noFill/>
            <a:ln w="50800" cap="flat" cmpd="sng" algn="ctr">
              <a:solidFill>
                <a:srgbClr val="4472C4"/>
              </a:solidFill>
              <a:prstDash val="solid"/>
              <a:miter lim="800000"/>
            </a:ln>
            <a:effectLst/>
          </p:spPr>
        </p:cxnSp>
        <p:cxnSp>
          <p:nvCxnSpPr>
            <p:cNvPr id="477" name="Straight Connector 476">
              <a:extLst>
                <a:ext uri="{FF2B5EF4-FFF2-40B4-BE49-F238E27FC236}">
                  <a16:creationId xmlns:a16="http://schemas.microsoft.com/office/drawing/2014/main" id="{852729D8-8168-4DE3-ED3F-CE3B1E0A46D3}"/>
                </a:ext>
              </a:extLst>
            </p:cNvPr>
            <p:cNvCxnSpPr>
              <a:cxnSpLocks/>
              <a:stCxn id="471" idx="6"/>
            </p:cNvCxnSpPr>
            <p:nvPr/>
          </p:nvCxnSpPr>
          <p:spPr>
            <a:xfrm>
              <a:off x="8567331" y="2455368"/>
              <a:ext cx="168253" cy="160017"/>
            </a:xfrm>
            <a:prstGeom prst="line">
              <a:avLst/>
            </a:prstGeom>
            <a:noFill/>
            <a:ln w="50800" cap="flat" cmpd="sng" algn="ctr">
              <a:solidFill>
                <a:srgbClr val="4472C4"/>
              </a:solidFill>
              <a:prstDash val="solid"/>
              <a:miter lim="800000"/>
            </a:ln>
            <a:effectLst/>
          </p:spPr>
        </p:cxnSp>
        <p:cxnSp>
          <p:nvCxnSpPr>
            <p:cNvPr id="478" name="Straight Connector 477">
              <a:extLst>
                <a:ext uri="{FF2B5EF4-FFF2-40B4-BE49-F238E27FC236}">
                  <a16:creationId xmlns:a16="http://schemas.microsoft.com/office/drawing/2014/main" id="{1FD1289C-F47A-470C-A789-28EE6ADB870E}"/>
                </a:ext>
              </a:extLst>
            </p:cNvPr>
            <p:cNvCxnSpPr>
              <a:cxnSpLocks/>
              <a:endCxn id="469" idx="4"/>
            </p:cNvCxnSpPr>
            <p:nvPr/>
          </p:nvCxnSpPr>
          <p:spPr>
            <a:xfrm flipV="1">
              <a:off x="9541404" y="2468082"/>
              <a:ext cx="161006" cy="150372"/>
            </a:xfrm>
            <a:prstGeom prst="line">
              <a:avLst/>
            </a:prstGeom>
            <a:noFill/>
            <a:ln w="50800" cap="flat" cmpd="sng" algn="ctr">
              <a:solidFill>
                <a:srgbClr val="4472C4"/>
              </a:solidFill>
              <a:prstDash val="solid"/>
              <a:miter lim="800000"/>
            </a:ln>
            <a:effectLst/>
          </p:spPr>
        </p:cxnSp>
        <p:cxnSp>
          <p:nvCxnSpPr>
            <p:cNvPr id="479" name="Straight Connector 478">
              <a:extLst>
                <a:ext uri="{FF2B5EF4-FFF2-40B4-BE49-F238E27FC236}">
                  <a16:creationId xmlns:a16="http://schemas.microsoft.com/office/drawing/2014/main" id="{CA864E68-AE0B-EC36-8667-55DF8BFD99E5}"/>
                </a:ext>
              </a:extLst>
            </p:cNvPr>
            <p:cNvCxnSpPr>
              <a:cxnSpLocks/>
              <a:stCxn id="469" idx="2"/>
              <a:endCxn id="468" idx="6"/>
            </p:cNvCxnSpPr>
            <p:nvPr/>
          </p:nvCxnSpPr>
          <p:spPr>
            <a:xfrm flipH="1" flipV="1">
              <a:off x="9218098" y="1805680"/>
              <a:ext cx="484446" cy="500758"/>
            </a:xfrm>
            <a:prstGeom prst="line">
              <a:avLst/>
            </a:prstGeom>
            <a:noFill/>
            <a:ln w="50800" cap="flat" cmpd="sng" algn="ctr">
              <a:solidFill>
                <a:srgbClr val="4472C4"/>
              </a:solidFill>
              <a:prstDash val="solid"/>
              <a:miter lim="800000"/>
            </a:ln>
            <a:effectLst/>
          </p:spPr>
        </p:cxnSp>
        <p:cxnSp>
          <p:nvCxnSpPr>
            <p:cNvPr id="480" name="Straight Connector 479">
              <a:extLst>
                <a:ext uri="{FF2B5EF4-FFF2-40B4-BE49-F238E27FC236}">
                  <a16:creationId xmlns:a16="http://schemas.microsoft.com/office/drawing/2014/main" id="{5E106C79-8EFE-0966-23D5-5CC27DB7B162}"/>
                </a:ext>
              </a:extLst>
            </p:cNvPr>
            <p:cNvCxnSpPr>
              <a:cxnSpLocks/>
            </p:cNvCxnSpPr>
            <p:nvPr/>
          </p:nvCxnSpPr>
          <p:spPr>
            <a:xfrm flipV="1">
              <a:off x="9201880" y="1492404"/>
              <a:ext cx="173213" cy="155170"/>
            </a:xfrm>
            <a:prstGeom prst="line">
              <a:avLst/>
            </a:prstGeom>
            <a:noFill/>
            <a:ln w="50800" cap="flat" cmpd="sng" algn="ctr">
              <a:solidFill>
                <a:srgbClr val="4472C4"/>
              </a:solidFill>
              <a:prstDash val="solid"/>
              <a:miter lim="800000"/>
            </a:ln>
            <a:effectLst/>
          </p:spPr>
        </p:cxnSp>
      </p:grpSp>
      <p:grpSp>
        <p:nvGrpSpPr>
          <p:cNvPr id="481" name="Group 480">
            <a:extLst>
              <a:ext uri="{FF2B5EF4-FFF2-40B4-BE49-F238E27FC236}">
                <a16:creationId xmlns:a16="http://schemas.microsoft.com/office/drawing/2014/main" id="{B02D83BD-FCD6-2C81-09DB-CA496D880BBF}"/>
              </a:ext>
            </a:extLst>
          </p:cNvPr>
          <p:cNvGrpSpPr/>
          <p:nvPr/>
        </p:nvGrpSpPr>
        <p:grpSpPr>
          <a:xfrm>
            <a:off x="8271578" y="3822695"/>
            <a:ext cx="1138709" cy="2172214"/>
            <a:chOff x="8247178" y="3577713"/>
            <a:chExt cx="1138709" cy="2172214"/>
          </a:xfrm>
        </p:grpSpPr>
        <p:sp>
          <p:nvSpPr>
            <p:cNvPr id="482" name="Flowchart: Connector 166">
              <a:extLst>
                <a:ext uri="{FF2B5EF4-FFF2-40B4-BE49-F238E27FC236}">
                  <a16:creationId xmlns:a16="http://schemas.microsoft.com/office/drawing/2014/main" id="{642C291C-04BF-ED90-0FBE-73A171802EEC}"/>
                </a:ext>
              </a:extLst>
            </p:cNvPr>
            <p:cNvSpPr/>
            <p:nvPr/>
          </p:nvSpPr>
          <p:spPr>
            <a:xfrm rot="2702852">
              <a:off x="9024522" y="3577713"/>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83" name="Flowchart: Connector 174">
              <a:extLst>
                <a:ext uri="{FF2B5EF4-FFF2-40B4-BE49-F238E27FC236}">
                  <a16:creationId xmlns:a16="http://schemas.microsoft.com/office/drawing/2014/main" id="{BF5A6FE7-A992-A9D8-ECB2-0B899C56BA3A}"/>
                </a:ext>
              </a:extLst>
            </p:cNvPr>
            <p:cNvSpPr/>
            <p:nvPr/>
          </p:nvSpPr>
          <p:spPr>
            <a:xfrm rot="2702852">
              <a:off x="8372142" y="4213675"/>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84" name="Flowchart: Connector 175">
              <a:extLst>
                <a:ext uri="{FF2B5EF4-FFF2-40B4-BE49-F238E27FC236}">
                  <a16:creationId xmlns:a16="http://schemas.microsoft.com/office/drawing/2014/main" id="{5E419CB9-53CD-F31B-FD81-B3064C7DC426}"/>
                </a:ext>
              </a:extLst>
            </p:cNvPr>
            <p:cNvSpPr/>
            <p:nvPr/>
          </p:nvSpPr>
          <p:spPr>
            <a:xfrm rot="2702852">
              <a:off x="9024104" y="4868322"/>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85" name="Flowchart: Connector 177">
              <a:extLst>
                <a:ext uri="{FF2B5EF4-FFF2-40B4-BE49-F238E27FC236}">
                  <a16:creationId xmlns:a16="http://schemas.microsoft.com/office/drawing/2014/main" id="{DCFDCF45-9928-DDC5-2305-BCEA0EF8E81C}"/>
                </a:ext>
              </a:extLst>
            </p:cNvPr>
            <p:cNvSpPr/>
            <p:nvPr/>
          </p:nvSpPr>
          <p:spPr>
            <a:xfrm rot="2702852">
              <a:off x="8386945" y="5521327"/>
              <a:ext cx="228600" cy="2286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486" name="Straight Connector 485">
              <a:extLst>
                <a:ext uri="{FF2B5EF4-FFF2-40B4-BE49-F238E27FC236}">
                  <a16:creationId xmlns:a16="http://schemas.microsoft.com/office/drawing/2014/main" id="{D672443E-6E29-3140-4CEA-DFDB3E5D8B7D}"/>
                </a:ext>
              </a:extLst>
            </p:cNvPr>
            <p:cNvCxnSpPr>
              <a:cxnSpLocks/>
              <a:endCxn id="484" idx="2"/>
            </p:cNvCxnSpPr>
            <p:nvPr/>
          </p:nvCxnSpPr>
          <p:spPr>
            <a:xfrm>
              <a:off x="8563031" y="4390838"/>
              <a:ext cx="494618" cy="510895"/>
            </a:xfrm>
            <a:prstGeom prst="line">
              <a:avLst/>
            </a:prstGeom>
            <a:noFill/>
            <a:ln w="50800" cap="flat" cmpd="sng" algn="ctr">
              <a:solidFill>
                <a:srgbClr val="4472C4"/>
              </a:solidFill>
              <a:prstDash val="solid"/>
              <a:miter lim="800000"/>
            </a:ln>
            <a:effectLst/>
          </p:spPr>
        </p:cxnSp>
        <p:cxnSp>
          <p:nvCxnSpPr>
            <p:cNvPr id="487" name="Straight Connector 486">
              <a:extLst>
                <a:ext uri="{FF2B5EF4-FFF2-40B4-BE49-F238E27FC236}">
                  <a16:creationId xmlns:a16="http://schemas.microsoft.com/office/drawing/2014/main" id="{B2EEAF5C-9D58-4390-DA89-130225170589}"/>
                </a:ext>
              </a:extLst>
            </p:cNvPr>
            <p:cNvCxnSpPr>
              <a:cxnSpLocks/>
              <a:stCxn id="483" idx="0"/>
              <a:endCxn id="482" idx="4"/>
            </p:cNvCxnSpPr>
            <p:nvPr/>
          </p:nvCxnSpPr>
          <p:spPr>
            <a:xfrm flipV="1">
              <a:off x="8567331" y="3772768"/>
              <a:ext cx="490602" cy="474452"/>
            </a:xfrm>
            <a:prstGeom prst="line">
              <a:avLst/>
            </a:prstGeom>
            <a:noFill/>
            <a:ln w="50800" cap="flat" cmpd="sng" algn="ctr">
              <a:solidFill>
                <a:srgbClr val="4472C4"/>
              </a:solidFill>
              <a:prstDash val="solid"/>
              <a:miter lim="800000"/>
            </a:ln>
            <a:effectLst/>
          </p:spPr>
        </p:cxnSp>
        <p:cxnSp>
          <p:nvCxnSpPr>
            <p:cNvPr id="488" name="Straight Connector 487">
              <a:extLst>
                <a:ext uri="{FF2B5EF4-FFF2-40B4-BE49-F238E27FC236}">
                  <a16:creationId xmlns:a16="http://schemas.microsoft.com/office/drawing/2014/main" id="{4F2065D6-7A26-19DC-5209-0B1B0E189442}"/>
                </a:ext>
              </a:extLst>
            </p:cNvPr>
            <p:cNvCxnSpPr>
              <a:cxnSpLocks/>
            </p:cNvCxnSpPr>
            <p:nvPr/>
          </p:nvCxnSpPr>
          <p:spPr>
            <a:xfrm flipV="1">
              <a:off x="8586016" y="5063377"/>
              <a:ext cx="490602" cy="474452"/>
            </a:xfrm>
            <a:prstGeom prst="line">
              <a:avLst/>
            </a:prstGeom>
            <a:noFill/>
            <a:ln w="50800" cap="flat" cmpd="sng" algn="ctr">
              <a:solidFill>
                <a:srgbClr val="4472C4"/>
              </a:solidFill>
              <a:prstDash val="solid"/>
              <a:miter lim="800000"/>
            </a:ln>
            <a:effectLst/>
          </p:spPr>
        </p:cxnSp>
        <p:cxnSp>
          <p:nvCxnSpPr>
            <p:cNvPr id="489" name="Straight Connector 488">
              <a:extLst>
                <a:ext uri="{FF2B5EF4-FFF2-40B4-BE49-F238E27FC236}">
                  <a16:creationId xmlns:a16="http://schemas.microsoft.com/office/drawing/2014/main" id="{82863629-BC6A-34D3-370B-FAD4ED056F5A}"/>
                </a:ext>
              </a:extLst>
            </p:cNvPr>
            <p:cNvCxnSpPr>
              <a:cxnSpLocks/>
            </p:cNvCxnSpPr>
            <p:nvPr/>
          </p:nvCxnSpPr>
          <p:spPr>
            <a:xfrm>
              <a:off x="8247178" y="4092285"/>
              <a:ext cx="168691" cy="148553"/>
            </a:xfrm>
            <a:prstGeom prst="line">
              <a:avLst/>
            </a:prstGeom>
            <a:noFill/>
            <a:ln w="50800" cap="flat" cmpd="sng" algn="ctr">
              <a:solidFill>
                <a:srgbClr val="4472C4"/>
              </a:solidFill>
              <a:prstDash val="solid"/>
              <a:miter lim="800000"/>
            </a:ln>
            <a:effectLst/>
          </p:spPr>
        </p:cxnSp>
        <p:cxnSp>
          <p:nvCxnSpPr>
            <p:cNvPr id="490" name="Straight Connector 489">
              <a:extLst>
                <a:ext uri="{FF2B5EF4-FFF2-40B4-BE49-F238E27FC236}">
                  <a16:creationId xmlns:a16="http://schemas.microsoft.com/office/drawing/2014/main" id="{39C27993-04C4-EADD-EEAD-D8A58FA890DB}"/>
                </a:ext>
              </a:extLst>
            </p:cNvPr>
            <p:cNvCxnSpPr>
              <a:cxnSpLocks/>
            </p:cNvCxnSpPr>
            <p:nvPr/>
          </p:nvCxnSpPr>
          <p:spPr>
            <a:xfrm flipV="1">
              <a:off x="8247279" y="4410710"/>
              <a:ext cx="152592" cy="150997"/>
            </a:xfrm>
            <a:prstGeom prst="line">
              <a:avLst/>
            </a:prstGeom>
            <a:noFill/>
            <a:ln w="50800" cap="flat" cmpd="sng" algn="ctr">
              <a:solidFill>
                <a:srgbClr val="4472C4"/>
              </a:solidFill>
              <a:prstDash val="solid"/>
              <a:miter lim="800000"/>
            </a:ln>
            <a:effectLst/>
          </p:spPr>
        </p:cxnSp>
        <p:cxnSp>
          <p:nvCxnSpPr>
            <p:cNvPr id="491" name="Straight Connector 490">
              <a:extLst>
                <a:ext uri="{FF2B5EF4-FFF2-40B4-BE49-F238E27FC236}">
                  <a16:creationId xmlns:a16="http://schemas.microsoft.com/office/drawing/2014/main" id="{3C07BC39-51E6-68D6-E9DF-C07A53CB700F}"/>
                </a:ext>
              </a:extLst>
            </p:cNvPr>
            <p:cNvCxnSpPr>
              <a:cxnSpLocks/>
              <a:endCxn id="485" idx="2"/>
            </p:cNvCxnSpPr>
            <p:nvPr/>
          </p:nvCxnSpPr>
          <p:spPr>
            <a:xfrm>
              <a:off x="8250110" y="5381444"/>
              <a:ext cx="170380" cy="173294"/>
            </a:xfrm>
            <a:prstGeom prst="line">
              <a:avLst/>
            </a:prstGeom>
            <a:noFill/>
            <a:ln w="50800" cap="flat" cmpd="sng" algn="ctr">
              <a:solidFill>
                <a:srgbClr val="4472C4"/>
              </a:solidFill>
              <a:prstDash val="solid"/>
              <a:miter lim="800000"/>
            </a:ln>
            <a:effectLst/>
          </p:spPr>
        </p:cxnSp>
        <p:cxnSp>
          <p:nvCxnSpPr>
            <p:cNvPr id="492" name="Straight Connector 491">
              <a:extLst>
                <a:ext uri="{FF2B5EF4-FFF2-40B4-BE49-F238E27FC236}">
                  <a16:creationId xmlns:a16="http://schemas.microsoft.com/office/drawing/2014/main" id="{9AB20DC6-22F8-91CC-5084-ED8D87A95FA8}"/>
                </a:ext>
              </a:extLst>
            </p:cNvPr>
            <p:cNvCxnSpPr>
              <a:cxnSpLocks/>
              <a:stCxn id="482" idx="6"/>
            </p:cNvCxnSpPr>
            <p:nvPr/>
          </p:nvCxnSpPr>
          <p:spPr>
            <a:xfrm>
              <a:off x="9219577" y="3772902"/>
              <a:ext cx="166310" cy="151966"/>
            </a:xfrm>
            <a:prstGeom prst="line">
              <a:avLst/>
            </a:prstGeom>
            <a:noFill/>
            <a:ln w="50800" cap="flat" cmpd="sng" algn="ctr">
              <a:solidFill>
                <a:srgbClr val="4472C4"/>
              </a:solidFill>
              <a:prstDash val="solid"/>
              <a:miter lim="800000"/>
            </a:ln>
            <a:effectLst/>
          </p:spPr>
        </p:cxnSp>
        <p:cxnSp>
          <p:nvCxnSpPr>
            <p:cNvPr id="493" name="Straight Connector 492">
              <a:extLst>
                <a:ext uri="{FF2B5EF4-FFF2-40B4-BE49-F238E27FC236}">
                  <a16:creationId xmlns:a16="http://schemas.microsoft.com/office/drawing/2014/main" id="{183FBAEC-86BF-340F-7286-5394FF1EA1FA}"/>
                </a:ext>
              </a:extLst>
            </p:cNvPr>
            <p:cNvCxnSpPr>
              <a:cxnSpLocks/>
            </p:cNvCxnSpPr>
            <p:nvPr/>
          </p:nvCxnSpPr>
          <p:spPr>
            <a:xfrm flipV="1">
              <a:off x="9232047" y="4735005"/>
              <a:ext cx="150913" cy="175355"/>
            </a:xfrm>
            <a:prstGeom prst="line">
              <a:avLst/>
            </a:prstGeom>
            <a:noFill/>
            <a:ln w="50800" cap="flat" cmpd="sng" algn="ctr">
              <a:solidFill>
                <a:srgbClr val="4472C4"/>
              </a:solidFill>
              <a:prstDash val="solid"/>
              <a:miter lim="800000"/>
            </a:ln>
            <a:effectLst/>
          </p:spPr>
        </p:cxnSp>
        <p:cxnSp>
          <p:nvCxnSpPr>
            <p:cNvPr id="494" name="Straight Connector 493">
              <a:extLst>
                <a:ext uri="{FF2B5EF4-FFF2-40B4-BE49-F238E27FC236}">
                  <a16:creationId xmlns:a16="http://schemas.microsoft.com/office/drawing/2014/main" id="{D63AA8DD-F2C8-3878-34B6-D24D3C74AB4C}"/>
                </a:ext>
              </a:extLst>
            </p:cNvPr>
            <p:cNvCxnSpPr>
              <a:cxnSpLocks/>
            </p:cNvCxnSpPr>
            <p:nvPr/>
          </p:nvCxnSpPr>
          <p:spPr>
            <a:xfrm>
              <a:off x="9216976" y="5063377"/>
              <a:ext cx="166382" cy="155763"/>
            </a:xfrm>
            <a:prstGeom prst="line">
              <a:avLst/>
            </a:prstGeom>
            <a:noFill/>
            <a:ln w="50800" cap="flat" cmpd="sng" algn="ctr">
              <a:solidFill>
                <a:srgbClr val="4472C4"/>
              </a:solidFill>
              <a:prstDash val="solid"/>
              <a:miter lim="800000"/>
            </a:ln>
            <a:effectLst/>
          </p:spPr>
        </p:cxnSp>
      </p:grpSp>
      <p:cxnSp>
        <p:nvCxnSpPr>
          <p:cNvPr id="495" name="Straight Arrow Connector 494">
            <a:extLst>
              <a:ext uri="{FF2B5EF4-FFF2-40B4-BE49-F238E27FC236}">
                <a16:creationId xmlns:a16="http://schemas.microsoft.com/office/drawing/2014/main" id="{A31D55AF-3AFC-97E5-0629-0C6063F56FD6}"/>
              </a:ext>
            </a:extLst>
          </p:cNvPr>
          <p:cNvCxnSpPr>
            <a:cxnSpLocks/>
          </p:cNvCxnSpPr>
          <p:nvPr/>
        </p:nvCxnSpPr>
        <p:spPr>
          <a:xfrm>
            <a:off x="2960545" y="4087391"/>
            <a:ext cx="932088" cy="0"/>
          </a:xfrm>
          <a:prstGeom prst="straightConnector1">
            <a:avLst/>
          </a:prstGeom>
          <a:noFill/>
          <a:ln w="38100" cap="flat" cmpd="sng" algn="ctr">
            <a:solidFill>
              <a:srgbClr val="003963"/>
            </a:solidFill>
            <a:prstDash val="solid"/>
            <a:miter lim="800000"/>
            <a:tailEnd type="triangle" w="lg" len="lg"/>
          </a:ln>
          <a:effectLst/>
        </p:spPr>
      </p:cxnSp>
      <p:cxnSp>
        <p:nvCxnSpPr>
          <p:cNvPr id="496" name="Straight Arrow Connector 495">
            <a:extLst>
              <a:ext uri="{FF2B5EF4-FFF2-40B4-BE49-F238E27FC236}">
                <a16:creationId xmlns:a16="http://schemas.microsoft.com/office/drawing/2014/main" id="{D803D62B-9849-1FBE-7034-06FB8FA74FF3}"/>
              </a:ext>
            </a:extLst>
          </p:cNvPr>
          <p:cNvCxnSpPr>
            <a:cxnSpLocks/>
          </p:cNvCxnSpPr>
          <p:nvPr/>
        </p:nvCxnSpPr>
        <p:spPr>
          <a:xfrm rot="2700000">
            <a:off x="6358737" y="4369905"/>
            <a:ext cx="932088" cy="0"/>
          </a:xfrm>
          <a:prstGeom prst="straightConnector1">
            <a:avLst/>
          </a:prstGeom>
          <a:noFill/>
          <a:ln w="38100" cap="flat" cmpd="sng" algn="ctr">
            <a:solidFill>
              <a:srgbClr val="003963"/>
            </a:solidFill>
            <a:prstDash val="solid"/>
            <a:miter lim="800000"/>
            <a:tailEnd type="triangle" w="lg" len="lg"/>
          </a:ln>
          <a:effectLst/>
        </p:spPr>
      </p:cxnSp>
      <p:cxnSp>
        <p:nvCxnSpPr>
          <p:cNvPr id="497" name="Straight Arrow Connector 496">
            <a:extLst>
              <a:ext uri="{FF2B5EF4-FFF2-40B4-BE49-F238E27FC236}">
                <a16:creationId xmlns:a16="http://schemas.microsoft.com/office/drawing/2014/main" id="{33E6DA60-72A8-F77A-753A-339DA58AD4DA}"/>
              </a:ext>
            </a:extLst>
          </p:cNvPr>
          <p:cNvCxnSpPr>
            <a:cxnSpLocks/>
          </p:cNvCxnSpPr>
          <p:nvPr/>
        </p:nvCxnSpPr>
        <p:spPr>
          <a:xfrm rot="-2700000">
            <a:off x="6364177" y="3746709"/>
            <a:ext cx="932088" cy="0"/>
          </a:xfrm>
          <a:prstGeom prst="straightConnector1">
            <a:avLst/>
          </a:prstGeom>
          <a:noFill/>
          <a:ln w="38100" cap="flat" cmpd="sng" algn="ctr">
            <a:solidFill>
              <a:srgbClr val="003963"/>
            </a:solidFill>
            <a:prstDash val="solid"/>
            <a:miter lim="800000"/>
            <a:tailEnd type="triangle" w="lg" len="lg"/>
          </a:ln>
          <a:effectLst/>
        </p:spPr>
      </p:cxnSp>
      <p:sp>
        <p:nvSpPr>
          <p:cNvPr id="498" name="Flowchart: Connector 169">
            <a:extLst>
              <a:ext uri="{FF2B5EF4-FFF2-40B4-BE49-F238E27FC236}">
                <a16:creationId xmlns:a16="http://schemas.microsoft.com/office/drawing/2014/main" id="{FD040E26-8E85-6CC5-3B8A-994A1B832FD7}"/>
              </a:ext>
            </a:extLst>
          </p:cNvPr>
          <p:cNvSpPr/>
          <p:nvPr/>
        </p:nvSpPr>
        <p:spPr>
          <a:xfrm>
            <a:off x="8399798" y="2508169"/>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99" name="Flowchart: Connector 169">
            <a:extLst>
              <a:ext uri="{FF2B5EF4-FFF2-40B4-BE49-F238E27FC236}">
                <a16:creationId xmlns:a16="http://schemas.microsoft.com/office/drawing/2014/main" id="{C2A31F0A-8A54-BE83-3FA0-0852625892DF}"/>
              </a:ext>
            </a:extLst>
          </p:cNvPr>
          <p:cNvSpPr/>
          <p:nvPr/>
        </p:nvSpPr>
        <p:spPr>
          <a:xfrm>
            <a:off x="9058913" y="1863962"/>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00" name="Lightning Bolt 499">
            <a:extLst>
              <a:ext uri="{FF2B5EF4-FFF2-40B4-BE49-F238E27FC236}">
                <a16:creationId xmlns:a16="http://schemas.microsoft.com/office/drawing/2014/main" id="{338A4182-38B5-19DC-B31D-FB05D08BF108}"/>
              </a:ext>
            </a:extLst>
          </p:cNvPr>
          <p:cNvSpPr/>
          <p:nvPr/>
        </p:nvSpPr>
        <p:spPr bwMode="auto">
          <a:xfrm rot="1844239">
            <a:off x="8600678" y="1873806"/>
            <a:ext cx="347916" cy="370400"/>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Calibri" panose="020F0502020204030204" pitchFamily="34" charset="0"/>
            </a:endParaRPr>
          </a:p>
        </p:txBody>
      </p:sp>
      <p:cxnSp>
        <p:nvCxnSpPr>
          <p:cNvPr id="501" name="Straight Connector 500">
            <a:extLst>
              <a:ext uri="{FF2B5EF4-FFF2-40B4-BE49-F238E27FC236}">
                <a16:creationId xmlns:a16="http://schemas.microsoft.com/office/drawing/2014/main" id="{3C5F8402-EE0B-7380-ADBF-2F1C27300C7D}"/>
              </a:ext>
            </a:extLst>
          </p:cNvPr>
          <p:cNvCxnSpPr>
            <a:cxnSpLocks/>
            <a:stCxn id="499" idx="3"/>
            <a:endCxn id="498" idx="7"/>
          </p:cNvCxnSpPr>
          <p:nvPr/>
        </p:nvCxnSpPr>
        <p:spPr>
          <a:xfrm flipH="1">
            <a:off x="8594920" y="2059084"/>
            <a:ext cx="497471" cy="482563"/>
          </a:xfrm>
          <a:prstGeom prst="line">
            <a:avLst/>
          </a:prstGeom>
          <a:noFill/>
          <a:ln w="63500" cap="flat" cmpd="sng" algn="ctr">
            <a:solidFill>
              <a:srgbClr val="C00000"/>
            </a:solidFill>
            <a:prstDash val="solid"/>
            <a:miter lim="800000"/>
          </a:ln>
          <a:effectLst/>
        </p:spPr>
      </p:cxnSp>
      <p:sp>
        <p:nvSpPr>
          <p:cNvPr id="502" name="Flowchart: Connector 169">
            <a:extLst>
              <a:ext uri="{FF2B5EF4-FFF2-40B4-BE49-F238E27FC236}">
                <a16:creationId xmlns:a16="http://schemas.microsoft.com/office/drawing/2014/main" id="{86FCE5C1-A5BA-1DDB-4B0F-6D586ACAE6CA}"/>
              </a:ext>
            </a:extLst>
          </p:cNvPr>
          <p:cNvSpPr/>
          <p:nvPr/>
        </p:nvSpPr>
        <p:spPr>
          <a:xfrm>
            <a:off x="9041555" y="3818497"/>
            <a:ext cx="228600" cy="228600"/>
          </a:xfrm>
          <a:prstGeom prst="flowChartConnector">
            <a:avLst/>
          </a:prstGeom>
          <a:solidFill>
            <a:srgbClr val="C00000"/>
          </a:solidFill>
          <a:ln w="127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cxnSp>
        <p:nvCxnSpPr>
          <p:cNvPr id="503" name="Straight Connector 502">
            <a:extLst>
              <a:ext uri="{FF2B5EF4-FFF2-40B4-BE49-F238E27FC236}">
                <a16:creationId xmlns:a16="http://schemas.microsoft.com/office/drawing/2014/main" id="{ACBD994D-4D48-0DA9-A4D6-888C10137543}"/>
              </a:ext>
            </a:extLst>
          </p:cNvPr>
          <p:cNvCxnSpPr>
            <a:cxnSpLocks/>
            <a:stCxn id="502" idx="5"/>
          </p:cNvCxnSpPr>
          <p:nvPr/>
        </p:nvCxnSpPr>
        <p:spPr>
          <a:xfrm>
            <a:off x="9236677" y="4013619"/>
            <a:ext cx="161079" cy="161937"/>
          </a:xfrm>
          <a:prstGeom prst="line">
            <a:avLst/>
          </a:prstGeom>
          <a:noFill/>
          <a:ln w="63500" cap="flat" cmpd="sng" algn="ctr">
            <a:solidFill>
              <a:srgbClr val="C00000"/>
            </a:solidFill>
            <a:prstDash val="solid"/>
            <a:miter lim="800000"/>
          </a:ln>
          <a:effectLst/>
        </p:spPr>
      </p:cxnSp>
      <p:sp>
        <p:nvSpPr>
          <p:cNvPr id="504" name="Lightning Bolt 503">
            <a:extLst>
              <a:ext uri="{FF2B5EF4-FFF2-40B4-BE49-F238E27FC236}">
                <a16:creationId xmlns:a16="http://schemas.microsoft.com/office/drawing/2014/main" id="{10830F0B-8574-0343-1918-13E9432B09A0}"/>
              </a:ext>
            </a:extLst>
          </p:cNvPr>
          <p:cNvSpPr/>
          <p:nvPr/>
        </p:nvSpPr>
        <p:spPr bwMode="auto">
          <a:xfrm rot="3198375">
            <a:off x="9384064" y="3773610"/>
            <a:ext cx="347916" cy="370400"/>
          </a:xfrm>
          <a:prstGeom prst="lightningBolt">
            <a:avLst/>
          </a:prstGeom>
          <a:solidFill>
            <a:srgbClr val="FF0000"/>
          </a:solidFill>
          <a:ln w="6350" cap="flat" cmpd="sng" algn="ctr">
            <a:solidFill>
              <a:srgbClr val="E7E6E6">
                <a:lumMod val="10000"/>
              </a:srgbClr>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Calibri" panose="020F0502020204030204" pitchFamily="34" charset="0"/>
            </a:endParaRPr>
          </a:p>
        </p:txBody>
      </p:sp>
      <p:grpSp>
        <p:nvGrpSpPr>
          <p:cNvPr id="505" name="Group 504">
            <a:extLst>
              <a:ext uri="{FF2B5EF4-FFF2-40B4-BE49-F238E27FC236}">
                <a16:creationId xmlns:a16="http://schemas.microsoft.com/office/drawing/2014/main" id="{9B9689B9-EA09-46D5-1B72-98431F2D9868}"/>
              </a:ext>
            </a:extLst>
          </p:cNvPr>
          <p:cNvGrpSpPr/>
          <p:nvPr/>
        </p:nvGrpSpPr>
        <p:grpSpPr>
          <a:xfrm rot="2702852">
            <a:off x="7805924" y="1283388"/>
            <a:ext cx="2057631" cy="2053011"/>
            <a:chOff x="6701171" y="2310499"/>
            <a:chExt cx="2057631" cy="2053011"/>
          </a:xfrm>
          <a:noFill/>
        </p:grpSpPr>
        <p:sp>
          <p:nvSpPr>
            <p:cNvPr id="506" name="Rectangle 505">
              <a:extLst>
                <a:ext uri="{FF2B5EF4-FFF2-40B4-BE49-F238E27FC236}">
                  <a16:creationId xmlns:a16="http://schemas.microsoft.com/office/drawing/2014/main" id="{0347D39E-2152-A160-EDD6-34EEE1B53BF7}"/>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7" name="Rectangle 506">
              <a:extLst>
                <a:ext uri="{FF2B5EF4-FFF2-40B4-BE49-F238E27FC236}">
                  <a16:creationId xmlns:a16="http://schemas.microsoft.com/office/drawing/2014/main" id="{4E7D29FA-1D7A-8806-EAAD-48A55433CE95}"/>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8" name="Rectangle 507">
              <a:extLst>
                <a:ext uri="{FF2B5EF4-FFF2-40B4-BE49-F238E27FC236}">
                  <a16:creationId xmlns:a16="http://schemas.microsoft.com/office/drawing/2014/main" id="{51471317-0E46-C09C-8589-8854266D4F9E}"/>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9" name="Rectangle 508">
              <a:extLst>
                <a:ext uri="{FF2B5EF4-FFF2-40B4-BE49-F238E27FC236}">
                  <a16:creationId xmlns:a16="http://schemas.microsoft.com/office/drawing/2014/main" id="{1945D573-53EB-BA50-8BB2-AC97D1646F15}"/>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0" name="Rectangle 509">
              <a:extLst>
                <a:ext uri="{FF2B5EF4-FFF2-40B4-BE49-F238E27FC236}">
                  <a16:creationId xmlns:a16="http://schemas.microsoft.com/office/drawing/2014/main" id="{0D6A06B0-8FA2-0848-018B-ED59349D88B2}"/>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1" name="Rectangle 510">
              <a:extLst>
                <a:ext uri="{FF2B5EF4-FFF2-40B4-BE49-F238E27FC236}">
                  <a16:creationId xmlns:a16="http://schemas.microsoft.com/office/drawing/2014/main" id="{DF2892B1-E258-96F4-1898-4109AF1A2BB8}"/>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2" name="Rectangle 511">
              <a:extLst>
                <a:ext uri="{FF2B5EF4-FFF2-40B4-BE49-F238E27FC236}">
                  <a16:creationId xmlns:a16="http://schemas.microsoft.com/office/drawing/2014/main" id="{BD821D78-EB03-58CE-DB28-2D266E362E93}"/>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3" name="Rectangle 512">
              <a:extLst>
                <a:ext uri="{FF2B5EF4-FFF2-40B4-BE49-F238E27FC236}">
                  <a16:creationId xmlns:a16="http://schemas.microsoft.com/office/drawing/2014/main" id="{647EAABC-AF67-835D-EDB2-363F52CB1D9F}"/>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4" name="Flowchart: Connector 154">
              <a:extLst>
                <a:ext uri="{FF2B5EF4-FFF2-40B4-BE49-F238E27FC236}">
                  <a16:creationId xmlns:a16="http://schemas.microsoft.com/office/drawing/2014/main" id="{A126415D-618F-0BF9-48C6-7FF233DFD8D6}"/>
                </a:ext>
              </a:extLst>
            </p:cNvPr>
            <p:cNvSpPr/>
            <p:nvPr/>
          </p:nvSpPr>
          <p:spPr>
            <a:xfrm>
              <a:off x="7615802" y="231049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15" name="Flowchart: Connector 156">
              <a:extLst>
                <a:ext uri="{FF2B5EF4-FFF2-40B4-BE49-F238E27FC236}">
                  <a16:creationId xmlns:a16="http://schemas.microsoft.com/office/drawing/2014/main" id="{E447C7C1-41A0-FF67-9F30-049793758A45}"/>
                </a:ext>
              </a:extLst>
            </p:cNvPr>
            <p:cNvSpPr/>
            <p:nvPr/>
          </p:nvSpPr>
          <p:spPr>
            <a:xfrm>
              <a:off x="7147980" y="276090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16" name="Flowchart: Connector 157">
              <a:extLst>
                <a:ext uri="{FF2B5EF4-FFF2-40B4-BE49-F238E27FC236}">
                  <a16:creationId xmlns:a16="http://schemas.microsoft.com/office/drawing/2014/main" id="{9BC30706-2DAD-0DA5-32E5-D18AAFC01836}"/>
                </a:ext>
              </a:extLst>
            </p:cNvPr>
            <p:cNvSpPr/>
            <p:nvPr/>
          </p:nvSpPr>
          <p:spPr>
            <a:xfrm>
              <a:off x="8073002" y="276090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17" name="Flowchart: Connector 158">
              <a:extLst>
                <a:ext uri="{FF2B5EF4-FFF2-40B4-BE49-F238E27FC236}">
                  <a16:creationId xmlns:a16="http://schemas.microsoft.com/office/drawing/2014/main" id="{A9B2E7A1-9F3F-6E47-7977-896DCB7C346D}"/>
                </a:ext>
              </a:extLst>
            </p:cNvPr>
            <p:cNvSpPr/>
            <p:nvPr/>
          </p:nvSpPr>
          <p:spPr>
            <a:xfrm>
              <a:off x="6701402" y="322489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18" name="Flowchart: Connector 159">
              <a:extLst>
                <a:ext uri="{FF2B5EF4-FFF2-40B4-BE49-F238E27FC236}">
                  <a16:creationId xmlns:a16="http://schemas.microsoft.com/office/drawing/2014/main" id="{4B09ACF6-5DC7-8985-509F-27B41B8B2C0A}"/>
                </a:ext>
              </a:extLst>
            </p:cNvPr>
            <p:cNvSpPr/>
            <p:nvPr/>
          </p:nvSpPr>
          <p:spPr>
            <a:xfrm>
              <a:off x="7605411" y="321697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19" name="Flowchart: Connector 160">
              <a:extLst>
                <a:ext uri="{FF2B5EF4-FFF2-40B4-BE49-F238E27FC236}">
                  <a16:creationId xmlns:a16="http://schemas.microsoft.com/office/drawing/2014/main" id="{583D2A59-A907-02E7-F933-56FDB116A5D4}"/>
                </a:ext>
              </a:extLst>
            </p:cNvPr>
            <p:cNvSpPr/>
            <p:nvPr/>
          </p:nvSpPr>
          <p:spPr>
            <a:xfrm>
              <a:off x="8530202" y="321697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0" name="Flowchart: Connector 161">
              <a:extLst>
                <a:ext uri="{FF2B5EF4-FFF2-40B4-BE49-F238E27FC236}">
                  <a16:creationId xmlns:a16="http://schemas.microsoft.com/office/drawing/2014/main" id="{8717A381-A4F8-51D5-C954-59CF4A10005B}"/>
                </a:ext>
              </a:extLst>
            </p:cNvPr>
            <p:cNvSpPr/>
            <p:nvPr/>
          </p:nvSpPr>
          <p:spPr>
            <a:xfrm>
              <a:off x="7147980" y="367078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1" name="Flowchart: Connector 162">
              <a:extLst>
                <a:ext uri="{FF2B5EF4-FFF2-40B4-BE49-F238E27FC236}">
                  <a16:creationId xmlns:a16="http://schemas.microsoft.com/office/drawing/2014/main" id="{AF5609C5-CD0B-514E-F320-87D1922E1293}"/>
                </a:ext>
              </a:extLst>
            </p:cNvPr>
            <p:cNvSpPr/>
            <p:nvPr/>
          </p:nvSpPr>
          <p:spPr>
            <a:xfrm>
              <a:off x="8073002" y="367078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2" name="Flowchart: Connector 164">
              <a:extLst>
                <a:ext uri="{FF2B5EF4-FFF2-40B4-BE49-F238E27FC236}">
                  <a16:creationId xmlns:a16="http://schemas.microsoft.com/office/drawing/2014/main" id="{0C58C165-C87C-4F3B-2ED7-30D7A8E3AACD}"/>
                </a:ext>
              </a:extLst>
            </p:cNvPr>
            <p:cNvSpPr/>
            <p:nvPr/>
          </p:nvSpPr>
          <p:spPr>
            <a:xfrm>
              <a:off x="7615802" y="413364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3" name="Flowchart: Connector 166">
              <a:extLst>
                <a:ext uri="{FF2B5EF4-FFF2-40B4-BE49-F238E27FC236}">
                  <a16:creationId xmlns:a16="http://schemas.microsoft.com/office/drawing/2014/main" id="{0475D9D1-5773-2B10-F955-DE13ED7F9574}"/>
                </a:ext>
              </a:extLst>
            </p:cNvPr>
            <p:cNvSpPr/>
            <p:nvPr/>
          </p:nvSpPr>
          <p:spPr>
            <a:xfrm>
              <a:off x="7158602" y="2310499"/>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4" name="Flowchart: Connector 169">
              <a:extLst>
                <a:ext uri="{FF2B5EF4-FFF2-40B4-BE49-F238E27FC236}">
                  <a16:creationId xmlns:a16="http://schemas.microsoft.com/office/drawing/2014/main" id="{5A72F958-E7F7-C3C2-5BC2-36AD4A5E0D9C}"/>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5" name="Flowchart: Connector 170">
              <a:extLst>
                <a:ext uri="{FF2B5EF4-FFF2-40B4-BE49-F238E27FC236}">
                  <a16:creationId xmlns:a16="http://schemas.microsoft.com/office/drawing/2014/main" id="{AAE881CD-F690-2BFF-BFB8-C3972EC4B6CB}"/>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6" name="Flowchart: Connector 171">
              <a:extLst>
                <a:ext uri="{FF2B5EF4-FFF2-40B4-BE49-F238E27FC236}">
                  <a16:creationId xmlns:a16="http://schemas.microsoft.com/office/drawing/2014/main" id="{5DCDFCF7-6CFC-33F3-CE48-E64DD0966348}"/>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7" name="Flowchart: Connector 172">
              <a:extLst>
                <a:ext uri="{FF2B5EF4-FFF2-40B4-BE49-F238E27FC236}">
                  <a16:creationId xmlns:a16="http://schemas.microsoft.com/office/drawing/2014/main" id="{B6AFD639-F4F1-E348-24E9-DFAB5B3EB4DB}"/>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8" name="Flowchart: Connector 174">
              <a:extLst>
                <a:ext uri="{FF2B5EF4-FFF2-40B4-BE49-F238E27FC236}">
                  <a16:creationId xmlns:a16="http://schemas.microsoft.com/office/drawing/2014/main" id="{845894F3-04B4-40C9-7BCF-AED1A4FF8C78}"/>
                </a:ext>
              </a:extLst>
            </p:cNvPr>
            <p:cNvSpPr/>
            <p:nvPr/>
          </p:nvSpPr>
          <p:spPr>
            <a:xfrm>
              <a:off x="7147749" y="3221504"/>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29" name="Flowchart: Connector 175">
              <a:extLst>
                <a:ext uri="{FF2B5EF4-FFF2-40B4-BE49-F238E27FC236}">
                  <a16:creationId xmlns:a16="http://schemas.microsoft.com/office/drawing/2014/main" id="{C39EC964-7B8B-A581-4EFC-B1ABBC2CB2F1}"/>
                </a:ext>
              </a:extLst>
            </p:cNvPr>
            <p:cNvSpPr/>
            <p:nvPr/>
          </p:nvSpPr>
          <p:spPr>
            <a:xfrm>
              <a:off x="8071662" y="3222636"/>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30" name="Flowchart: Connector 177">
              <a:extLst>
                <a:ext uri="{FF2B5EF4-FFF2-40B4-BE49-F238E27FC236}">
                  <a16:creationId xmlns:a16="http://schemas.microsoft.com/office/drawing/2014/main" id="{B703A6AE-E5B1-E806-DFC7-8C59F336ACDD}"/>
                </a:ext>
              </a:extLst>
            </p:cNvPr>
            <p:cNvSpPr/>
            <p:nvPr/>
          </p:nvSpPr>
          <p:spPr>
            <a:xfrm>
              <a:off x="8083624" y="4134910"/>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nvGrpSpPr>
          <p:cNvPr id="531" name="Group 530">
            <a:extLst>
              <a:ext uri="{FF2B5EF4-FFF2-40B4-BE49-F238E27FC236}">
                <a16:creationId xmlns:a16="http://schemas.microsoft.com/office/drawing/2014/main" id="{AC436248-97C4-9006-931A-EF445270B790}"/>
              </a:ext>
            </a:extLst>
          </p:cNvPr>
          <p:cNvGrpSpPr/>
          <p:nvPr/>
        </p:nvGrpSpPr>
        <p:grpSpPr>
          <a:xfrm rot="2702852">
            <a:off x="7802289" y="3868013"/>
            <a:ext cx="2057631" cy="2053011"/>
            <a:chOff x="6701171" y="2310499"/>
            <a:chExt cx="2057631" cy="2053011"/>
          </a:xfrm>
          <a:noFill/>
        </p:grpSpPr>
        <p:sp>
          <p:nvSpPr>
            <p:cNvPr id="532" name="Rectangle 531">
              <a:extLst>
                <a:ext uri="{FF2B5EF4-FFF2-40B4-BE49-F238E27FC236}">
                  <a16:creationId xmlns:a16="http://schemas.microsoft.com/office/drawing/2014/main" id="{F317B246-748F-4CD6-3155-A0623FA16BF2}"/>
                </a:ext>
              </a:extLst>
            </p:cNvPr>
            <p:cNvSpPr/>
            <p:nvPr/>
          </p:nvSpPr>
          <p:spPr>
            <a:xfrm>
              <a:off x="7272902" y="24214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3" name="Rectangle 532">
              <a:extLst>
                <a:ext uri="{FF2B5EF4-FFF2-40B4-BE49-F238E27FC236}">
                  <a16:creationId xmlns:a16="http://schemas.microsoft.com/office/drawing/2014/main" id="{7EE375BF-EF66-C745-6F7E-B6B772B0317B}"/>
                </a:ext>
              </a:extLst>
            </p:cNvPr>
            <p:cNvSpPr/>
            <p:nvPr/>
          </p:nvSpPr>
          <p:spPr>
            <a:xfrm>
              <a:off x="72729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4" name="Rectangle 533">
              <a:extLst>
                <a:ext uri="{FF2B5EF4-FFF2-40B4-BE49-F238E27FC236}">
                  <a16:creationId xmlns:a16="http://schemas.microsoft.com/office/drawing/2014/main" id="{5976CA48-2DE3-F58F-1062-0AA9015A2E95}"/>
                </a:ext>
              </a:extLst>
            </p:cNvPr>
            <p:cNvSpPr/>
            <p:nvPr/>
          </p:nvSpPr>
          <p:spPr>
            <a:xfrm>
              <a:off x="77301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5" name="Rectangle 534">
              <a:extLst>
                <a:ext uri="{FF2B5EF4-FFF2-40B4-BE49-F238E27FC236}">
                  <a16:creationId xmlns:a16="http://schemas.microsoft.com/office/drawing/2014/main" id="{9D614DED-D8E8-8B70-7425-0243DB4BB7A5}"/>
                </a:ext>
              </a:extLst>
            </p:cNvPr>
            <p:cNvSpPr/>
            <p:nvPr/>
          </p:nvSpPr>
          <p:spPr>
            <a:xfrm>
              <a:off x="8187302" y="2878604"/>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6" name="Rectangle 535">
              <a:extLst>
                <a:ext uri="{FF2B5EF4-FFF2-40B4-BE49-F238E27FC236}">
                  <a16:creationId xmlns:a16="http://schemas.microsoft.com/office/drawing/2014/main" id="{D71A2881-299D-BDD9-911A-7CE2EB9EBFD6}"/>
                </a:ext>
              </a:extLst>
            </p:cNvPr>
            <p:cNvSpPr/>
            <p:nvPr/>
          </p:nvSpPr>
          <p:spPr>
            <a:xfrm>
              <a:off x="68157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7" name="Rectangle 536">
              <a:extLst>
                <a:ext uri="{FF2B5EF4-FFF2-40B4-BE49-F238E27FC236}">
                  <a16:creationId xmlns:a16="http://schemas.microsoft.com/office/drawing/2014/main" id="{F405F241-FE9D-4D84-81FF-2334A9CFE52A}"/>
                </a:ext>
              </a:extLst>
            </p:cNvPr>
            <p:cNvSpPr/>
            <p:nvPr/>
          </p:nvSpPr>
          <p:spPr>
            <a:xfrm>
              <a:off x="72729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8" name="Rectangle 537">
              <a:extLst>
                <a:ext uri="{FF2B5EF4-FFF2-40B4-BE49-F238E27FC236}">
                  <a16:creationId xmlns:a16="http://schemas.microsoft.com/office/drawing/2014/main" id="{D09E4DEF-FD20-4C12-F071-AA3269282365}"/>
                </a:ext>
              </a:extLst>
            </p:cNvPr>
            <p:cNvSpPr/>
            <p:nvPr/>
          </p:nvSpPr>
          <p:spPr>
            <a:xfrm>
              <a:off x="7730102" y="3333541"/>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9" name="Rectangle 538">
              <a:extLst>
                <a:ext uri="{FF2B5EF4-FFF2-40B4-BE49-F238E27FC236}">
                  <a16:creationId xmlns:a16="http://schemas.microsoft.com/office/drawing/2014/main" id="{B5665D74-78FD-DB5F-B5DD-C43792C599AD}"/>
                </a:ext>
              </a:extLst>
            </p:cNvPr>
            <p:cNvSpPr/>
            <p:nvPr/>
          </p:nvSpPr>
          <p:spPr>
            <a:xfrm>
              <a:off x="7730102" y="3788478"/>
              <a:ext cx="457200" cy="457200"/>
            </a:xfrm>
            <a:prstGeom prst="rect">
              <a:avLst/>
            </a:prstGeom>
            <a:grp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0" name="Flowchart: Connector 154">
              <a:extLst>
                <a:ext uri="{FF2B5EF4-FFF2-40B4-BE49-F238E27FC236}">
                  <a16:creationId xmlns:a16="http://schemas.microsoft.com/office/drawing/2014/main" id="{2CBFB3F0-21DA-30FB-94F0-7D83DDB6D33E}"/>
                </a:ext>
              </a:extLst>
            </p:cNvPr>
            <p:cNvSpPr/>
            <p:nvPr/>
          </p:nvSpPr>
          <p:spPr>
            <a:xfrm>
              <a:off x="7615802" y="231049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1" name="Flowchart: Connector 156">
              <a:extLst>
                <a:ext uri="{FF2B5EF4-FFF2-40B4-BE49-F238E27FC236}">
                  <a16:creationId xmlns:a16="http://schemas.microsoft.com/office/drawing/2014/main" id="{A60A20FA-933D-E84A-CAFB-FE5FBC436F14}"/>
                </a:ext>
              </a:extLst>
            </p:cNvPr>
            <p:cNvSpPr/>
            <p:nvPr/>
          </p:nvSpPr>
          <p:spPr>
            <a:xfrm>
              <a:off x="7147980" y="276090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2" name="Flowchart: Connector 157">
              <a:extLst>
                <a:ext uri="{FF2B5EF4-FFF2-40B4-BE49-F238E27FC236}">
                  <a16:creationId xmlns:a16="http://schemas.microsoft.com/office/drawing/2014/main" id="{9EC99454-5B80-3C2A-851A-C9390561D857}"/>
                </a:ext>
              </a:extLst>
            </p:cNvPr>
            <p:cNvSpPr/>
            <p:nvPr/>
          </p:nvSpPr>
          <p:spPr>
            <a:xfrm>
              <a:off x="8073002" y="276090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3" name="Flowchart: Connector 158">
              <a:extLst>
                <a:ext uri="{FF2B5EF4-FFF2-40B4-BE49-F238E27FC236}">
                  <a16:creationId xmlns:a16="http://schemas.microsoft.com/office/drawing/2014/main" id="{60E894B7-9795-88A3-718E-B8A088431EA8}"/>
                </a:ext>
              </a:extLst>
            </p:cNvPr>
            <p:cNvSpPr/>
            <p:nvPr/>
          </p:nvSpPr>
          <p:spPr>
            <a:xfrm>
              <a:off x="6701402" y="3224899"/>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4" name="Flowchart: Connector 159">
              <a:extLst>
                <a:ext uri="{FF2B5EF4-FFF2-40B4-BE49-F238E27FC236}">
                  <a16:creationId xmlns:a16="http://schemas.microsoft.com/office/drawing/2014/main" id="{D2366D63-27D6-4900-D5F7-A7F9C36F4876}"/>
                </a:ext>
              </a:extLst>
            </p:cNvPr>
            <p:cNvSpPr/>
            <p:nvPr/>
          </p:nvSpPr>
          <p:spPr>
            <a:xfrm>
              <a:off x="7605411" y="321697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5" name="Flowchart: Connector 160">
              <a:extLst>
                <a:ext uri="{FF2B5EF4-FFF2-40B4-BE49-F238E27FC236}">
                  <a16:creationId xmlns:a16="http://schemas.microsoft.com/office/drawing/2014/main" id="{B6D1B9CD-21E5-69C4-4E0C-FDCBE1A19E21}"/>
                </a:ext>
              </a:extLst>
            </p:cNvPr>
            <p:cNvSpPr/>
            <p:nvPr/>
          </p:nvSpPr>
          <p:spPr>
            <a:xfrm>
              <a:off x="8530202" y="3216978"/>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6" name="Flowchart: Connector 161">
              <a:extLst>
                <a:ext uri="{FF2B5EF4-FFF2-40B4-BE49-F238E27FC236}">
                  <a16:creationId xmlns:a16="http://schemas.microsoft.com/office/drawing/2014/main" id="{03B5A4CA-D405-FD70-01F2-5A63E039CB3D}"/>
                </a:ext>
              </a:extLst>
            </p:cNvPr>
            <p:cNvSpPr/>
            <p:nvPr/>
          </p:nvSpPr>
          <p:spPr>
            <a:xfrm>
              <a:off x="7147980" y="367078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7" name="Flowchart: Connector 162">
              <a:extLst>
                <a:ext uri="{FF2B5EF4-FFF2-40B4-BE49-F238E27FC236}">
                  <a16:creationId xmlns:a16="http://schemas.microsoft.com/office/drawing/2014/main" id="{ACCF6F39-0ABA-E78E-0473-D5DABB726107}"/>
                </a:ext>
              </a:extLst>
            </p:cNvPr>
            <p:cNvSpPr/>
            <p:nvPr/>
          </p:nvSpPr>
          <p:spPr>
            <a:xfrm>
              <a:off x="8073002" y="3670783"/>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8" name="Flowchart: Connector 164">
              <a:extLst>
                <a:ext uri="{FF2B5EF4-FFF2-40B4-BE49-F238E27FC236}">
                  <a16:creationId xmlns:a16="http://schemas.microsoft.com/office/drawing/2014/main" id="{EE02B6A5-97B3-032E-C2B5-A3EAEE5BC189}"/>
                </a:ext>
              </a:extLst>
            </p:cNvPr>
            <p:cNvSpPr/>
            <p:nvPr/>
          </p:nvSpPr>
          <p:spPr>
            <a:xfrm>
              <a:off x="7615802" y="4133641"/>
              <a:ext cx="228600" cy="228600"/>
            </a:xfrm>
            <a:prstGeom prst="flowChartConnector">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49" name="Flowchart: Connector 166">
              <a:extLst>
                <a:ext uri="{FF2B5EF4-FFF2-40B4-BE49-F238E27FC236}">
                  <a16:creationId xmlns:a16="http://schemas.microsoft.com/office/drawing/2014/main" id="{E51031F4-0581-27DF-D07C-37A85A64865B}"/>
                </a:ext>
              </a:extLst>
            </p:cNvPr>
            <p:cNvSpPr/>
            <p:nvPr/>
          </p:nvSpPr>
          <p:spPr>
            <a:xfrm>
              <a:off x="7158602" y="2310499"/>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0" name="Flowchart: Connector 169">
              <a:extLst>
                <a:ext uri="{FF2B5EF4-FFF2-40B4-BE49-F238E27FC236}">
                  <a16:creationId xmlns:a16="http://schemas.microsoft.com/office/drawing/2014/main" id="{194AF570-E542-35B7-A2A0-DC382ABE9539}"/>
                </a:ext>
              </a:extLst>
            </p:cNvPr>
            <p:cNvSpPr/>
            <p:nvPr/>
          </p:nvSpPr>
          <p:spPr>
            <a:xfrm>
              <a:off x="7604949" y="2756880"/>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1" name="Flowchart: Connector 170">
              <a:extLst>
                <a:ext uri="{FF2B5EF4-FFF2-40B4-BE49-F238E27FC236}">
                  <a16:creationId xmlns:a16="http://schemas.microsoft.com/office/drawing/2014/main" id="{BCC82610-213B-9463-478F-13E3FFF98A08}"/>
                </a:ext>
              </a:extLst>
            </p:cNvPr>
            <p:cNvSpPr/>
            <p:nvPr/>
          </p:nvSpPr>
          <p:spPr>
            <a:xfrm>
              <a:off x="8530202" y="2767836"/>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2" name="Flowchart: Connector 171">
              <a:extLst>
                <a:ext uri="{FF2B5EF4-FFF2-40B4-BE49-F238E27FC236}">
                  <a16:creationId xmlns:a16="http://schemas.microsoft.com/office/drawing/2014/main" id="{45D72536-28FA-293E-977B-DC97D07B02C2}"/>
                </a:ext>
              </a:extLst>
            </p:cNvPr>
            <p:cNvSpPr/>
            <p:nvPr/>
          </p:nvSpPr>
          <p:spPr>
            <a:xfrm>
              <a:off x="6701171" y="3682099"/>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3" name="Flowchart: Connector 172">
              <a:extLst>
                <a:ext uri="{FF2B5EF4-FFF2-40B4-BE49-F238E27FC236}">
                  <a16:creationId xmlns:a16="http://schemas.microsoft.com/office/drawing/2014/main" id="{2AF15D7F-FF6E-8528-18D6-DFCE853D062D}"/>
                </a:ext>
              </a:extLst>
            </p:cNvPr>
            <p:cNvSpPr/>
            <p:nvPr/>
          </p:nvSpPr>
          <p:spPr>
            <a:xfrm>
              <a:off x="7604949" y="3676441"/>
              <a:ext cx="228600" cy="228600"/>
            </a:xfrm>
            <a:prstGeom prst="flowChartConnector">
              <a:avLst/>
            </a:prstGeom>
            <a:solidFill>
              <a:srgbClr val="548235"/>
            </a:solidFill>
            <a:ln w="1270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4" name="Flowchart: Connector 174">
              <a:extLst>
                <a:ext uri="{FF2B5EF4-FFF2-40B4-BE49-F238E27FC236}">
                  <a16:creationId xmlns:a16="http://schemas.microsoft.com/office/drawing/2014/main" id="{37FF1BE0-CA96-8E98-ED31-A7C4DE4EAF37}"/>
                </a:ext>
              </a:extLst>
            </p:cNvPr>
            <p:cNvSpPr/>
            <p:nvPr/>
          </p:nvSpPr>
          <p:spPr>
            <a:xfrm>
              <a:off x="7147749" y="3221504"/>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5" name="Flowchart: Connector 175">
              <a:extLst>
                <a:ext uri="{FF2B5EF4-FFF2-40B4-BE49-F238E27FC236}">
                  <a16:creationId xmlns:a16="http://schemas.microsoft.com/office/drawing/2014/main" id="{3C7288DC-5B87-3020-0555-8C7D78805140}"/>
                </a:ext>
              </a:extLst>
            </p:cNvPr>
            <p:cNvSpPr/>
            <p:nvPr/>
          </p:nvSpPr>
          <p:spPr>
            <a:xfrm>
              <a:off x="8071662" y="3222636"/>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556" name="Flowchart: Connector 177">
              <a:extLst>
                <a:ext uri="{FF2B5EF4-FFF2-40B4-BE49-F238E27FC236}">
                  <a16:creationId xmlns:a16="http://schemas.microsoft.com/office/drawing/2014/main" id="{5ED732DB-B727-CEF9-5F67-629A65A22699}"/>
                </a:ext>
              </a:extLst>
            </p:cNvPr>
            <p:cNvSpPr/>
            <p:nvPr/>
          </p:nvSpPr>
          <p:spPr>
            <a:xfrm>
              <a:off x="8083624" y="4134910"/>
              <a:ext cx="228600" cy="228600"/>
            </a:xfrm>
            <a:prstGeom prst="flowChartConnector">
              <a:avLst/>
            </a:prstGeom>
            <a:solidFill>
              <a:srgbClr val="FFC000"/>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557" name="Rounded Rectangular Callout 10">
            <a:extLst>
              <a:ext uri="{FF2B5EF4-FFF2-40B4-BE49-F238E27FC236}">
                <a16:creationId xmlns:a16="http://schemas.microsoft.com/office/drawing/2014/main" id="{1CC645D1-F327-7970-F77F-325332E5DD8E}"/>
              </a:ext>
            </a:extLst>
          </p:cNvPr>
          <p:cNvSpPr/>
          <p:nvPr/>
        </p:nvSpPr>
        <p:spPr>
          <a:xfrm>
            <a:off x="4217981" y="5242337"/>
            <a:ext cx="2297057" cy="82296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Decoding Graph</a:t>
            </a:r>
          </a:p>
        </p:txBody>
      </p:sp>
      <p:sp>
        <p:nvSpPr>
          <p:cNvPr id="558" name="Rounded Rectangular Callout 10">
            <a:extLst>
              <a:ext uri="{FF2B5EF4-FFF2-40B4-BE49-F238E27FC236}">
                <a16:creationId xmlns:a16="http://schemas.microsoft.com/office/drawing/2014/main" id="{CBC06EDB-7049-5F1A-D0C7-6939B1C42958}"/>
              </a:ext>
            </a:extLst>
          </p:cNvPr>
          <p:cNvSpPr/>
          <p:nvPr/>
        </p:nvSpPr>
        <p:spPr>
          <a:xfrm>
            <a:off x="10052537" y="1848092"/>
            <a:ext cx="2057400" cy="82296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Z-Decoding Graph</a:t>
            </a:r>
          </a:p>
        </p:txBody>
      </p:sp>
      <p:sp>
        <p:nvSpPr>
          <p:cNvPr id="559" name="Rounded Rectangular Callout 10">
            <a:extLst>
              <a:ext uri="{FF2B5EF4-FFF2-40B4-BE49-F238E27FC236}">
                <a16:creationId xmlns:a16="http://schemas.microsoft.com/office/drawing/2014/main" id="{CA794160-A1F7-8319-0CD4-F9425F6CF02D}"/>
              </a:ext>
            </a:extLst>
          </p:cNvPr>
          <p:cNvSpPr/>
          <p:nvPr/>
        </p:nvSpPr>
        <p:spPr>
          <a:xfrm>
            <a:off x="10052537" y="4444418"/>
            <a:ext cx="2057400" cy="82296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srgbClr val="4472C4">
                    <a:lumMod val="50000"/>
                  </a:srgbClr>
                </a:solidFill>
                <a:ea typeface="Cambria Math" panose="02040503050406030204" pitchFamily="18" charset="0"/>
                <a:cs typeface="Calibri" panose="020F0502020204030204" pitchFamily="34" charset="0"/>
              </a:rPr>
              <a:t>X-Decoding Graph</a:t>
            </a:r>
          </a:p>
        </p:txBody>
      </p:sp>
    </p:spTree>
    <p:extLst>
      <p:ext uri="{BB962C8B-B14F-4D97-AF65-F5344CB8AC3E}">
        <p14:creationId xmlns:p14="http://schemas.microsoft.com/office/powerpoint/2010/main" val="5706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3" grpId="0" animBg="1"/>
      <p:bldP spid="498" grpId="0" animBg="1"/>
      <p:bldP spid="499" grpId="0" animBg="1"/>
      <p:bldP spid="500" grpId="0" animBg="1"/>
      <p:bldP spid="502" grpId="0" animBg="1"/>
      <p:bldP spid="504" grpId="0" animBg="1"/>
      <p:bldP spid="557" grpId="0" animBg="1"/>
      <p:bldP spid="558" grpId="0" animBg="1"/>
      <p:bldP spid="55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CAF57EB-3D10-C993-E3D8-E1B965F82382}"/>
              </a:ext>
            </a:extLst>
          </p:cNvPr>
          <p:cNvSpPr txBox="1">
            <a:spLocks/>
          </p:cNvSpPr>
          <p:nvPr/>
        </p:nvSpPr>
        <p:spPr>
          <a:xfrm>
            <a:off x="82062" y="39406"/>
            <a:ext cx="12027875"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5700"/>
                </a:solidFill>
                <a:effectLst/>
                <a:uLnTx/>
                <a:uFillTx/>
                <a:latin typeface="Roboto" panose="02000000000000000000" pitchFamily="2" charset="0"/>
                <a:ea typeface="Roboto" panose="02000000000000000000" pitchFamily="2" charset="0"/>
                <a:cs typeface="Roboto" panose="02000000000000000000" pitchFamily="2" charset="0"/>
              </a:rPr>
              <a:t>Overview Of Decoding Approaches</a:t>
            </a:r>
          </a:p>
        </p:txBody>
      </p:sp>
      <p:cxnSp>
        <p:nvCxnSpPr>
          <p:cNvPr id="10" name="Straight Connector 9"/>
          <p:cNvCxnSpPr>
            <a:cxnSpLocks/>
          </p:cNvCxnSpPr>
          <p:nvPr/>
        </p:nvCxnSpPr>
        <p:spPr>
          <a:xfrm>
            <a:off x="0" y="1054167"/>
            <a:ext cx="12192000" cy="0"/>
          </a:xfrm>
          <a:prstGeom prst="line">
            <a:avLst/>
          </a:prstGeom>
          <a:ln w="19050">
            <a:solidFill>
              <a:srgbClr val="BF5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67DB99-49B8-92B4-DEEC-ADA6D8375FCB}"/>
              </a:ext>
            </a:extLst>
          </p:cNvPr>
          <p:cNvSpPr txBox="1"/>
          <p:nvPr/>
        </p:nvSpPr>
        <p:spPr>
          <a:xfrm>
            <a:off x="-884" y="6150244"/>
            <a:ext cx="12192883" cy="731520"/>
          </a:xfrm>
          <a:prstGeom prst="rect">
            <a:avLst/>
          </a:prstGeom>
          <a:solidFill>
            <a:srgbClr val="BF5700"/>
          </a:solidFill>
        </p:spPr>
        <p:txBody>
          <a:bodyPr wrap="square" rtlCol="0">
            <a:noAutofit/>
          </a:bodyPr>
          <a:lstStyle>
            <a:defPPr>
              <a:defRPr lang="en-US"/>
            </a:defPPr>
            <a:lvl1pPr marR="0" lvl="0" indent="0" algn="ctr" defTabSz="1091246" fontAlgn="auto">
              <a:lnSpc>
                <a:spcPct val="100000"/>
              </a:lnSpc>
              <a:spcBef>
                <a:spcPts val="0"/>
              </a:spcBef>
              <a:spcAft>
                <a:spcPts val="0"/>
              </a:spcAft>
              <a:buClrTx/>
              <a:buSzTx/>
              <a:buFontTx/>
              <a:buNone/>
              <a:tabLst/>
              <a:defRPr kumimoji="0" sz="2400" b="0" i="0" u="none" strike="noStrike" kern="0" cap="none" spc="0" normalizeH="0" baseline="0">
                <a:ln>
                  <a:noFill/>
                </a:ln>
                <a:solidFill>
                  <a:prstClr val="white"/>
                </a:solidFill>
                <a:effectLst/>
                <a:uLnTx/>
                <a:uFillTx/>
                <a:latin typeface="Calibri"/>
              </a:defRPr>
            </a:lvl1p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rPr>
              <a:t>The MWPM algorithm is widely regarded as the gold-standard for decoding surface codes</a:t>
            </a:r>
          </a:p>
        </p:txBody>
      </p:sp>
      <p:sp>
        <p:nvSpPr>
          <p:cNvPr id="2" name="Rectangle 1">
            <a:extLst>
              <a:ext uri="{FF2B5EF4-FFF2-40B4-BE49-F238E27FC236}">
                <a16:creationId xmlns:a16="http://schemas.microsoft.com/office/drawing/2014/main" id="{86162BAE-1DE2-D019-B9B1-A7058738D01F}"/>
              </a:ext>
            </a:extLst>
          </p:cNvPr>
          <p:cNvSpPr/>
          <p:nvPr/>
        </p:nvSpPr>
        <p:spPr>
          <a:xfrm>
            <a:off x="1892262" y="3897462"/>
            <a:ext cx="1783080" cy="1405431"/>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Maximum Likelihood</a:t>
            </a:r>
          </a:p>
        </p:txBody>
      </p:sp>
      <p:grpSp>
        <p:nvGrpSpPr>
          <p:cNvPr id="9" name="Group 8">
            <a:extLst>
              <a:ext uri="{FF2B5EF4-FFF2-40B4-BE49-F238E27FC236}">
                <a16:creationId xmlns:a16="http://schemas.microsoft.com/office/drawing/2014/main" id="{4CE59A83-A11A-1577-1A2A-0F80D9A4577F}"/>
              </a:ext>
            </a:extLst>
          </p:cNvPr>
          <p:cNvGrpSpPr/>
          <p:nvPr/>
        </p:nvGrpSpPr>
        <p:grpSpPr>
          <a:xfrm>
            <a:off x="6313593" y="3582924"/>
            <a:ext cx="1908794" cy="2479014"/>
            <a:chOff x="7860457" y="3425225"/>
            <a:chExt cx="1908794" cy="2479014"/>
          </a:xfrm>
        </p:grpSpPr>
        <p:pic>
          <p:nvPicPr>
            <p:cNvPr id="1026" name="Picture 2" descr="Neural network Generic Flat icon">
              <a:extLst>
                <a:ext uri="{FF2B5EF4-FFF2-40B4-BE49-F238E27FC236}">
                  <a16:creationId xmlns:a16="http://schemas.microsoft.com/office/drawing/2014/main" id="{6C1ACF6C-B172-2FAE-4869-87F19E051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457" y="3425225"/>
              <a:ext cx="1908794" cy="190879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0">
              <a:extLst>
                <a:ext uri="{FF2B5EF4-FFF2-40B4-BE49-F238E27FC236}">
                  <a16:creationId xmlns:a16="http://schemas.microsoft.com/office/drawing/2014/main" id="{FC1D5CBD-685D-8416-1266-3B8DC5E521A9}"/>
                </a:ext>
              </a:extLst>
            </p:cNvPr>
            <p:cNvSpPr/>
            <p:nvPr/>
          </p:nvSpPr>
          <p:spPr>
            <a:xfrm>
              <a:off x="7860457" y="5090423"/>
              <a:ext cx="1783080" cy="813816"/>
            </a:xfrm>
            <a:prstGeom prst="wedgeRoundRectCallout">
              <a:avLst>
                <a:gd name="adj1" fmla="val -41475"/>
                <a:gd name="adj2" fmla="val -49150"/>
                <a:gd name="adj3" fmla="val 16667"/>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a:ln>
                    <a:noFill/>
                  </a:ln>
                  <a:solidFill>
                    <a:srgbClr val="4472C4">
                      <a:lumMod val="50000"/>
                    </a:srgbClr>
                  </a:solidFill>
                  <a:effectLst/>
                  <a:uLnTx/>
                  <a:uFillTx/>
                </a:rPr>
                <a:t>Machine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i="1" kern="0" dirty="0">
                  <a:solidFill>
                    <a:srgbClr val="4472C4">
                      <a:lumMod val="50000"/>
                    </a:srgbClr>
                  </a:solidFill>
                </a:rPr>
                <a:t>Learning</a:t>
              </a:r>
              <a:endParaRPr kumimoji="0" lang="en-US" sz="2600" b="0" i="1" u="none" strike="noStrike" kern="0" cap="none" spc="0" normalizeH="0" baseline="0" noProof="0" dirty="0">
                <a:ln>
                  <a:noFill/>
                </a:ln>
                <a:solidFill>
                  <a:srgbClr val="4472C4">
                    <a:lumMod val="50000"/>
                  </a:srgbClr>
                </a:solidFill>
                <a:effectLst/>
                <a:uLnTx/>
                <a:uFillTx/>
              </a:endParaRPr>
            </a:p>
          </p:txBody>
        </p:sp>
      </p:grpSp>
      <p:grpSp>
        <p:nvGrpSpPr>
          <p:cNvPr id="7" name="Group 6">
            <a:extLst>
              <a:ext uri="{FF2B5EF4-FFF2-40B4-BE49-F238E27FC236}">
                <a16:creationId xmlns:a16="http://schemas.microsoft.com/office/drawing/2014/main" id="{370DB876-E5C6-5E2C-B8BA-CD52D0C89C63}"/>
              </a:ext>
            </a:extLst>
          </p:cNvPr>
          <p:cNvGrpSpPr/>
          <p:nvPr/>
        </p:nvGrpSpPr>
        <p:grpSpPr>
          <a:xfrm>
            <a:off x="3993727" y="3842691"/>
            <a:ext cx="1783080" cy="2219247"/>
            <a:chOff x="5043594" y="3767685"/>
            <a:chExt cx="1783080" cy="2219247"/>
          </a:xfrm>
        </p:grpSpPr>
        <p:pic>
          <p:nvPicPr>
            <p:cNvPr id="1028" name="Picture 4" descr="Lookup Table Icon">
              <a:extLst>
                <a:ext uri="{FF2B5EF4-FFF2-40B4-BE49-F238E27FC236}">
                  <a16:creationId xmlns:a16="http://schemas.microsoft.com/office/drawing/2014/main" id="{A8515EC6-6292-E4DA-13A3-5119C2981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2" y="3767685"/>
              <a:ext cx="1405465" cy="140546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10">
              <a:extLst>
                <a:ext uri="{FF2B5EF4-FFF2-40B4-BE49-F238E27FC236}">
                  <a16:creationId xmlns:a16="http://schemas.microsoft.com/office/drawing/2014/main" id="{2A99BE5F-2AE9-6DF9-9B21-0E312E38134C}"/>
                </a:ext>
              </a:extLst>
            </p:cNvPr>
            <p:cNvSpPr/>
            <p:nvPr/>
          </p:nvSpPr>
          <p:spPr>
            <a:xfrm>
              <a:off x="5043594" y="5173116"/>
              <a:ext cx="1783080" cy="813816"/>
            </a:xfrm>
            <a:prstGeom prst="wedgeRoundRectCallout">
              <a:avLst>
                <a:gd name="adj1" fmla="val -41475"/>
                <a:gd name="adj2" fmla="val -49150"/>
                <a:gd name="adj3" fmla="val 16667"/>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a:ln>
                    <a:noFill/>
                  </a:ln>
                  <a:solidFill>
                    <a:srgbClr val="4472C4">
                      <a:lumMod val="50000"/>
                    </a:srgbClr>
                  </a:solidFill>
                  <a:effectLst/>
                  <a:uLnTx/>
                  <a:uFillTx/>
                </a:rPr>
                <a:t>Lookup</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i="1" kern="0" dirty="0">
                  <a:solidFill>
                    <a:srgbClr val="4472C4">
                      <a:lumMod val="50000"/>
                    </a:srgbClr>
                  </a:solidFill>
                </a:rPr>
                <a:t>Table</a:t>
              </a:r>
              <a:endParaRPr kumimoji="0" lang="en-US" sz="2600" b="0" i="1" u="none" strike="noStrike" kern="0" cap="none" spc="0" normalizeH="0" baseline="0" noProof="0" dirty="0">
                <a:ln>
                  <a:noFill/>
                </a:ln>
                <a:solidFill>
                  <a:srgbClr val="4472C4">
                    <a:lumMod val="50000"/>
                  </a:srgbClr>
                </a:solidFill>
                <a:effectLst/>
                <a:uLnTx/>
                <a:uFillTx/>
              </a:endParaRPr>
            </a:p>
          </p:txBody>
        </p:sp>
      </p:grpSp>
      <p:sp>
        <p:nvSpPr>
          <p:cNvPr id="11" name="Rectangle 10">
            <a:extLst>
              <a:ext uri="{FF2B5EF4-FFF2-40B4-BE49-F238E27FC236}">
                <a16:creationId xmlns:a16="http://schemas.microsoft.com/office/drawing/2014/main" id="{3FA3F705-DCAE-BB63-874A-8FCB1F68F0F8}"/>
              </a:ext>
            </a:extLst>
          </p:cNvPr>
          <p:cNvSpPr/>
          <p:nvPr/>
        </p:nvSpPr>
        <p:spPr>
          <a:xfrm>
            <a:off x="8579717" y="3902458"/>
            <a:ext cx="1720021" cy="1405431"/>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Belief Propagation</a:t>
            </a:r>
          </a:p>
        </p:txBody>
      </p:sp>
      <p:grpSp>
        <p:nvGrpSpPr>
          <p:cNvPr id="14" name="Group 13">
            <a:extLst>
              <a:ext uri="{FF2B5EF4-FFF2-40B4-BE49-F238E27FC236}">
                <a16:creationId xmlns:a16="http://schemas.microsoft.com/office/drawing/2014/main" id="{283DD133-AB1C-37D3-E8CE-F5D9987E2CA5}"/>
              </a:ext>
            </a:extLst>
          </p:cNvPr>
          <p:cNvGrpSpPr/>
          <p:nvPr/>
        </p:nvGrpSpPr>
        <p:grpSpPr>
          <a:xfrm>
            <a:off x="2863259" y="1102966"/>
            <a:ext cx="2700463" cy="2209918"/>
            <a:chOff x="2098569" y="1153461"/>
            <a:chExt cx="2700463" cy="2209918"/>
          </a:xfrm>
        </p:grpSpPr>
        <p:pic>
          <p:nvPicPr>
            <p:cNvPr id="1030" name="Picture 6" descr="GSoC 2018 — Minimum weight perfect matching — JGraphT | by Тимофей Чудаков  | Medium">
              <a:extLst>
                <a:ext uri="{FF2B5EF4-FFF2-40B4-BE49-F238E27FC236}">
                  <a16:creationId xmlns:a16="http://schemas.microsoft.com/office/drawing/2014/main" id="{1D97BEA8-ADE1-B387-16D9-B1EA6E105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5068" y="1153461"/>
              <a:ext cx="1467463" cy="146746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0">
              <a:extLst>
                <a:ext uri="{FF2B5EF4-FFF2-40B4-BE49-F238E27FC236}">
                  <a16:creationId xmlns:a16="http://schemas.microsoft.com/office/drawing/2014/main" id="{E4632E00-972B-13D0-2752-BCBB6A234D23}"/>
                </a:ext>
              </a:extLst>
            </p:cNvPr>
            <p:cNvSpPr/>
            <p:nvPr/>
          </p:nvSpPr>
          <p:spPr>
            <a:xfrm>
              <a:off x="2098569" y="2549563"/>
              <a:ext cx="2700463" cy="813816"/>
            </a:xfrm>
            <a:prstGeom prst="wedgeRoundRectCallout">
              <a:avLst>
                <a:gd name="adj1" fmla="val -41475"/>
                <a:gd name="adj2" fmla="val -49150"/>
                <a:gd name="adj3" fmla="val 16667"/>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a:ln>
                    <a:noFill/>
                  </a:ln>
                  <a:solidFill>
                    <a:srgbClr val="4472C4">
                      <a:lumMod val="50000"/>
                    </a:srgbClr>
                  </a:solidFill>
                  <a:effectLst/>
                  <a:uLnTx/>
                  <a:uFillTx/>
                </a:rPr>
                <a:t>Minimum Weight Perfect Matching</a:t>
              </a:r>
            </a:p>
          </p:txBody>
        </p:sp>
      </p:grpSp>
      <p:grpSp>
        <p:nvGrpSpPr>
          <p:cNvPr id="16" name="Group 15">
            <a:extLst>
              <a:ext uri="{FF2B5EF4-FFF2-40B4-BE49-F238E27FC236}">
                <a16:creationId xmlns:a16="http://schemas.microsoft.com/office/drawing/2014/main" id="{7F57F586-120F-D0BD-A3C0-E6F4FC9DD59A}"/>
              </a:ext>
            </a:extLst>
          </p:cNvPr>
          <p:cNvGrpSpPr/>
          <p:nvPr/>
        </p:nvGrpSpPr>
        <p:grpSpPr>
          <a:xfrm>
            <a:off x="5936586" y="1145478"/>
            <a:ext cx="2700463" cy="1971608"/>
            <a:chOff x="5563722" y="1226417"/>
            <a:chExt cx="2700463" cy="1971608"/>
          </a:xfrm>
        </p:grpSpPr>
        <p:pic>
          <p:nvPicPr>
            <p:cNvPr id="1034" name="Picture 10" descr="Disjoint Set (Union Find Algorithm) | Scaler Topics">
              <a:extLst>
                <a:ext uri="{FF2B5EF4-FFF2-40B4-BE49-F238E27FC236}">
                  <a16:creationId xmlns:a16="http://schemas.microsoft.com/office/drawing/2014/main" id="{5097D8AC-7601-EEBA-8C0E-72949BEEE3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223" y="1226417"/>
              <a:ext cx="1467463" cy="135588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0">
              <a:extLst>
                <a:ext uri="{FF2B5EF4-FFF2-40B4-BE49-F238E27FC236}">
                  <a16:creationId xmlns:a16="http://schemas.microsoft.com/office/drawing/2014/main" id="{54A24DF3-9DF0-AB1B-15EC-E34767CFCCCC}"/>
                </a:ext>
              </a:extLst>
            </p:cNvPr>
            <p:cNvSpPr/>
            <p:nvPr/>
          </p:nvSpPr>
          <p:spPr>
            <a:xfrm>
              <a:off x="5563722" y="2384209"/>
              <a:ext cx="2700463" cy="813816"/>
            </a:xfrm>
            <a:prstGeom prst="wedgeRoundRectCallout">
              <a:avLst>
                <a:gd name="adj1" fmla="val -41475"/>
                <a:gd name="adj2" fmla="val -49150"/>
                <a:gd name="adj3" fmla="val 16667"/>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1" u="none" strike="noStrike" kern="0" cap="none" spc="0" normalizeH="0" baseline="0" noProof="0" dirty="0">
                  <a:ln>
                    <a:noFill/>
                  </a:ln>
                  <a:solidFill>
                    <a:srgbClr val="4472C4">
                      <a:lumMod val="50000"/>
                    </a:srgbClr>
                  </a:solidFill>
                  <a:effectLst/>
                  <a:uLnTx/>
                  <a:uFillTx/>
                </a:rPr>
                <a:t>Union-Find</a:t>
              </a:r>
            </a:p>
          </p:txBody>
        </p:sp>
      </p:grpSp>
      <p:cxnSp>
        <p:nvCxnSpPr>
          <p:cNvPr id="17" name="Straight Connector 16">
            <a:extLst>
              <a:ext uri="{FF2B5EF4-FFF2-40B4-BE49-F238E27FC236}">
                <a16:creationId xmlns:a16="http://schemas.microsoft.com/office/drawing/2014/main" id="{85E8438B-2565-44CE-DF85-71704A306FF2}"/>
              </a:ext>
            </a:extLst>
          </p:cNvPr>
          <p:cNvCxnSpPr/>
          <p:nvPr/>
        </p:nvCxnSpPr>
        <p:spPr>
          <a:xfrm flipV="1">
            <a:off x="2218082" y="3449477"/>
            <a:ext cx="7754950" cy="26168"/>
          </a:xfrm>
          <a:prstGeom prst="line">
            <a:avLst/>
          </a:prstGeom>
          <a:ln>
            <a:solidFill>
              <a:srgbClr val="104210"/>
            </a:solidFill>
            <a:prstDash val="dash"/>
          </a:ln>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87A30000-1405-105C-4B15-1A0426C26DB7}"/>
              </a:ext>
            </a:extLst>
          </p:cNvPr>
          <p:cNvSpPr/>
          <p:nvPr/>
        </p:nvSpPr>
        <p:spPr>
          <a:xfrm>
            <a:off x="82062" y="1702659"/>
            <a:ext cx="1680623" cy="640080"/>
          </a:xfrm>
          <a:prstGeom prst="roundRect">
            <a:avLst>
              <a:gd name="adj" fmla="val 10000"/>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2000" b="1" dirty="0">
                <a:solidFill>
                  <a:schemeClr val="bg1"/>
                </a:solidFill>
                <a:latin typeface="Calibri" panose="020F0502020204030204" pitchFamily="34" charset="0"/>
                <a:cs typeface="Calibri" panose="020F0502020204030204" pitchFamily="34" charset="0"/>
              </a:rPr>
              <a:t>Graph Pairing</a:t>
            </a:r>
          </a:p>
        </p:txBody>
      </p:sp>
      <p:sp>
        <p:nvSpPr>
          <p:cNvPr id="19" name="Rounded Rectangle 18">
            <a:extLst>
              <a:ext uri="{FF2B5EF4-FFF2-40B4-BE49-F238E27FC236}">
                <a16:creationId xmlns:a16="http://schemas.microsoft.com/office/drawing/2014/main" id="{C1CC2BC2-9C31-06A4-CACF-498337D743E9}"/>
              </a:ext>
            </a:extLst>
          </p:cNvPr>
          <p:cNvSpPr/>
          <p:nvPr/>
        </p:nvSpPr>
        <p:spPr>
          <a:xfrm>
            <a:off x="82061" y="4225383"/>
            <a:ext cx="1680623" cy="640080"/>
          </a:xfrm>
          <a:prstGeom prst="roundRect">
            <a:avLst>
              <a:gd name="adj" fmla="val 10000"/>
            </a:avLst>
          </a:prstGeom>
          <a:solidFill>
            <a:srgbClr val="5C9B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2000" b="1" dirty="0">
                <a:solidFill>
                  <a:schemeClr val="bg1"/>
                </a:solidFill>
                <a:latin typeface="Calibri" panose="020F0502020204030204" pitchFamily="34" charset="0"/>
                <a:cs typeface="Calibri" panose="020F0502020204030204" pitchFamily="34" charset="0"/>
              </a:rPr>
              <a:t>Others</a:t>
            </a:r>
          </a:p>
        </p:txBody>
      </p:sp>
    </p:spTree>
    <p:extLst>
      <p:ext uri="{BB962C8B-B14F-4D97-AF65-F5344CB8AC3E}">
        <p14:creationId xmlns:p14="http://schemas.microsoft.com/office/powerpoint/2010/main" val="8978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animBg="1"/>
      <p:bldP spid="18" grpId="0" animBg="1"/>
      <p:bldP spid="19" grpId="0" animBg="1"/>
    </p:bldLst>
  </p:timing>
</p:sld>
</file>

<file path=ppt/theme/theme1.xml><?xml version="1.0" encoding="utf-8"?>
<a:theme xmlns:a="http://schemas.openxmlformats.org/drawingml/2006/main" name="16-9 White Backgrou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1800</TotalTime>
  <Words>2166</Words>
  <Application>Microsoft Macintosh PowerPoint</Application>
  <PresentationFormat>Widescreen</PresentationFormat>
  <Paragraphs>626</Paragraphs>
  <Slides>38</Slides>
  <Notes>38</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Meiryo</vt:lpstr>
      <vt:lpstr>Arial</vt:lpstr>
      <vt:lpstr>Arial Black</vt:lpstr>
      <vt:lpstr>Calibri</vt:lpstr>
      <vt:lpstr>Calibri Light</vt:lpstr>
      <vt:lpstr>Cambria Math</vt:lpstr>
      <vt:lpstr>Roboto</vt:lpstr>
      <vt:lpstr>Segoe UI</vt:lpstr>
      <vt:lpstr>Univers</vt:lpstr>
      <vt:lpstr>Wingdings</vt:lpstr>
      <vt:lpstr>16-9 White Backgroud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Poulami</dc:creator>
  <cp:lastModifiedBy>Das, Poulami</cp:lastModifiedBy>
  <cp:revision>51</cp:revision>
  <dcterms:created xsi:type="dcterms:W3CDTF">2023-09-02T00:50:49Z</dcterms:created>
  <dcterms:modified xsi:type="dcterms:W3CDTF">2025-06-17T02:00:45Z</dcterms:modified>
</cp:coreProperties>
</file>